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8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6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DA8A-F636-403F-AAF1-84897301DB8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454-3986-4B4A-BC01-42FA7BA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1</a:t>
            </a:r>
            <a:r>
              <a:rPr lang="en-US" dirty="0" smtClean="0"/>
              <a:t>.1 and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62" y="349360"/>
            <a:ext cx="10515600" cy="1325563"/>
          </a:xfrm>
        </p:spPr>
        <p:txBody>
          <a:bodyPr/>
          <a:lstStyle/>
          <a:p>
            <a:r>
              <a:rPr lang="en-US" dirty="0" smtClean="0"/>
              <a:t>Key Concept 1.1: Big Geography and peopling of the earth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062" y="1912600"/>
            <a:ext cx="540183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migrations were out of Africa</a:t>
            </a:r>
          </a:p>
          <a:p>
            <a:pPr lvl="1"/>
            <a:r>
              <a:rPr lang="en-US" dirty="0" smtClean="0"/>
              <a:t>Then to Middle East, Asia and Europe, and lastly Americas and Australia</a:t>
            </a:r>
          </a:p>
          <a:p>
            <a:r>
              <a:rPr lang="en-US" dirty="0" smtClean="0"/>
              <a:t>Adaptions to new environments include:</a:t>
            </a:r>
          </a:p>
          <a:p>
            <a:pPr lvl="1"/>
            <a:r>
              <a:rPr lang="en-US" dirty="0" smtClean="0"/>
              <a:t>Creation of fire, tools, clothing out of fur</a:t>
            </a:r>
          </a:p>
          <a:p>
            <a:r>
              <a:rPr lang="en-US" dirty="0" smtClean="0"/>
              <a:t>Protection against predators included:</a:t>
            </a:r>
          </a:p>
          <a:p>
            <a:pPr lvl="1"/>
            <a:r>
              <a:rPr lang="en-US" dirty="0" smtClean="0"/>
              <a:t>Tools, shelter, and living in small kinship groups</a:t>
            </a:r>
          </a:p>
          <a:p>
            <a:r>
              <a:rPr lang="en-US" dirty="0" smtClean="0"/>
              <a:t>Foraging societies develop</a:t>
            </a:r>
          </a:p>
          <a:p>
            <a:pPr lvl="1"/>
            <a:r>
              <a:rPr lang="en-US" dirty="0" smtClean="0"/>
              <a:t>Small kinship groups (15-30 people)</a:t>
            </a:r>
          </a:p>
          <a:p>
            <a:pPr lvl="1"/>
            <a:r>
              <a:rPr lang="en-US" dirty="0" smtClean="0"/>
              <a:t>Men hunted</a:t>
            </a:r>
          </a:p>
          <a:p>
            <a:pPr lvl="1"/>
            <a:r>
              <a:rPr lang="en-US" dirty="0" smtClean="0"/>
              <a:t>Women gathered</a:t>
            </a:r>
          </a:p>
          <a:p>
            <a:pPr lvl="1"/>
            <a:r>
              <a:rPr lang="en-US" dirty="0" smtClean="0"/>
              <a:t>Egalitarian</a:t>
            </a:r>
          </a:p>
          <a:p>
            <a:pPr lvl="1"/>
            <a:r>
              <a:rPr lang="en-US" dirty="0" smtClean="0"/>
              <a:t>Most likely animistic (believed in gods that reflected elements of nature-Sun God etc.)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" name="Picture 2" descr="map 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715" y="1834091"/>
            <a:ext cx="6641878" cy="37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245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1.2: Neolithic Revolution and Early Agricultural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461" y="1825625"/>
            <a:ext cx="6239383" cy="481165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Neolithic Revolution </a:t>
            </a:r>
            <a:r>
              <a:rPr lang="en-US" dirty="0" smtClean="0"/>
              <a:t>= invention of farming/Agriculture</a:t>
            </a:r>
          </a:p>
          <a:p>
            <a:pPr lvl="1"/>
            <a:r>
              <a:rPr lang="en-US" dirty="0" smtClean="0"/>
              <a:t>Made possibly because of rising global temperatures and end of Ice Ace</a:t>
            </a:r>
          </a:p>
          <a:p>
            <a:r>
              <a:rPr lang="en-US" dirty="0" smtClean="0"/>
              <a:t>Two new types of societies created in addition to foraging societies</a:t>
            </a:r>
          </a:p>
          <a:p>
            <a:pPr lvl="1"/>
            <a:r>
              <a:rPr lang="en-US" dirty="0" smtClean="0"/>
              <a:t>Agricultural societies:</a:t>
            </a:r>
          </a:p>
          <a:p>
            <a:pPr lvl="2"/>
            <a:r>
              <a:rPr lang="en-US" dirty="0" smtClean="0"/>
              <a:t>Larger populations</a:t>
            </a:r>
          </a:p>
          <a:p>
            <a:pPr lvl="2"/>
            <a:r>
              <a:rPr lang="en-US" dirty="0" smtClean="0"/>
              <a:t>Domesticated plants and animals</a:t>
            </a:r>
          </a:p>
          <a:p>
            <a:pPr lvl="2"/>
            <a:r>
              <a:rPr lang="en-US" dirty="0" smtClean="0"/>
              <a:t>Sedentary</a:t>
            </a:r>
          </a:p>
          <a:p>
            <a:pPr lvl="2"/>
            <a:r>
              <a:rPr lang="en-US" dirty="0" smtClean="0"/>
              <a:t>Overtime become patriarchal</a:t>
            </a:r>
          </a:p>
          <a:p>
            <a:pPr lvl="1"/>
            <a:r>
              <a:rPr lang="en-US" dirty="0" smtClean="0"/>
              <a:t>Pastoral societies:</a:t>
            </a:r>
          </a:p>
          <a:p>
            <a:pPr lvl="2"/>
            <a:r>
              <a:rPr lang="en-US" dirty="0" smtClean="0"/>
              <a:t>Smaller populations – still larger than foraging groups</a:t>
            </a:r>
          </a:p>
          <a:p>
            <a:pPr lvl="2"/>
            <a:r>
              <a:rPr lang="en-US" dirty="0" smtClean="0"/>
              <a:t>Domesticated only animals</a:t>
            </a:r>
          </a:p>
          <a:p>
            <a:pPr lvl="2"/>
            <a:r>
              <a:rPr lang="en-US" dirty="0" smtClean="0"/>
              <a:t>Nomadic- move so herds can graze</a:t>
            </a:r>
          </a:p>
          <a:p>
            <a:pPr lvl="2"/>
            <a:r>
              <a:rPr lang="en-US" dirty="0" smtClean="0"/>
              <a:t>Trade with agriculturalists for crops</a:t>
            </a:r>
          </a:p>
          <a:p>
            <a:pPr lvl="2"/>
            <a:r>
              <a:rPr lang="en-US" dirty="0" smtClean="0"/>
              <a:t>More egalitarian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508" y="4036856"/>
            <a:ext cx="4014704" cy="2672646"/>
          </a:xfrm>
          <a:prstGeom prst="rect">
            <a:avLst/>
          </a:prstGeom>
        </p:spPr>
      </p:pic>
      <p:pic>
        <p:nvPicPr>
          <p:cNvPr id="4" name="Picture 4" descr="image, p16"/>
          <p:cNvPicPr>
            <a:picLocks noChangeAspect="1" noChangeArrowheads="1"/>
          </p:cNvPicPr>
          <p:nvPr/>
        </p:nvPicPr>
        <p:blipFill>
          <a:blip r:embed="rId3"/>
          <a:srcRect b="12787"/>
          <a:stretch>
            <a:fillRect/>
          </a:stretch>
        </p:blipFill>
        <p:spPr bwMode="auto">
          <a:xfrm>
            <a:off x="6611431" y="1708293"/>
            <a:ext cx="4019815" cy="2466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78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31" y="243360"/>
            <a:ext cx="10515600" cy="1325563"/>
          </a:xfrm>
        </p:spPr>
        <p:txBody>
          <a:bodyPr/>
          <a:lstStyle/>
          <a:p>
            <a:r>
              <a:rPr lang="en-US" dirty="0" smtClean="0"/>
              <a:t>Key Concept 1.2: Neolithic Revolution and Early Agricultural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432" y="1825625"/>
            <a:ext cx="5181600" cy="4351338"/>
          </a:xfrm>
        </p:spPr>
        <p:txBody>
          <a:bodyPr/>
          <a:lstStyle/>
          <a:p>
            <a:r>
              <a:rPr lang="en-US" dirty="0" smtClean="0"/>
              <a:t>Economic and Social systems become more complex as result of agriculture</a:t>
            </a:r>
          </a:p>
          <a:p>
            <a:pPr lvl="1"/>
            <a:r>
              <a:rPr lang="en-US" dirty="0" smtClean="0"/>
              <a:t>Social stratification </a:t>
            </a:r>
            <a:r>
              <a:rPr lang="en-US" dirty="0"/>
              <a:t>(</a:t>
            </a:r>
            <a:r>
              <a:rPr lang="en-US" dirty="0" smtClean="0"/>
              <a:t>social classes) form</a:t>
            </a:r>
          </a:p>
          <a:p>
            <a:pPr lvl="1"/>
            <a:r>
              <a:rPr lang="en-US" dirty="0" smtClean="0"/>
              <a:t>Trade develops on larger scale- provides need for currency and record keeping</a:t>
            </a:r>
          </a:p>
          <a:p>
            <a:r>
              <a:rPr lang="en-US" dirty="0" smtClean="0"/>
              <a:t>First things domesticated</a:t>
            </a:r>
          </a:p>
          <a:p>
            <a:pPr lvl="1"/>
            <a:r>
              <a:rPr lang="en-US" dirty="0" smtClean="0"/>
              <a:t>Plants: barley, wheat, millet, maize</a:t>
            </a:r>
          </a:p>
          <a:p>
            <a:pPr lvl="1"/>
            <a:r>
              <a:rPr lang="en-US" dirty="0" smtClean="0"/>
              <a:t>Animals: dogs, cows, pigs, sheep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09" y="2335386"/>
            <a:ext cx="5693282" cy="4274423"/>
          </a:xfrm>
          <a:prstGeom prst="rect">
            <a:avLst/>
          </a:prstGeom>
        </p:spPr>
      </p:pic>
      <p:pic>
        <p:nvPicPr>
          <p:cNvPr id="6" name="Picture 2" descr="map 2-1"/>
          <p:cNvPicPr>
            <a:picLocks noChangeAspect="1" noChangeArrowheads="1"/>
          </p:cNvPicPr>
          <p:nvPr/>
        </p:nvPicPr>
        <p:blipFill>
          <a:blip r:embed="rId3"/>
          <a:srcRect l="6073" t="12067" r="4867" b="22856"/>
          <a:stretch>
            <a:fillRect/>
          </a:stretch>
        </p:blipFill>
        <p:spPr bwMode="auto">
          <a:xfrm>
            <a:off x="8333883" y="921938"/>
            <a:ext cx="3427504" cy="195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277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1.2: Neolithic Revolution and Early Agricultural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" y="2051759"/>
            <a:ext cx="5181600" cy="46105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Changes as  a result of farming</a:t>
            </a:r>
          </a:p>
          <a:p>
            <a:pPr lvl="1"/>
            <a:r>
              <a:rPr lang="en-US" dirty="0" smtClean="0"/>
              <a:t>Labor</a:t>
            </a:r>
          </a:p>
          <a:p>
            <a:pPr lvl="2"/>
            <a:r>
              <a:rPr lang="en-US" dirty="0" smtClean="0"/>
              <a:t>Working collectively</a:t>
            </a:r>
          </a:p>
          <a:p>
            <a:pPr lvl="2"/>
            <a:r>
              <a:rPr lang="en-US" dirty="0" smtClean="0"/>
              <a:t>Used irrigation systems to bring water to crops</a:t>
            </a:r>
          </a:p>
          <a:p>
            <a:pPr lvl="1"/>
            <a:r>
              <a:rPr lang="en-US" dirty="0" smtClean="0"/>
              <a:t>Environment (negatively)</a:t>
            </a:r>
          </a:p>
          <a:p>
            <a:pPr lvl="2"/>
            <a:r>
              <a:rPr lang="en-US" dirty="0" smtClean="0"/>
              <a:t>Irrigation leads to increased salinization of soil</a:t>
            </a:r>
          </a:p>
          <a:p>
            <a:pPr lvl="2"/>
            <a:r>
              <a:rPr lang="en-US" dirty="0" smtClean="0"/>
              <a:t>Overgrazing</a:t>
            </a:r>
            <a:endParaRPr lang="en-US" dirty="0"/>
          </a:p>
          <a:p>
            <a:pPr lvl="1"/>
            <a:r>
              <a:rPr lang="en-US" dirty="0" smtClean="0"/>
              <a:t>Population size and food supply</a:t>
            </a:r>
          </a:p>
          <a:p>
            <a:pPr lvl="2"/>
            <a:r>
              <a:rPr lang="en-US" dirty="0" smtClean="0"/>
              <a:t>Agriculture created a more reliable food supply</a:t>
            </a:r>
          </a:p>
          <a:p>
            <a:pPr lvl="2"/>
            <a:r>
              <a:rPr lang="en-US" dirty="0" smtClean="0"/>
              <a:t>As food supply increased-population increased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0523"/>
          <a:stretch>
            <a:fillRect/>
          </a:stretch>
        </p:blipFill>
        <p:spPr>
          <a:xfrm>
            <a:off x="4993370" y="2806494"/>
            <a:ext cx="6450494" cy="2299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178" y="1768840"/>
            <a:ext cx="4467822" cy="43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5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1.2: Neolithic Revolution and Early Agricultural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879" y="2016970"/>
            <a:ext cx="613278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Changes as a result of farming</a:t>
            </a:r>
          </a:p>
          <a:p>
            <a:pPr lvl="1"/>
            <a:r>
              <a:rPr lang="en-US" dirty="0" smtClean="0"/>
              <a:t>Society </a:t>
            </a:r>
          </a:p>
          <a:p>
            <a:pPr lvl="2"/>
            <a:r>
              <a:rPr lang="en-US" dirty="0" smtClean="0"/>
              <a:t>More stratified- social classes</a:t>
            </a:r>
          </a:p>
          <a:p>
            <a:pPr lvl="2"/>
            <a:r>
              <a:rPr lang="en-US" dirty="0" smtClean="0"/>
              <a:t>Specialized labor occurs because of surplus food</a:t>
            </a:r>
          </a:p>
          <a:p>
            <a:pPr lvl="3"/>
            <a:r>
              <a:rPr lang="en-US" dirty="0" smtClean="0"/>
              <a:t>Artisans, warriors, elites, farmers etc.</a:t>
            </a:r>
          </a:p>
          <a:p>
            <a:pPr lvl="1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Pottery</a:t>
            </a:r>
          </a:p>
          <a:p>
            <a:pPr lvl="2"/>
            <a:r>
              <a:rPr lang="en-US" dirty="0" smtClean="0"/>
              <a:t>Plow</a:t>
            </a:r>
          </a:p>
          <a:p>
            <a:pPr lvl="2"/>
            <a:r>
              <a:rPr lang="en-US" dirty="0" smtClean="0"/>
              <a:t>Textiles</a:t>
            </a:r>
          </a:p>
          <a:p>
            <a:pPr lvl="2"/>
            <a:r>
              <a:rPr lang="en-US" dirty="0" smtClean="0"/>
              <a:t>Metallurgy</a:t>
            </a:r>
          </a:p>
          <a:p>
            <a:pPr lvl="2"/>
            <a:r>
              <a:rPr lang="en-US" dirty="0" smtClean="0"/>
              <a:t>wheels</a:t>
            </a:r>
          </a:p>
          <a:p>
            <a:pPr lvl="1"/>
            <a:r>
              <a:rPr lang="en-US" dirty="0" smtClean="0"/>
              <a:t>Society (men/women)</a:t>
            </a:r>
          </a:p>
          <a:p>
            <a:pPr lvl="2"/>
            <a:r>
              <a:rPr lang="en-US" dirty="0" smtClean="0"/>
              <a:t>Development of</a:t>
            </a:r>
            <a:r>
              <a:rPr lang="en-US" b="1" dirty="0" smtClean="0"/>
              <a:t> patriarchy</a:t>
            </a:r>
            <a:r>
              <a:rPr lang="en-US" dirty="0" smtClean="0"/>
              <a:t>: a </a:t>
            </a:r>
            <a:r>
              <a:rPr lang="en-US" dirty="0"/>
              <a:t>system of society or government in which men hold the power and women are largely excluded from it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060" y="4018256"/>
            <a:ext cx="3619201" cy="2596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77040"/>
          <a:stretch>
            <a:fillRect/>
          </a:stretch>
        </p:blipFill>
        <p:spPr>
          <a:xfrm>
            <a:off x="6444414" y="1733244"/>
            <a:ext cx="2915971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7992" t="7399" r="30600" b="14284"/>
          <a:stretch>
            <a:fillRect/>
          </a:stretch>
        </p:blipFill>
        <p:spPr>
          <a:xfrm>
            <a:off x="9308199" y="1652531"/>
            <a:ext cx="2540181" cy="25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 Review</vt:lpstr>
      <vt:lpstr>Key Concept 1.1: Big Geography and peopling of the earth</vt:lpstr>
      <vt:lpstr>Key Concept 1.2: Neolithic Revolution and Early Agricultural Societies</vt:lpstr>
      <vt:lpstr>Key Concept 1.2: Neolithic Revolution and Early Agricultural Societies</vt:lpstr>
      <vt:lpstr>Key Concept 1.2: Neolithic Revolution and Early Agricultural Societies</vt:lpstr>
      <vt:lpstr>Key Concept 1.2: Neolithic Revolution and Early Agricultural Societies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</dc:title>
  <dc:creator>Neal, Brett</dc:creator>
  <cp:lastModifiedBy>Neal, Brett</cp:lastModifiedBy>
  <cp:revision>2</cp:revision>
  <dcterms:created xsi:type="dcterms:W3CDTF">2016-04-26T03:10:24Z</dcterms:created>
  <dcterms:modified xsi:type="dcterms:W3CDTF">2016-04-26T03:11:30Z</dcterms:modified>
</cp:coreProperties>
</file>