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6DCF-73A7-4C3E-B1A4-1A576FAB0DC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D4D9-950D-4A77-B5DF-BCC4676EA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7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6DCF-73A7-4C3E-B1A4-1A576FAB0DC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D4D9-950D-4A77-B5DF-BCC4676EA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6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6DCF-73A7-4C3E-B1A4-1A576FAB0DC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D4D9-950D-4A77-B5DF-BCC4676EA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2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6DCF-73A7-4C3E-B1A4-1A576FAB0DC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D4D9-950D-4A77-B5DF-BCC4676EA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6DCF-73A7-4C3E-B1A4-1A576FAB0DC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D4D9-950D-4A77-B5DF-BCC4676EA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3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6DCF-73A7-4C3E-B1A4-1A576FAB0DC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D4D9-950D-4A77-B5DF-BCC4676EA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8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6DCF-73A7-4C3E-B1A4-1A576FAB0DC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D4D9-950D-4A77-B5DF-BCC4676EA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8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6DCF-73A7-4C3E-B1A4-1A576FAB0DC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D4D9-950D-4A77-B5DF-BCC4676EA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1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6DCF-73A7-4C3E-B1A4-1A576FAB0DC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D4D9-950D-4A77-B5DF-BCC4676EA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9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6DCF-73A7-4C3E-B1A4-1A576FAB0DC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D4D9-950D-4A77-B5DF-BCC4676EA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2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6DCF-73A7-4C3E-B1A4-1A576FAB0DC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D4D9-950D-4A77-B5DF-BCC4676EA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16DCF-73A7-4C3E-B1A4-1A576FAB0DC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1D4D9-950D-4A77-B5DF-BCC4676EA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1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1.3 (</a:t>
            </a:r>
            <a:r>
              <a:rPr lang="en-US" dirty="0" err="1" smtClean="0"/>
              <a:t>pt</a:t>
            </a:r>
            <a:r>
              <a:rPr lang="en-US" dirty="0" smtClean="0"/>
              <a:t>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5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Concept 1.3:Development and Interactions of Early Agricultural, pastoral, and Urban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35" y="2086550"/>
            <a:ext cx="553106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Overtime civilizations develop</a:t>
            </a:r>
          </a:p>
          <a:p>
            <a:r>
              <a:rPr lang="en-US" b="1" u="sng" dirty="0" smtClean="0"/>
              <a:t>Civilization</a:t>
            </a:r>
            <a:r>
              <a:rPr lang="en-US" dirty="0" smtClean="0"/>
              <a:t>: a large-scale agricultural society with the following characteristics:</a:t>
            </a:r>
          </a:p>
          <a:p>
            <a:pPr lvl="1"/>
            <a:r>
              <a:rPr lang="en-US" dirty="0" smtClean="0"/>
              <a:t>1. Cities/ Urbanization</a:t>
            </a:r>
          </a:p>
          <a:p>
            <a:pPr lvl="1"/>
            <a:r>
              <a:rPr lang="en-US" dirty="0" smtClean="0"/>
              <a:t>2. States (organized political institutions)</a:t>
            </a:r>
          </a:p>
          <a:p>
            <a:pPr lvl="1"/>
            <a:r>
              <a:rPr lang="en-US" dirty="0" smtClean="0"/>
              <a:t>3. Hierarchies (religious and social)</a:t>
            </a:r>
          </a:p>
          <a:p>
            <a:pPr lvl="1"/>
            <a:r>
              <a:rPr lang="en-US" dirty="0" smtClean="0"/>
              <a:t>4. Organized trade</a:t>
            </a:r>
          </a:p>
          <a:p>
            <a:pPr lvl="1"/>
            <a:r>
              <a:rPr lang="en-US" dirty="0" smtClean="0"/>
              <a:t>5. Record keeping systems (writing or counting)</a:t>
            </a:r>
          </a:p>
          <a:p>
            <a:pPr lvl="1"/>
            <a:r>
              <a:rPr lang="en-US" dirty="0" smtClean="0"/>
              <a:t>**** Note: most civilizations developed monumental architecture too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29" y="2139590"/>
            <a:ext cx="6114589" cy="392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5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6" y="209314"/>
            <a:ext cx="11993639" cy="659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0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map 3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399" y="17395"/>
            <a:ext cx="12192000" cy="687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259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570" y="4495396"/>
            <a:ext cx="3762829" cy="2090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65552"/>
            <a:ext cx="11629571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Key Concept 1.3:Development and Interactions of Early Agricultural, pastoral, and Urban societies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13214" y="1372732"/>
            <a:ext cx="5157787" cy="823912"/>
          </a:xfrm>
        </p:spPr>
        <p:txBody>
          <a:bodyPr/>
          <a:lstStyle/>
          <a:p>
            <a:r>
              <a:rPr lang="en-US" dirty="0" smtClean="0"/>
              <a:t>Mesopotamia (Sumer)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4714" y="2287359"/>
            <a:ext cx="5696857" cy="4207784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/>
              <a:t>Politics:</a:t>
            </a:r>
          </a:p>
          <a:p>
            <a:pPr lvl="1"/>
            <a:r>
              <a:rPr lang="en-US" dirty="0" smtClean="0"/>
              <a:t>City-states led by Kings</a:t>
            </a:r>
          </a:p>
          <a:p>
            <a:pPr lvl="1"/>
            <a:r>
              <a:rPr lang="en-US" dirty="0" smtClean="0"/>
              <a:t>Lack of stability/ frequent invasions</a:t>
            </a:r>
          </a:p>
          <a:p>
            <a:pPr lvl="2"/>
            <a:r>
              <a:rPr lang="en-US" dirty="0" smtClean="0"/>
              <a:t>Location</a:t>
            </a:r>
          </a:p>
          <a:p>
            <a:pPr lvl="2"/>
            <a:r>
              <a:rPr lang="en-US" dirty="0" smtClean="0"/>
              <a:t>Competition </a:t>
            </a:r>
          </a:p>
          <a:p>
            <a:r>
              <a:rPr lang="en-US" u="sng" dirty="0" smtClean="0"/>
              <a:t>Culture:</a:t>
            </a:r>
          </a:p>
          <a:p>
            <a:pPr lvl="1"/>
            <a:r>
              <a:rPr lang="en-US" dirty="0" smtClean="0"/>
              <a:t>Polytheistic: anthropomorphic gods (human-like)</a:t>
            </a:r>
          </a:p>
          <a:p>
            <a:pPr lvl="1"/>
            <a:r>
              <a:rPr lang="en-US" dirty="0" smtClean="0"/>
              <a:t>Pessimistic worldview</a:t>
            </a:r>
          </a:p>
          <a:p>
            <a:pPr lvl="1"/>
            <a:r>
              <a:rPr lang="en-US" dirty="0" smtClean="0"/>
              <a:t>Astronomy and math</a:t>
            </a:r>
          </a:p>
          <a:p>
            <a:pPr lvl="1"/>
            <a:r>
              <a:rPr lang="en-US" dirty="0" smtClean="0"/>
              <a:t>Cuneiform</a:t>
            </a:r>
          </a:p>
          <a:p>
            <a:pPr lvl="1"/>
            <a:r>
              <a:rPr lang="en-US" dirty="0" smtClean="0"/>
              <a:t>Bronze tools, chariots, ziggurats, Epic of Gilgamesh</a:t>
            </a:r>
          </a:p>
          <a:p>
            <a:r>
              <a:rPr lang="en-US" u="sng" dirty="0" smtClean="0"/>
              <a:t>Society:</a:t>
            </a:r>
          </a:p>
          <a:p>
            <a:pPr lvl="1"/>
            <a:r>
              <a:rPr lang="en-US" dirty="0" smtClean="0"/>
              <a:t>Specialized labor (social classes)</a:t>
            </a:r>
          </a:p>
          <a:p>
            <a:pPr lvl="1"/>
            <a:r>
              <a:rPr lang="en-US" dirty="0" smtClean="0"/>
              <a:t>Patriarchy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3" name="Picture 2" descr="map 3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0714" y="3727651"/>
            <a:ext cx="4481286" cy="338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581482"/>
            <a:ext cx="5724071" cy="29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642" y="1282017"/>
            <a:ext cx="5157787" cy="823912"/>
          </a:xfrm>
        </p:spPr>
        <p:txBody>
          <a:bodyPr/>
          <a:lstStyle/>
          <a:p>
            <a:r>
              <a:rPr lang="en-US" dirty="0" smtClean="0"/>
              <a:t>Egypt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000" y="2213428"/>
            <a:ext cx="5743575" cy="4354285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/>
              <a:t>Politics:</a:t>
            </a:r>
          </a:p>
          <a:p>
            <a:pPr lvl="1"/>
            <a:r>
              <a:rPr lang="en-US" dirty="0" smtClean="0"/>
              <a:t>United empire: pharaoh (God-king)</a:t>
            </a:r>
          </a:p>
          <a:p>
            <a:pPr lvl="1"/>
            <a:r>
              <a:rPr lang="en-US" dirty="0" smtClean="0"/>
              <a:t>Stable: 3 kingdoms</a:t>
            </a:r>
          </a:p>
          <a:p>
            <a:pPr lvl="1"/>
            <a:r>
              <a:rPr lang="en-US" dirty="0" smtClean="0"/>
              <a:t>Extensive bureaucracy: regional governors</a:t>
            </a:r>
          </a:p>
          <a:p>
            <a:r>
              <a:rPr lang="en-US" u="sng" dirty="0" smtClean="0"/>
              <a:t>Culture:</a:t>
            </a:r>
          </a:p>
          <a:p>
            <a:pPr lvl="1"/>
            <a:r>
              <a:rPr lang="en-US" dirty="0" smtClean="0"/>
              <a:t>Polytheistic</a:t>
            </a:r>
          </a:p>
          <a:p>
            <a:pPr lvl="1"/>
            <a:r>
              <a:rPr lang="en-US" dirty="0" smtClean="0"/>
              <a:t>Optimistic worldview: belief in after-life</a:t>
            </a:r>
          </a:p>
          <a:p>
            <a:pPr lvl="2"/>
            <a:r>
              <a:rPr lang="en-US" dirty="0" smtClean="0"/>
              <a:t>Book of the Dead</a:t>
            </a:r>
          </a:p>
          <a:p>
            <a:pPr lvl="1"/>
            <a:r>
              <a:rPr lang="en-US" dirty="0" smtClean="0"/>
              <a:t>Hieroglyphics and pyramids</a:t>
            </a:r>
          </a:p>
          <a:p>
            <a:r>
              <a:rPr lang="en-US" u="sng" dirty="0" smtClean="0"/>
              <a:t>Society:</a:t>
            </a:r>
          </a:p>
          <a:p>
            <a:pPr lvl="1"/>
            <a:r>
              <a:rPr lang="en-US" dirty="0" smtClean="0"/>
              <a:t>Job specialization (social classes)</a:t>
            </a:r>
          </a:p>
          <a:p>
            <a:pPr lvl="2"/>
            <a:r>
              <a:rPr lang="en-US" dirty="0" smtClean="0"/>
              <a:t>More mobility</a:t>
            </a:r>
          </a:p>
          <a:p>
            <a:pPr lvl="2"/>
            <a:r>
              <a:rPr lang="en-US" dirty="0" smtClean="0"/>
              <a:t>Priests  highly elevated</a:t>
            </a:r>
          </a:p>
          <a:p>
            <a:pPr lvl="1"/>
            <a:r>
              <a:rPr lang="en-US" dirty="0" smtClean="0"/>
              <a:t>Patriarchal (women higher status than Mesopotamia)</a:t>
            </a:r>
          </a:p>
          <a:p>
            <a:pPr lvl="2"/>
            <a:r>
              <a:rPr lang="en-US" dirty="0" smtClean="0"/>
              <a:t>Hatshepsut: female pharaoh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2143" y="129266"/>
            <a:ext cx="116295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Concept 1.3:Development and Interactions of Early Agricultural, pastoral, and Urban societies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map 3-3"/>
          <p:cNvPicPr>
            <a:picLocks noChangeAspect="1" noChangeArrowheads="1"/>
          </p:cNvPicPr>
          <p:nvPr/>
        </p:nvPicPr>
        <p:blipFill>
          <a:blip r:embed="rId2"/>
          <a:srcRect t="16126" r="40831" b="10275"/>
          <a:stretch>
            <a:fillRect/>
          </a:stretch>
        </p:blipFill>
        <p:spPr bwMode="auto">
          <a:xfrm>
            <a:off x="9251044" y="1560285"/>
            <a:ext cx="2596242" cy="480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999" y="1578428"/>
            <a:ext cx="3951500" cy="30724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867" y="4552701"/>
            <a:ext cx="4155610" cy="207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926" y="1263874"/>
            <a:ext cx="5157787" cy="823912"/>
          </a:xfrm>
        </p:spPr>
        <p:txBody>
          <a:bodyPr/>
          <a:lstStyle/>
          <a:p>
            <a:r>
              <a:rPr lang="en-US" dirty="0" err="1" smtClean="0"/>
              <a:t>Mohenjo-Daro/Harrapa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286" y="2104570"/>
            <a:ext cx="5707289" cy="4463143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Politics:</a:t>
            </a:r>
          </a:p>
          <a:p>
            <a:pPr lvl="1"/>
            <a:r>
              <a:rPr lang="en-US" dirty="0" smtClean="0"/>
              <a:t>Believed to have centralized control</a:t>
            </a:r>
          </a:p>
          <a:p>
            <a:r>
              <a:rPr lang="en-US" u="sng" dirty="0" smtClean="0"/>
              <a:t>Culture:</a:t>
            </a:r>
          </a:p>
          <a:p>
            <a:pPr lvl="1"/>
            <a:r>
              <a:rPr lang="en-US" dirty="0" smtClean="0"/>
              <a:t>Polytheistic</a:t>
            </a:r>
          </a:p>
          <a:p>
            <a:pPr lvl="1"/>
            <a:r>
              <a:rPr lang="en-US" dirty="0" smtClean="0"/>
              <a:t>Tools, baths, seals, and sewage systems</a:t>
            </a:r>
          </a:p>
          <a:p>
            <a:pPr lvl="1"/>
            <a:r>
              <a:rPr lang="en-US" dirty="0" smtClean="0"/>
              <a:t>Writing system yet to be deciphered</a:t>
            </a:r>
          </a:p>
          <a:p>
            <a:r>
              <a:rPr lang="en-US" u="sng" dirty="0" smtClean="0"/>
              <a:t>Society:</a:t>
            </a:r>
          </a:p>
          <a:p>
            <a:pPr lvl="1"/>
            <a:r>
              <a:rPr lang="en-US" dirty="0" smtClean="0"/>
              <a:t>Stratified society (social classes)</a:t>
            </a:r>
          </a:p>
          <a:p>
            <a:pPr lvl="2"/>
            <a:r>
              <a:rPr lang="en-US" dirty="0" smtClean="0"/>
              <a:t>Priests highly elevated</a:t>
            </a:r>
          </a:p>
          <a:p>
            <a:pPr lvl="1"/>
            <a:r>
              <a:rPr lang="en-US" dirty="0" smtClean="0"/>
              <a:t>Assumed to be patriarchal</a:t>
            </a:r>
          </a:p>
          <a:p>
            <a:pPr lvl="2"/>
            <a:r>
              <a:rPr lang="en-US" dirty="0" smtClean="0"/>
              <a:t>Strong reverence for female fertility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2143" y="129266"/>
            <a:ext cx="116295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Concept 1.3:Development and Interactions of Early Agricultural, pastoral, and Urban societies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image, p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0428" y="1463383"/>
            <a:ext cx="5388881" cy="379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286" y="4194072"/>
            <a:ext cx="4027714" cy="266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Shang China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smtClean="0"/>
              <a:t>Politics:</a:t>
            </a:r>
          </a:p>
          <a:p>
            <a:pPr lvl="1"/>
            <a:r>
              <a:rPr lang="en-US" dirty="0" smtClean="0"/>
              <a:t>Centralized: led by emperor (appointed by heaven but not divine)</a:t>
            </a:r>
          </a:p>
          <a:p>
            <a:pPr lvl="1"/>
            <a:r>
              <a:rPr lang="en-US" dirty="0" smtClean="0"/>
              <a:t>bureaucracy</a:t>
            </a:r>
          </a:p>
          <a:p>
            <a:r>
              <a:rPr lang="en-US" u="sng" dirty="0" smtClean="0"/>
              <a:t>Culture:</a:t>
            </a:r>
          </a:p>
          <a:p>
            <a:pPr lvl="1"/>
            <a:r>
              <a:rPr lang="en-US" dirty="0" smtClean="0"/>
              <a:t>Ancestor veneration: oracle bones</a:t>
            </a:r>
          </a:p>
          <a:p>
            <a:pPr lvl="1"/>
            <a:r>
              <a:rPr lang="en-US" dirty="0" smtClean="0"/>
              <a:t>Complex pictorial language</a:t>
            </a:r>
          </a:p>
          <a:p>
            <a:pPr lvl="1"/>
            <a:r>
              <a:rPr lang="en-US" dirty="0" smtClean="0"/>
              <a:t>Bronze tools, chariots, and intricate jade figurines</a:t>
            </a:r>
          </a:p>
          <a:p>
            <a:r>
              <a:rPr lang="en-US" u="sng" dirty="0" smtClean="0"/>
              <a:t>Society:</a:t>
            </a:r>
          </a:p>
          <a:p>
            <a:pPr lvl="1"/>
            <a:r>
              <a:rPr lang="en-US" dirty="0" smtClean="0"/>
              <a:t>Stratified society: social classes</a:t>
            </a:r>
          </a:p>
          <a:p>
            <a:pPr lvl="1"/>
            <a:r>
              <a:rPr lang="en-US" dirty="0" smtClean="0"/>
              <a:t>Patriarchal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2143" y="129266"/>
            <a:ext cx="116295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Concept 1.3:Development and Interactions of Early Agricultural, pastoral, and Urban societies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4082208"/>
            <a:ext cx="4162878" cy="2558078"/>
          </a:xfrm>
          <a:prstGeom prst="rect">
            <a:avLst/>
          </a:prstGeom>
        </p:spPr>
      </p:pic>
      <p:pic>
        <p:nvPicPr>
          <p:cNvPr id="8" name="Picture 2" descr="image, p61"/>
          <p:cNvPicPr>
            <a:picLocks noChangeAspect="1" noChangeArrowheads="1"/>
          </p:cNvPicPr>
          <p:nvPr/>
        </p:nvPicPr>
        <p:blipFill>
          <a:blip r:embed="rId3"/>
          <a:srcRect t="12722" b="15224"/>
          <a:stretch>
            <a:fillRect/>
          </a:stretch>
        </p:blipFill>
        <p:spPr bwMode="auto">
          <a:xfrm>
            <a:off x="6095999" y="1469567"/>
            <a:ext cx="5189311" cy="263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1833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AP Review</vt:lpstr>
      <vt:lpstr>Key Concept 1.3:Development and Interactions of Early Agricultural, pastoral, and Urban societies</vt:lpstr>
      <vt:lpstr>PowerPoint Presentation</vt:lpstr>
      <vt:lpstr>PowerPoint Presentation</vt:lpstr>
      <vt:lpstr>Key Concept 1.3:Development and Interactions of Early Agricultural, pastoral, and Urban societies</vt:lpstr>
      <vt:lpstr>PowerPoint Presentation</vt:lpstr>
      <vt:lpstr>PowerPoint Presentation</vt:lpstr>
      <vt:lpstr>PowerPoint Presentation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Review</dc:title>
  <dc:creator>Neal, Brett</dc:creator>
  <cp:lastModifiedBy>Neal, Brett</cp:lastModifiedBy>
  <cp:revision>2</cp:revision>
  <dcterms:created xsi:type="dcterms:W3CDTF">2016-04-26T03:19:25Z</dcterms:created>
  <dcterms:modified xsi:type="dcterms:W3CDTF">2016-04-26T03:20:48Z</dcterms:modified>
</cp:coreProperties>
</file>