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8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4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1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1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8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7AC2D-393F-4C3B-8FB8-8E71A8D4A5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E397-FF97-4246-804E-A48BE812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1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1.3 (</a:t>
            </a:r>
            <a:r>
              <a:rPr lang="en-US" dirty="0" err="1" smtClean="0"/>
              <a:t>pt</a:t>
            </a:r>
            <a:r>
              <a:rPr lang="en-US" dirty="0" smtClean="0"/>
              <a:t>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9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072" y="1427161"/>
            <a:ext cx="5157787" cy="823912"/>
          </a:xfrm>
        </p:spPr>
        <p:txBody>
          <a:bodyPr/>
          <a:lstStyle/>
          <a:p>
            <a:r>
              <a:rPr lang="en-US" dirty="0" err="1" smtClean="0"/>
              <a:t>Olmecs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28" y="2323645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Politics:</a:t>
            </a:r>
          </a:p>
          <a:p>
            <a:pPr lvl="1"/>
            <a:r>
              <a:rPr lang="en-US" dirty="0" smtClean="0"/>
              <a:t>Centralized</a:t>
            </a:r>
          </a:p>
          <a:p>
            <a:r>
              <a:rPr lang="en-US" u="sng" dirty="0" smtClean="0"/>
              <a:t>Culture:</a:t>
            </a:r>
          </a:p>
          <a:p>
            <a:pPr lvl="1"/>
            <a:r>
              <a:rPr lang="en-US" dirty="0" smtClean="0"/>
              <a:t>Polytheistic: included shamans as healers</a:t>
            </a:r>
          </a:p>
          <a:p>
            <a:pPr lvl="1"/>
            <a:r>
              <a:rPr lang="en-US" dirty="0" smtClean="0"/>
              <a:t>Highly advanced astronomy</a:t>
            </a:r>
          </a:p>
          <a:p>
            <a:pPr lvl="1"/>
            <a:r>
              <a:rPr lang="en-US" dirty="0" smtClean="0"/>
              <a:t>Irrigation and drainage canals</a:t>
            </a:r>
          </a:p>
          <a:p>
            <a:pPr lvl="1"/>
            <a:r>
              <a:rPr lang="en-US" dirty="0" smtClean="0"/>
              <a:t>Jaguar symbol significant</a:t>
            </a:r>
          </a:p>
          <a:p>
            <a:pPr lvl="1"/>
            <a:r>
              <a:rPr lang="en-US" dirty="0" smtClean="0"/>
              <a:t>Giant carved stone heads</a:t>
            </a:r>
          </a:p>
          <a:p>
            <a:r>
              <a:rPr lang="en-US" u="sng" dirty="0" smtClean="0"/>
              <a:t>Society:</a:t>
            </a:r>
          </a:p>
          <a:p>
            <a:pPr lvl="1"/>
            <a:r>
              <a:rPr lang="en-US" dirty="0" smtClean="0"/>
              <a:t>Social classes: majority of people were farmers</a:t>
            </a:r>
          </a:p>
          <a:p>
            <a:pPr lvl="2"/>
            <a:r>
              <a:rPr lang="en-US" dirty="0" smtClean="0"/>
              <a:t>Priests are highest class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2143" y="129266"/>
            <a:ext cx="11629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Concept 1.3:Development and Interactions of Early Agricultural, pastoral, and Urban societies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image, p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4746" y="1705429"/>
            <a:ext cx="6268286" cy="48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53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Chavin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Politics:</a:t>
            </a:r>
          </a:p>
          <a:p>
            <a:pPr lvl="1"/>
            <a:r>
              <a:rPr lang="en-US" dirty="0" smtClean="0"/>
              <a:t>Most likely unified with a capital city</a:t>
            </a:r>
          </a:p>
          <a:p>
            <a:r>
              <a:rPr lang="en-US" u="sng" dirty="0" smtClean="0"/>
              <a:t>Culture:</a:t>
            </a:r>
          </a:p>
          <a:p>
            <a:pPr lvl="1"/>
            <a:r>
              <a:rPr lang="en-US" dirty="0" smtClean="0"/>
              <a:t>Polytheistic</a:t>
            </a:r>
          </a:p>
          <a:p>
            <a:pPr lvl="1"/>
            <a:r>
              <a:rPr lang="en-US" dirty="0" smtClean="0"/>
              <a:t>Jaguar is significant symbol</a:t>
            </a:r>
          </a:p>
          <a:p>
            <a:pPr lvl="1"/>
            <a:r>
              <a:rPr lang="en-US" dirty="0" smtClean="0"/>
              <a:t>Advanced agricultural techniques</a:t>
            </a:r>
          </a:p>
          <a:p>
            <a:r>
              <a:rPr lang="en-US" u="sng" dirty="0" smtClean="0"/>
              <a:t>Society:</a:t>
            </a:r>
          </a:p>
          <a:p>
            <a:pPr lvl="1"/>
            <a:r>
              <a:rPr lang="en-US" dirty="0" smtClean="0"/>
              <a:t>Social classes: majority of people were farmers</a:t>
            </a:r>
          </a:p>
          <a:p>
            <a:pPr lvl="2"/>
            <a:r>
              <a:rPr lang="en-US" dirty="0" smtClean="0"/>
              <a:t>Priests are highest class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2143" y="129266"/>
            <a:ext cx="11629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Concept 1.3:Development and Interactions of Early Agricultural, pastoral, and Urban societies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338" y="1807851"/>
            <a:ext cx="5747725" cy="43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3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4" y="310696"/>
            <a:ext cx="11756571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Key Concept 1.3:Development and Interactions of Early Agricultural, pastoral, and Urban societies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8429" y="1825624"/>
            <a:ext cx="5711371" cy="50323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States emerged within these civilizations</a:t>
            </a:r>
          </a:p>
          <a:p>
            <a:pPr lvl="1"/>
            <a:r>
              <a:rPr lang="en-US" b="1" dirty="0" smtClean="0"/>
              <a:t>*State: </a:t>
            </a:r>
            <a:r>
              <a:rPr lang="en-US" dirty="0" smtClean="0"/>
              <a:t>powerful system of rule (government) that organized surplus labor and resources over large areas</a:t>
            </a:r>
          </a:p>
          <a:p>
            <a:r>
              <a:rPr lang="en-US" dirty="0" smtClean="0"/>
              <a:t>Typically led by ruler with divine authority</a:t>
            </a:r>
          </a:p>
          <a:p>
            <a:pPr lvl="1"/>
            <a:r>
              <a:rPr lang="en-US" dirty="0" smtClean="0"/>
              <a:t>Supported by religious elites and military</a:t>
            </a:r>
          </a:p>
          <a:p>
            <a:r>
              <a:rPr lang="en-US" dirty="0" smtClean="0"/>
              <a:t>Some states had greater access to resources, food surplus, or larger population allowing for successful conquest</a:t>
            </a:r>
          </a:p>
          <a:p>
            <a:pPr lvl="1"/>
            <a:r>
              <a:rPr lang="en-US" dirty="0" smtClean="0"/>
              <a:t>Example: Hittites and iron</a:t>
            </a:r>
          </a:p>
          <a:p>
            <a:r>
              <a:rPr lang="en-US" dirty="0" smtClean="0"/>
              <a:t>Pastoralists developed and disseminated new weapon and transportation technology between states</a:t>
            </a:r>
          </a:p>
          <a:p>
            <a:pPr lvl="1"/>
            <a:r>
              <a:rPr lang="en-US" dirty="0" smtClean="0"/>
              <a:t>Iron weapons, chariots, horseback riding, compound bows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1658257"/>
            <a:ext cx="2997200" cy="299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817" y="1462705"/>
            <a:ext cx="3795488" cy="2684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953" y="3918856"/>
            <a:ext cx="3435047" cy="2576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326" y="4227599"/>
            <a:ext cx="2960487" cy="18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11865429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Key Concept 1.3:Development and Interactions of Early Agricultural, pastoral, and Urban societies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Culture helped unify states through:</a:t>
            </a:r>
          </a:p>
          <a:p>
            <a:pPr lvl="1"/>
            <a:r>
              <a:rPr lang="en-US" dirty="0" smtClean="0"/>
              <a:t>Laws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Religion/myths</a:t>
            </a:r>
          </a:p>
          <a:p>
            <a:pPr lvl="1"/>
            <a:r>
              <a:rPr lang="en-US" dirty="0" smtClean="0"/>
              <a:t>Art/architecture</a:t>
            </a:r>
          </a:p>
          <a:p>
            <a:r>
              <a:rPr lang="en-US" dirty="0" smtClean="0"/>
              <a:t>Examples of monumental architecture and urban planning include:</a:t>
            </a:r>
          </a:p>
          <a:p>
            <a:pPr lvl="1"/>
            <a:r>
              <a:rPr lang="en-US" dirty="0" smtClean="0"/>
              <a:t>Architecture- pyramids, ziggurats, temples</a:t>
            </a:r>
          </a:p>
          <a:p>
            <a:pPr lvl="1"/>
            <a:r>
              <a:rPr lang="en-US" dirty="0" smtClean="0"/>
              <a:t>Urban planning- streets, sewage and water systems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43" y="1717766"/>
            <a:ext cx="4771570" cy="3006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142" y="4320039"/>
            <a:ext cx="4325257" cy="25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1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29" y="365125"/>
            <a:ext cx="114300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Key Concept 1.3:Development and Interactions of Early Agricultural, pastoral, and Urban societies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72143" y="1825624"/>
            <a:ext cx="6640286" cy="4778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Elites (political and religious) sponsored and promoted art such as:</a:t>
            </a:r>
          </a:p>
          <a:p>
            <a:pPr lvl="1"/>
            <a:r>
              <a:rPr lang="en-US" dirty="0" smtClean="0"/>
              <a:t>Sculpture</a:t>
            </a:r>
          </a:p>
          <a:p>
            <a:pPr lvl="1"/>
            <a:r>
              <a:rPr lang="en-US" dirty="0" smtClean="0"/>
              <a:t>Painting</a:t>
            </a:r>
          </a:p>
          <a:p>
            <a:pPr lvl="1"/>
            <a:r>
              <a:rPr lang="en-US" dirty="0" smtClean="0"/>
              <a:t>Weaving</a:t>
            </a:r>
          </a:p>
          <a:p>
            <a:r>
              <a:rPr lang="en-US" dirty="0" smtClean="0"/>
              <a:t>Systems of record keeping arose independently and were diffused</a:t>
            </a:r>
          </a:p>
          <a:p>
            <a:pPr lvl="1"/>
            <a:r>
              <a:rPr lang="en-US" dirty="0" smtClean="0"/>
              <a:t>Examples: cuneiform, hieroglyphics, pictographs</a:t>
            </a:r>
          </a:p>
          <a:p>
            <a:r>
              <a:rPr lang="en-US" dirty="0" smtClean="0"/>
              <a:t>States developed legal codes that reflected hierarchies and facilitated rule of governments</a:t>
            </a:r>
          </a:p>
          <a:p>
            <a:pPr lvl="1"/>
            <a:r>
              <a:rPr lang="en-US" dirty="0" smtClean="0"/>
              <a:t>Early legal codes: Code of Hammurabi (eye for an eye)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688" b="3797"/>
          <a:stretch>
            <a:fillRect/>
          </a:stretch>
        </p:blipFill>
        <p:spPr>
          <a:xfrm>
            <a:off x="9521917" y="1705429"/>
            <a:ext cx="2551248" cy="40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393" y="1669144"/>
            <a:ext cx="3144208" cy="41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8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29" y="365125"/>
            <a:ext cx="114300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Key Concept 1.3:Development and Interactions of Early Agricultural, pastoral, and Urban societies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6997" y="1644194"/>
            <a:ext cx="6114143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religions developed that influenced later eras</a:t>
            </a:r>
          </a:p>
          <a:p>
            <a:pPr lvl="1"/>
            <a:r>
              <a:rPr lang="en-US" dirty="0" smtClean="0"/>
              <a:t>Vedic religion -&gt; Hinduism</a:t>
            </a:r>
          </a:p>
          <a:p>
            <a:pPr lvl="1"/>
            <a:r>
              <a:rPr lang="en-US" dirty="0" smtClean="0"/>
              <a:t>Hebrew monotheism</a:t>
            </a:r>
          </a:p>
          <a:p>
            <a:pPr lvl="1"/>
            <a:r>
              <a:rPr lang="en-US" dirty="0" smtClean="0"/>
              <a:t>Zoroastrianism</a:t>
            </a:r>
          </a:p>
          <a:p>
            <a:r>
              <a:rPr lang="en-US" dirty="0" smtClean="0"/>
              <a:t>Trade expanded throughout this era from local to regional to trans-regional</a:t>
            </a:r>
          </a:p>
          <a:p>
            <a:pPr lvl="1"/>
            <a:r>
              <a:rPr lang="en-US" dirty="0" smtClean="0"/>
              <a:t>Egypt and </a:t>
            </a:r>
            <a:r>
              <a:rPr lang="en-US" dirty="0" err="1" smtClean="0"/>
              <a:t>Nubia</a:t>
            </a:r>
            <a:endParaRPr lang="en-US" dirty="0" smtClean="0"/>
          </a:p>
          <a:p>
            <a:pPr lvl="1"/>
            <a:r>
              <a:rPr lang="en-US" dirty="0" smtClean="0"/>
              <a:t>Mesopotamia and Indus Valley</a:t>
            </a:r>
          </a:p>
          <a:p>
            <a:r>
              <a:rPr lang="en-US" dirty="0" smtClean="0"/>
              <a:t>Social and gender hierarchies intensified as cities and states expanded</a:t>
            </a:r>
          </a:p>
          <a:p>
            <a:r>
              <a:rPr lang="en-US" dirty="0" smtClean="0"/>
              <a:t>Literature was created and became a reflection of culture</a:t>
            </a:r>
          </a:p>
          <a:p>
            <a:pPr lvl="1"/>
            <a:r>
              <a:rPr lang="en-US" dirty="0" smtClean="0"/>
              <a:t>Examples: Epic of Gilgamesh, Book of the Dead, Rig Veda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21429" r="9821"/>
          <a:stretch>
            <a:fillRect/>
          </a:stretch>
        </p:blipFill>
        <p:spPr>
          <a:xfrm>
            <a:off x="6077858" y="1901372"/>
            <a:ext cx="5929129" cy="185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680" y="3719286"/>
            <a:ext cx="3131791" cy="2351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524" y="3755570"/>
            <a:ext cx="3430906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402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AP Review</vt:lpstr>
      <vt:lpstr>PowerPoint Presentation</vt:lpstr>
      <vt:lpstr>PowerPoint Presentation</vt:lpstr>
      <vt:lpstr>Key Concept 1.3:Development and Interactions of Early Agricultural, pastoral, and Urban societies </vt:lpstr>
      <vt:lpstr>Key Concept 1.3:Development and Interactions of Early Agricultural, pastoral, and Urban societies </vt:lpstr>
      <vt:lpstr>Key Concept 1.3:Development and Interactions of Early Agricultural, pastoral, and Urban societies </vt:lpstr>
      <vt:lpstr>Key Concept 1.3:Development and Interactions of Early Agricultural, pastoral, and Urban societies 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</dc:title>
  <dc:creator>Neal, Brett</dc:creator>
  <cp:lastModifiedBy>Neal, Brett</cp:lastModifiedBy>
  <cp:revision>2</cp:revision>
  <dcterms:created xsi:type="dcterms:W3CDTF">2016-04-26T03:12:17Z</dcterms:created>
  <dcterms:modified xsi:type="dcterms:W3CDTF">2016-04-26T03:21:16Z</dcterms:modified>
</cp:coreProperties>
</file>