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8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6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1DDD-7E20-4361-B1A5-8B0B2D380673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6C82-D65A-4784-8A39-30816F58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4.1  pt.1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Modern</a:t>
            </a:r>
          </a:p>
          <a:p>
            <a:r>
              <a:rPr lang="en-US" dirty="0" smtClean="0"/>
              <a:t>1450 CE- 1750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5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4714" y="1825624"/>
            <a:ext cx="6241143" cy="47420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key change in this period was the interconnection of Western and Eastern hemispheres that was made possible by transoceanic voyages</a:t>
            </a:r>
          </a:p>
          <a:p>
            <a:r>
              <a:rPr lang="en-US" dirty="0" smtClean="0"/>
              <a:t>The effects of this increased interconnectedness led to:</a:t>
            </a:r>
          </a:p>
          <a:p>
            <a:pPr lvl="1"/>
            <a:r>
              <a:rPr lang="en-US" dirty="0" smtClean="0"/>
              <a:t>Global circulation of goods</a:t>
            </a:r>
          </a:p>
          <a:p>
            <a:pPr lvl="1"/>
            <a:r>
              <a:rPr lang="en-US" dirty="0" smtClean="0"/>
              <a:t>Increased spread of religion/culture</a:t>
            </a:r>
          </a:p>
          <a:p>
            <a:pPr lvl="1"/>
            <a:r>
              <a:rPr lang="en-US" dirty="0" smtClean="0"/>
              <a:t>Increased migration of peoples</a:t>
            </a:r>
          </a:p>
          <a:p>
            <a:pPr lvl="1"/>
            <a:r>
              <a:rPr lang="en-US" dirty="0" smtClean="0"/>
              <a:t>Germs/disease ravaging indigenous populations (esp. in the Americas)</a:t>
            </a:r>
          </a:p>
          <a:p>
            <a:pPr lvl="1"/>
            <a:r>
              <a:rPr lang="en-US" dirty="0" smtClean="0"/>
              <a:t>Altered diets, populations, and agriculture as a result of exchanging plants and animals</a:t>
            </a:r>
          </a:p>
          <a:p>
            <a:r>
              <a:rPr lang="en-US" dirty="0" smtClean="0"/>
              <a:t>This new global circulation of goods led to the increased prosperity of existing trade networks and economic disruption to merchants and governments operating in those networks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29" y="1961457"/>
            <a:ext cx="5787570" cy="32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6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5396" y="1768751"/>
            <a:ext cx="5181600" cy="4351338"/>
          </a:xfrm>
        </p:spPr>
        <p:txBody>
          <a:bodyPr/>
          <a:lstStyle/>
          <a:p>
            <a:r>
              <a:rPr lang="en-US" dirty="0" smtClean="0"/>
              <a:t>European technology built on previous knowledge by Asian and Arab scholars and included:</a:t>
            </a:r>
          </a:p>
          <a:p>
            <a:pPr lvl="1"/>
            <a:r>
              <a:rPr lang="en-US" dirty="0" smtClean="0"/>
              <a:t>Production of new tools (astrolabe, more accurate maps)</a:t>
            </a:r>
          </a:p>
          <a:p>
            <a:pPr lvl="1"/>
            <a:r>
              <a:rPr lang="en-US" dirty="0" smtClean="0"/>
              <a:t>Innovations in ship design (caravel)</a:t>
            </a:r>
          </a:p>
          <a:p>
            <a:pPr lvl="1"/>
            <a:r>
              <a:rPr lang="en-US" dirty="0" smtClean="0"/>
              <a:t>Improved understanding of wind and ocean currents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5484"/>
          <a:stretch>
            <a:fillRect/>
          </a:stretch>
        </p:blipFill>
        <p:spPr>
          <a:xfrm>
            <a:off x="8434418" y="1156428"/>
            <a:ext cx="3757581" cy="2232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90" y="3336579"/>
            <a:ext cx="6068418" cy="33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2174" y="1825625"/>
            <a:ext cx="5878286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were many notable trans-oceanic maritime voyages during this period</a:t>
            </a:r>
          </a:p>
          <a:p>
            <a:pPr lvl="1"/>
            <a:r>
              <a:rPr lang="en-US" u="sng" dirty="0" err="1" smtClean="0"/>
              <a:t>Zheng</a:t>
            </a:r>
            <a:r>
              <a:rPr lang="en-US" u="sng" dirty="0" smtClean="0"/>
              <a:t> He and Chinese fleets: </a:t>
            </a:r>
            <a:r>
              <a:rPr lang="en-US" dirty="0" smtClean="0"/>
              <a:t>largest fleets during this era, expanded into Indian Ocean and enhanced Chinese prestige</a:t>
            </a:r>
          </a:p>
          <a:p>
            <a:pPr lvl="1"/>
            <a:r>
              <a:rPr lang="en-US" u="sng" dirty="0" smtClean="0"/>
              <a:t>Portuguese Explorers: </a:t>
            </a:r>
            <a:r>
              <a:rPr lang="en-US" dirty="0" smtClean="0"/>
              <a:t>developed school for navigation, increased travel and trade with West Africa and resulted in trading post empires</a:t>
            </a:r>
          </a:p>
          <a:p>
            <a:pPr lvl="1"/>
            <a:r>
              <a:rPr lang="en-US" u="sng" dirty="0" smtClean="0"/>
              <a:t>Columbus and Spanish explorers: </a:t>
            </a:r>
            <a:r>
              <a:rPr lang="en-US" dirty="0" smtClean="0"/>
              <a:t>made first successful voyages across Atlantic and Pacific oceans and increased European interest in transoceanic travel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90" y="2130566"/>
            <a:ext cx="5785632" cy="36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3997" y="1825624"/>
            <a:ext cx="5715001" cy="4615089"/>
          </a:xfrm>
        </p:spPr>
        <p:txBody>
          <a:bodyPr/>
          <a:lstStyle/>
          <a:p>
            <a:r>
              <a:rPr lang="en-US" dirty="0" smtClean="0"/>
              <a:t>Europeans were motivated to make these voyages because</a:t>
            </a:r>
          </a:p>
          <a:p>
            <a:pPr lvl="1"/>
            <a:r>
              <a:rPr lang="en-US" dirty="0" smtClean="0"/>
              <a:t>Constantinople was conquered by the Muslim Ottoman Turks</a:t>
            </a:r>
          </a:p>
          <a:p>
            <a:pPr lvl="1"/>
            <a:r>
              <a:rPr lang="en-US" dirty="0" smtClean="0"/>
              <a:t>Europeans needed new routes to Asian markets</a:t>
            </a:r>
          </a:p>
          <a:p>
            <a:r>
              <a:rPr lang="en-US" dirty="0" smtClean="0"/>
              <a:t>Oceania and Polynesia were surprisingly not dramatically affected by these voyages because of Europeans infrequent incursions into the Pacific Ocean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104" y="2213429"/>
            <a:ext cx="5925826" cy="3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715" y="1825625"/>
            <a:ext cx="6204856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new global circulation of goods was facilitated by:</a:t>
            </a:r>
          </a:p>
          <a:p>
            <a:pPr lvl="1"/>
            <a:r>
              <a:rPr lang="en-US" dirty="0" smtClean="0"/>
              <a:t>Royal charted European monopoly companies</a:t>
            </a:r>
          </a:p>
          <a:p>
            <a:r>
              <a:rPr lang="en-US" dirty="0" smtClean="0"/>
              <a:t>And was accomplished by…</a:t>
            </a:r>
          </a:p>
          <a:p>
            <a:pPr lvl="1"/>
            <a:r>
              <a:rPr lang="en-US" dirty="0" smtClean="0"/>
              <a:t>Taking silver from Spanish colonies in America to purchase Asian goods for Atlantic markets</a:t>
            </a:r>
          </a:p>
          <a:p>
            <a:r>
              <a:rPr lang="en-US" dirty="0" smtClean="0"/>
              <a:t>Regional markets in Afro-Eurasia continued to flourish in spite of Trans-Atlantic trade because of new trans-oceanic shipping services developed by Europeans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70" y="1921414"/>
            <a:ext cx="4397829" cy="3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2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0911" y="1825624"/>
            <a:ext cx="4858660" cy="4742089"/>
          </a:xfrm>
        </p:spPr>
        <p:txBody>
          <a:bodyPr/>
          <a:lstStyle/>
          <a:p>
            <a:r>
              <a:rPr lang="en-US" dirty="0" smtClean="0"/>
              <a:t>European merchant’s role in Asian trading markets was as intermediaries transporting goods from one Asian market to another in the Indian ocean.</a:t>
            </a:r>
          </a:p>
          <a:p>
            <a:r>
              <a:rPr lang="en-US" dirty="0" smtClean="0"/>
              <a:t>Commercialization and global trade was facilitated by silver from the Americas being used as the first global currency</a:t>
            </a:r>
          </a:p>
          <a:p>
            <a:pPr lvl="1"/>
            <a:r>
              <a:rPr lang="en-US" dirty="0" smtClean="0"/>
              <a:t>Pesos de </a:t>
            </a:r>
            <a:r>
              <a:rPr lang="en-US" dirty="0" err="1" smtClean="0"/>
              <a:t>ocho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30714" r="4000"/>
          <a:stretch>
            <a:fillRect/>
          </a:stretch>
        </p:blipFill>
        <p:spPr>
          <a:xfrm>
            <a:off x="5370285" y="1944914"/>
            <a:ext cx="6640286" cy="2115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5429"/>
          <a:stretch>
            <a:fillRect/>
          </a:stretch>
        </p:blipFill>
        <p:spPr>
          <a:xfrm>
            <a:off x="5334009" y="4048608"/>
            <a:ext cx="6694707" cy="19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37557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4.1: Globalizing networks of communication </a:t>
            </a:r>
            <a:r>
              <a:rPr lang="en-US" sz="3600" smtClean="0"/>
              <a:t>and exchange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1626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Influenced by mercantilism</a:t>
            </a:r>
          </a:p>
          <a:p>
            <a:pPr lvl="1"/>
            <a:r>
              <a:rPr lang="en-US" dirty="0" smtClean="0"/>
              <a:t>*</a:t>
            </a:r>
            <a:r>
              <a:rPr lang="en-US" b="1" dirty="0" smtClean="0"/>
              <a:t>mercantilism</a:t>
            </a:r>
            <a:r>
              <a:rPr lang="en-US" dirty="0" smtClean="0"/>
              <a:t>: an economic system in which a country tries to amass wealth by exporting more than it imports in order to increase its supply of gold and silver bullion (coinage)</a:t>
            </a:r>
          </a:p>
          <a:p>
            <a:r>
              <a:rPr lang="en-US" dirty="0" smtClean="0"/>
              <a:t>European rulers used</a:t>
            </a:r>
            <a:r>
              <a:rPr lang="en-US" u="sng" dirty="0" smtClean="0"/>
              <a:t> joint-stock companies </a:t>
            </a:r>
            <a:r>
              <a:rPr lang="en-US" dirty="0" smtClean="0"/>
              <a:t>to control their domestic and colonial economies</a:t>
            </a:r>
          </a:p>
          <a:p>
            <a:pPr lvl="1"/>
            <a:r>
              <a:rPr lang="en-US" dirty="0" smtClean="0"/>
              <a:t>Example: British east India company</a:t>
            </a:r>
          </a:p>
          <a:p>
            <a:r>
              <a:rPr lang="en-US" dirty="0" smtClean="0"/>
              <a:t>The global flow of goods in the Atlantic system led to an increase in both free and un-free migrants</a:t>
            </a:r>
          </a:p>
          <a:p>
            <a:pPr lvl="1"/>
            <a:r>
              <a:rPr lang="en-US" dirty="0" smtClean="0"/>
              <a:t>Mixing of African, American, and European peoples and cultures</a:t>
            </a:r>
          </a:p>
          <a:p>
            <a:pPr lvl="1"/>
            <a:r>
              <a:rPr lang="en-US" dirty="0" smtClean="0"/>
              <a:t>Trans-Atlantic slavery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56" y="1727591"/>
            <a:ext cx="5865586" cy="246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779" y="4102100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13" y="3804560"/>
            <a:ext cx="3539415" cy="27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3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Unit 4.1  pt.1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  <vt:lpstr>Key Concept 4.1: Globalizing networks of communication and exchange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Neal, Brett</dc:creator>
  <cp:lastModifiedBy>Neal, Brett</cp:lastModifiedBy>
  <cp:revision>1</cp:revision>
  <dcterms:created xsi:type="dcterms:W3CDTF">2016-05-02T12:48:24Z</dcterms:created>
  <dcterms:modified xsi:type="dcterms:W3CDTF">2016-05-02T12:48:47Z</dcterms:modified>
</cp:coreProperties>
</file>