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" y="1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1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8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6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6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7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1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1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8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C1493-7A40-4E44-B56A-17F1B92205BC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6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55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Concept 2.1: The development and codification of religious and cultural traditions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78803" y="1524608"/>
            <a:ext cx="5157787" cy="823912"/>
          </a:xfrm>
        </p:spPr>
        <p:txBody>
          <a:bodyPr/>
          <a:lstStyle/>
          <a:p>
            <a:r>
              <a:rPr lang="en-US" dirty="0" smtClean="0"/>
              <a:t>Greco-Roman philosophy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21956" y="2330937"/>
            <a:ext cx="5475620" cy="42269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Origin/ Founder:</a:t>
            </a:r>
          </a:p>
          <a:p>
            <a:pPr lvl="1"/>
            <a:r>
              <a:rPr lang="en-US" dirty="0" smtClean="0"/>
              <a:t>Greece -&gt; Roman empire</a:t>
            </a:r>
          </a:p>
          <a:p>
            <a:pPr lvl="1"/>
            <a:r>
              <a:rPr lang="en-US" dirty="0" smtClean="0"/>
              <a:t>No one founder- Socrates </a:t>
            </a:r>
          </a:p>
          <a:p>
            <a:r>
              <a:rPr lang="en-US" dirty="0" smtClean="0"/>
              <a:t>Core teachings:</a:t>
            </a:r>
          </a:p>
          <a:p>
            <a:pPr lvl="1"/>
            <a:r>
              <a:rPr lang="en-US" dirty="0" smtClean="0"/>
              <a:t>Emphasized logic and reasoning</a:t>
            </a:r>
          </a:p>
          <a:p>
            <a:pPr lvl="1"/>
            <a:r>
              <a:rPr lang="en-US" dirty="0" smtClean="0"/>
              <a:t>Empirical observation</a:t>
            </a:r>
          </a:p>
          <a:p>
            <a:pPr lvl="1"/>
            <a:r>
              <a:rPr lang="en-US" dirty="0" smtClean="0"/>
              <a:t>Political power and hierarchy</a:t>
            </a:r>
          </a:p>
          <a:p>
            <a:r>
              <a:rPr lang="en-US" dirty="0" smtClean="0"/>
              <a:t>Method and Location of diffusion:</a:t>
            </a:r>
          </a:p>
          <a:p>
            <a:pPr lvl="1"/>
            <a:r>
              <a:rPr lang="en-US" dirty="0" smtClean="0"/>
              <a:t>Mediterranean world and South Asia</a:t>
            </a:r>
          </a:p>
          <a:p>
            <a:pPr lvl="1"/>
            <a:r>
              <a:rPr lang="en-US" dirty="0" smtClean="0"/>
              <a:t>Alexander the Great -&gt; Hellenism</a:t>
            </a:r>
          </a:p>
          <a:p>
            <a:pPr lvl="1"/>
            <a:r>
              <a:rPr lang="en-US" dirty="0" smtClean="0"/>
              <a:t>Trade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 descr="image, p1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7613" y="1878666"/>
            <a:ext cx="6156407" cy="428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70556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Concept 2.1: The development and codification of religious and cultural traditions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330567" y="1825624"/>
            <a:ext cx="5811100" cy="4714915"/>
          </a:xfrm>
        </p:spPr>
        <p:txBody>
          <a:bodyPr>
            <a:normAutofit/>
          </a:bodyPr>
          <a:lstStyle/>
          <a:p>
            <a:r>
              <a:rPr lang="en-US" dirty="0" smtClean="0"/>
              <a:t>Belief systems often had effects on gender roles within states</a:t>
            </a:r>
          </a:p>
          <a:p>
            <a:pPr lvl="1"/>
            <a:r>
              <a:rPr lang="en-US" u="sng" dirty="0" smtClean="0"/>
              <a:t>Buddhism: </a:t>
            </a:r>
            <a:r>
              <a:rPr lang="en-US" dirty="0" smtClean="0"/>
              <a:t>encouraged women to join monastic life and rejected the caste system</a:t>
            </a:r>
          </a:p>
          <a:p>
            <a:pPr lvl="1"/>
            <a:r>
              <a:rPr lang="en-US" u="sng" dirty="0" smtClean="0"/>
              <a:t>Confucianism: </a:t>
            </a:r>
            <a:r>
              <a:rPr lang="en-US" dirty="0" smtClean="0"/>
              <a:t>emphasized filial piety and five relationships that placed men as the head of household</a:t>
            </a:r>
          </a:p>
          <a:p>
            <a:pPr lvl="1"/>
            <a:r>
              <a:rPr lang="en-US" u="sng" dirty="0" smtClean="0"/>
              <a:t>Christianity: </a:t>
            </a:r>
            <a:r>
              <a:rPr lang="en-US" dirty="0" smtClean="0"/>
              <a:t>allowed women to enter monastic life, preached salvation for all</a:t>
            </a:r>
          </a:p>
          <a:p>
            <a:pPr lvl="1"/>
            <a:r>
              <a:rPr lang="en-US" u="sng" dirty="0" smtClean="0"/>
              <a:t>Hinduism: </a:t>
            </a:r>
            <a:r>
              <a:rPr lang="en-US" dirty="0" smtClean="0"/>
              <a:t>caste system limits women from achieving </a:t>
            </a:r>
            <a:r>
              <a:rPr lang="en-US" dirty="0" err="1" smtClean="0"/>
              <a:t>moksha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4955" y="1756899"/>
            <a:ext cx="2458940" cy="44574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3702" r="51160"/>
          <a:stretch>
            <a:fillRect/>
          </a:stretch>
        </p:blipFill>
        <p:spPr>
          <a:xfrm>
            <a:off x="6072083" y="1983036"/>
            <a:ext cx="3288317" cy="409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56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Concept 2.1: The development and codification of religious and cultural traditions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417563" y="1825625"/>
            <a:ext cx="5776303" cy="4662730"/>
          </a:xfrm>
        </p:spPr>
        <p:txBody>
          <a:bodyPr>
            <a:normAutofit/>
          </a:bodyPr>
          <a:lstStyle/>
          <a:p>
            <a:r>
              <a:rPr lang="en-US" dirty="0" smtClean="0"/>
              <a:t>Other religions and cultural traditions continued parallel to the codified, written belief systems in core civilizations</a:t>
            </a:r>
          </a:p>
          <a:p>
            <a:pPr lvl="1"/>
            <a:r>
              <a:rPr lang="en-US" u="sng" dirty="0" smtClean="0"/>
              <a:t>Shamanism: </a:t>
            </a:r>
            <a:r>
              <a:rPr lang="en-US" dirty="0" smtClean="0"/>
              <a:t>“medicine man” who interacts with spirit world through altered states of consciousness</a:t>
            </a:r>
          </a:p>
          <a:p>
            <a:pPr lvl="1"/>
            <a:r>
              <a:rPr lang="en-US" u="sng" dirty="0" smtClean="0"/>
              <a:t>Animism: </a:t>
            </a:r>
            <a:r>
              <a:rPr lang="en-US" dirty="0" smtClean="0"/>
              <a:t>attribution of souls to plants, animals, and inanimate objects</a:t>
            </a:r>
          </a:p>
          <a:p>
            <a:pPr lvl="1"/>
            <a:r>
              <a:rPr lang="en-US" u="sng" dirty="0" smtClean="0"/>
              <a:t>Ancestor veneration: </a:t>
            </a:r>
            <a:r>
              <a:rPr lang="en-US" dirty="0" smtClean="0"/>
              <a:t>spirits of deceased ancestors look after the family and bring good fortune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115" y="1809086"/>
            <a:ext cx="4716216" cy="2794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054" y="4163834"/>
            <a:ext cx="4408163" cy="258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56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Concept 2.1: The development and codification of religious and cultural traditions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260971" y="1825625"/>
            <a:ext cx="5637114" cy="45931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were distinctive developments in literature, art, and architecture during this era</a:t>
            </a:r>
          </a:p>
          <a:p>
            <a:pPr lvl="1"/>
            <a:r>
              <a:rPr lang="en-US" u="sng" dirty="0" smtClean="0"/>
              <a:t>Literature: </a:t>
            </a:r>
            <a:r>
              <a:rPr lang="en-US" dirty="0" smtClean="0"/>
              <a:t>Greek plays and Indian epics</a:t>
            </a:r>
          </a:p>
          <a:p>
            <a:pPr lvl="1"/>
            <a:r>
              <a:rPr lang="en-US" u="sng" dirty="0" smtClean="0"/>
              <a:t>Architecture: </a:t>
            </a:r>
            <a:r>
              <a:rPr lang="en-US" dirty="0" smtClean="0"/>
              <a:t>Roman arches, Greek/Roman columns, aqueducts</a:t>
            </a:r>
          </a:p>
          <a:p>
            <a:r>
              <a:rPr lang="en-US" dirty="0" smtClean="0"/>
              <a:t>Some religions and belief systems merged with local customs during this era</a:t>
            </a:r>
          </a:p>
          <a:p>
            <a:pPr lvl="1"/>
            <a:r>
              <a:rPr lang="en-US" b="1" dirty="0" smtClean="0"/>
              <a:t>Syncretism: </a:t>
            </a:r>
            <a:r>
              <a:rPr lang="en-US" dirty="0" smtClean="0"/>
              <a:t>blending of different religions or cultures</a:t>
            </a:r>
          </a:p>
          <a:p>
            <a:pPr lvl="1"/>
            <a:r>
              <a:rPr lang="en-US" dirty="0" smtClean="0"/>
              <a:t>Example: Greco-Roman philosophy and Buddhism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11343" t="21036" b="13227"/>
          <a:stretch>
            <a:fillRect/>
          </a:stretch>
        </p:blipFill>
        <p:spPr>
          <a:xfrm>
            <a:off x="5845892" y="4370507"/>
            <a:ext cx="4222759" cy="2348333"/>
          </a:xfrm>
          <a:prstGeom prst="rect">
            <a:avLst/>
          </a:prstGeom>
        </p:spPr>
      </p:pic>
      <p:pic>
        <p:nvPicPr>
          <p:cNvPr id="5" name="Picture 2" descr="image, p135"/>
          <p:cNvPicPr>
            <a:picLocks noChangeAspect="1" noChangeArrowheads="1"/>
          </p:cNvPicPr>
          <p:nvPr/>
        </p:nvPicPr>
        <p:blipFill>
          <a:blip r:embed="rId3"/>
          <a:srcRect b="7731"/>
          <a:stretch>
            <a:fillRect/>
          </a:stretch>
        </p:blipFill>
        <p:spPr bwMode="auto">
          <a:xfrm>
            <a:off x="9180142" y="1704715"/>
            <a:ext cx="3011858" cy="445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629" y="1797014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56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062" y="349360"/>
            <a:ext cx="11073746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Key Concept 2.1: The development and codification of religious and cultural traditions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4062" y="1912600"/>
            <a:ext cx="540183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Religions continued to become more complicated as states increased in size</a:t>
            </a:r>
          </a:p>
          <a:p>
            <a:r>
              <a:rPr lang="en-US" dirty="0" smtClean="0"/>
              <a:t>Religions also promoted unity in the following ways</a:t>
            </a:r>
          </a:p>
          <a:p>
            <a:pPr lvl="1"/>
            <a:r>
              <a:rPr lang="en-US" dirty="0" smtClean="0"/>
              <a:t>Political bonds: </a:t>
            </a:r>
          </a:p>
          <a:p>
            <a:pPr lvl="2"/>
            <a:r>
              <a:rPr lang="en-US" dirty="0" smtClean="0"/>
              <a:t>Religious and political authority often merged as rulers</a:t>
            </a:r>
          </a:p>
          <a:p>
            <a:pPr lvl="1"/>
            <a:r>
              <a:rPr lang="en-US" dirty="0" smtClean="0"/>
              <a:t>Cultural bonds:</a:t>
            </a:r>
          </a:p>
          <a:p>
            <a:pPr lvl="2"/>
            <a:r>
              <a:rPr lang="en-US" dirty="0" smtClean="0"/>
              <a:t>Created bond between people and a code to live by</a:t>
            </a:r>
          </a:p>
          <a:p>
            <a:pPr lvl="1"/>
            <a:r>
              <a:rPr lang="en-US" dirty="0" smtClean="0"/>
              <a:t>Economic bonds:</a:t>
            </a:r>
          </a:p>
          <a:p>
            <a:pPr lvl="2"/>
            <a:r>
              <a:rPr lang="en-US" dirty="0" smtClean="0"/>
              <a:t>Usually reinforced social stratification</a:t>
            </a:r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6" name="Picture 2" descr="image, p124"/>
          <p:cNvPicPr>
            <a:picLocks noChangeAspect="1" noChangeArrowheads="1"/>
          </p:cNvPicPr>
          <p:nvPr/>
        </p:nvPicPr>
        <p:blipFill>
          <a:blip r:embed="rId2"/>
          <a:srcRect b="7997"/>
          <a:stretch>
            <a:fillRect/>
          </a:stretch>
        </p:blipFill>
        <p:spPr bwMode="auto">
          <a:xfrm>
            <a:off x="6964246" y="1635135"/>
            <a:ext cx="4144453" cy="500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7055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Concept 2.1: The development and codification of religious and cultural traditions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71483" y="1448619"/>
            <a:ext cx="5157787" cy="823912"/>
          </a:xfrm>
        </p:spPr>
        <p:txBody>
          <a:bodyPr/>
          <a:lstStyle/>
          <a:p>
            <a:r>
              <a:rPr lang="en-US" dirty="0" smtClean="0"/>
              <a:t>Judaism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93507" y="2326195"/>
            <a:ext cx="5938373" cy="36845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Origin/ Founder:</a:t>
            </a:r>
          </a:p>
          <a:p>
            <a:pPr lvl="1"/>
            <a:r>
              <a:rPr lang="en-US" dirty="0" smtClean="0"/>
              <a:t>Palestine</a:t>
            </a:r>
          </a:p>
          <a:p>
            <a:pPr lvl="1"/>
            <a:r>
              <a:rPr lang="en-US" dirty="0" smtClean="0"/>
              <a:t>Abraham</a:t>
            </a:r>
          </a:p>
          <a:p>
            <a:r>
              <a:rPr lang="en-US" dirty="0" smtClean="0"/>
              <a:t>Core teachings:</a:t>
            </a:r>
          </a:p>
          <a:p>
            <a:pPr lvl="1"/>
            <a:r>
              <a:rPr lang="en-US" dirty="0" smtClean="0"/>
              <a:t>Monotheism</a:t>
            </a:r>
          </a:p>
          <a:p>
            <a:pPr lvl="1"/>
            <a:r>
              <a:rPr lang="en-US" dirty="0" smtClean="0"/>
              <a:t>Heaven/Hell </a:t>
            </a:r>
          </a:p>
          <a:p>
            <a:pPr lvl="1"/>
            <a:r>
              <a:rPr lang="en-US" dirty="0" smtClean="0"/>
              <a:t>Israel is chosen nation</a:t>
            </a:r>
          </a:p>
          <a:p>
            <a:pPr lvl="1"/>
            <a:r>
              <a:rPr lang="en-US" dirty="0" smtClean="0"/>
              <a:t>Emphasis on daily prayer and sacrifices</a:t>
            </a:r>
          </a:p>
          <a:p>
            <a:pPr lvl="1"/>
            <a:r>
              <a:rPr lang="en-US" dirty="0" smtClean="0"/>
              <a:t>Holy text: Torah (1</a:t>
            </a:r>
            <a:r>
              <a:rPr lang="en-US" baseline="30000" dirty="0" smtClean="0"/>
              <a:t>st</a:t>
            </a:r>
            <a:r>
              <a:rPr lang="en-US" dirty="0" smtClean="0"/>
              <a:t> 5 books of Bible)</a:t>
            </a:r>
          </a:p>
          <a:p>
            <a:r>
              <a:rPr lang="en-US" dirty="0" smtClean="0"/>
              <a:t>Method and Location of diffusion:</a:t>
            </a:r>
          </a:p>
          <a:p>
            <a:pPr lvl="1"/>
            <a:r>
              <a:rPr lang="en-US" dirty="0" smtClean="0"/>
              <a:t>Jewish Diaspora communities within Mediterranean world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409" y="1902302"/>
            <a:ext cx="5905500" cy="444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771" y="1774295"/>
            <a:ext cx="1669926" cy="166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5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10" y="24336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Key Concept 2.1: The development and codification of religious and cultural traditions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5709" y="1520171"/>
            <a:ext cx="5157787" cy="823912"/>
          </a:xfrm>
        </p:spPr>
        <p:txBody>
          <a:bodyPr/>
          <a:lstStyle/>
          <a:p>
            <a:r>
              <a:rPr lang="en-US" dirty="0" smtClean="0"/>
              <a:t>Hinduism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70252" y="2344082"/>
            <a:ext cx="6027806" cy="43529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Origin/ Founder:</a:t>
            </a:r>
          </a:p>
          <a:p>
            <a:pPr lvl="1"/>
            <a:r>
              <a:rPr lang="en-US" dirty="0" smtClean="0"/>
              <a:t>South Asia (India)</a:t>
            </a:r>
          </a:p>
          <a:p>
            <a:pPr lvl="1"/>
            <a:r>
              <a:rPr lang="en-US" dirty="0" smtClean="0"/>
              <a:t>Founder unknown- rooted in Vedic texts</a:t>
            </a:r>
          </a:p>
          <a:p>
            <a:r>
              <a:rPr lang="en-US" dirty="0" smtClean="0"/>
              <a:t>Core teachings:</a:t>
            </a:r>
          </a:p>
          <a:p>
            <a:pPr lvl="1"/>
            <a:r>
              <a:rPr lang="en-US" dirty="0" smtClean="0"/>
              <a:t>Multiple expressions of deities</a:t>
            </a:r>
          </a:p>
          <a:p>
            <a:pPr lvl="1"/>
            <a:r>
              <a:rPr lang="en-US" dirty="0" smtClean="0"/>
              <a:t>Reincarnation</a:t>
            </a:r>
          </a:p>
          <a:p>
            <a:pPr lvl="1"/>
            <a:r>
              <a:rPr lang="en-US" dirty="0" smtClean="0"/>
              <a:t>Karma</a:t>
            </a:r>
          </a:p>
          <a:p>
            <a:pPr lvl="1"/>
            <a:r>
              <a:rPr lang="en-US" dirty="0" smtClean="0"/>
              <a:t>Caste system</a:t>
            </a:r>
          </a:p>
          <a:p>
            <a:pPr lvl="1"/>
            <a:r>
              <a:rPr lang="en-US" dirty="0" err="1" smtClean="0"/>
              <a:t>Moksha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Holy text: Vedas, </a:t>
            </a:r>
            <a:r>
              <a:rPr lang="en-US" dirty="0" err="1" smtClean="0"/>
              <a:t>Bhaghvad</a:t>
            </a:r>
            <a:r>
              <a:rPr lang="en-US" dirty="0" smtClean="0"/>
              <a:t> </a:t>
            </a:r>
            <a:r>
              <a:rPr lang="en-US" dirty="0" err="1" smtClean="0"/>
              <a:t>Gita</a:t>
            </a:r>
            <a:r>
              <a:rPr lang="en-US" dirty="0" smtClean="0"/>
              <a:t>, and Laws of Manu</a:t>
            </a:r>
          </a:p>
          <a:p>
            <a:r>
              <a:rPr lang="en-US" dirty="0" smtClean="0"/>
              <a:t>Method and Location of diffusion:</a:t>
            </a:r>
          </a:p>
          <a:p>
            <a:pPr lvl="1"/>
            <a:r>
              <a:rPr lang="en-US" dirty="0" smtClean="0"/>
              <a:t>South and Southeast Asia</a:t>
            </a:r>
          </a:p>
          <a:p>
            <a:pPr lvl="1"/>
            <a:r>
              <a:rPr lang="en-US" dirty="0" smtClean="0"/>
              <a:t>Missionary efforts and merchants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l="1512" b="5363"/>
          <a:stretch>
            <a:fillRect/>
          </a:stretch>
        </p:blipFill>
        <p:spPr>
          <a:xfrm>
            <a:off x="5793697" y="2790509"/>
            <a:ext cx="5666655" cy="40674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b="15027"/>
          <a:stretch>
            <a:fillRect/>
          </a:stretch>
        </p:blipFill>
        <p:spPr>
          <a:xfrm>
            <a:off x="8031630" y="1495975"/>
            <a:ext cx="4160370" cy="21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5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Concept 2.1: The development and codification of religious and cultural traditions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belief systems and cultural systems emerged and spread that often asserted universal truths</a:t>
            </a:r>
          </a:p>
          <a:p>
            <a:pPr lvl="1"/>
            <a:r>
              <a:rPr lang="en-US" b="1" dirty="0" smtClean="0"/>
              <a:t>Universal religion</a:t>
            </a:r>
            <a:r>
              <a:rPr lang="en-US" dirty="0" smtClean="0"/>
              <a:t>: a religion for all people (anyone can join)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55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Concept 2.1: The development and codification of religious and cultural traditions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53596" y="1394955"/>
            <a:ext cx="5157787" cy="823912"/>
          </a:xfrm>
        </p:spPr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93508" y="2271838"/>
            <a:ext cx="5884712" cy="418590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Origin/ Founder:</a:t>
            </a:r>
          </a:p>
          <a:p>
            <a:pPr lvl="1"/>
            <a:r>
              <a:rPr lang="en-US" dirty="0" smtClean="0"/>
              <a:t>South Asia (India)</a:t>
            </a:r>
          </a:p>
          <a:p>
            <a:pPr lvl="1"/>
            <a:r>
              <a:rPr lang="en-US" dirty="0" smtClean="0"/>
              <a:t>Siddhartha Gautama (Buddha)</a:t>
            </a:r>
          </a:p>
          <a:p>
            <a:r>
              <a:rPr lang="en-US" dirty="0" smtClean="0"/>
              <a:t>Core teachings:</a:t>
            </a:r>
          </a:p>
          <a:p>
            <a:pPr lvl="1"/>
            <a:r>
              <a:rPr lang="en-US" dirty="0" smtClean="0"/>
              <a:t>Overcome worldly desires</a:t>
            </a:r>
          </a:p>
          <a:p>
            <a:pPr lvl="1"/>
            <a:r>
              <a:rPr lang="en-US" dirty="0" smtClean="0"/>
              <a:t>8 fold path</a:t>
            </a:r>
          </a:p>
          <a:p>
            <a:pPr lvl="1"/>
            <a:r>
              <a:rPr lang="en-US" dirty="0" smtClean="0"/>
              <a:t>Meditation</a:t>
            </a:r>
          </a:p>
          <a:p>
            <a:pPr lvl="1"/>
            <a:r>
              <a:rPr lang="en-US" dirty="0" smtClean="0"/>
              <a:t>Reincarnation</a:t>
            </a:r>
          </a:p>
          <a:p>
            <a:pPr lvl="1"/>
            <a:r>
              <a:rPr lang="en-US" dirty="0" smtClean="0"/>
              <a:t>Nirvana</a:t>
            </a:r>
          </a:p>
          <a:p>
            <a:r>
              <a:rPr lang="en-US" dirty="0" smtClean="0"/>
              <a:t>Method and Location of diffusion:</a:t>
            </a:r>
          </a:p>
          <a:p>
            <a:pPr lvl="1"/>
            <a:r>
              <a:rPr lang="en-US" dirty="0" smtClean="0"/>
              <a:t>South Asia, Southeast Asia, and East Asia</a:t>
            </a:r>
          </a:p>
          <a:p>
            <a:pPr lvl="1"/>
            <a:r>
              <a:rPr lang="en-US" dirty="0" smtClean="0"/>
              <a:t>Missionary efforts and merchants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 descr="map 5-1"/>
          <p:cNvPicPr>
            <a:picLocks noChangeAspect="1" noChangeArrowheads="1"/>
          </p:cNvPicPr>
          <p:nvPr/>
        </p:nvPicPr>
        <p:blipFill>
          <a:blip r:embed="rId2"/>
          <a:srcRect l="37011" t="15385" b="7684"/>
          <a:stretch>
            <a:fillRect/>
          </a:stretch>
        </p:blipFill>
        <p:spPr bwMode="auto">
          <a:xfrm>
            <a:off x="7216474" y="1809086"/>
            <a:ext cx="4751282" cy="398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505" y="1739505"/>
            <a:ext cx="2373952" cy="318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56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Concept 2.1: The development and codification of religious and cultural traditions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60918" y="1412843"/>
            <a:ext cx="5157787" cy="823912"/>
          </a:xfrm>
        </p:spPr>
        <p:txBody>
          <a:bodyPr/>
          <a:lstStyle/>
          <a:p>
            <a:r>
              <a:rPr lang="en-US" dirty="0" smtClean="0"/>
              <a:t>Confucianism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00828" y="2307615"/>
            <a:ext cx="5496748" cy="40785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Origin/ Founder:</a:t>
            </a:r>
          </a:p>
          <a:p>
            <a:pPr lvl="1"/>
            <a:r>
              <a:rPr lang="en-US" dirty="0" smtClean="0"/>
              <a:t>East Asia</a:t>
            </a:r>
          </a:p>
          <a:p>
            <a:pPr lvl="1"/>
            <a:r>
              <a:rPr lang="en-US" dirty="0" smtClean="0"/>
              <a:t>Confucius</a:t>
            </a:r>
          </a:p>
          <a:p>
            <a:r>
              <a:rPr lang="en-US" dirty="0" smtClean="0"/>
              <a:t>Core teachings:</a:t>
            </a:r>
          </a:p>
          <a:p>
            <a:pPr lvl="1"/>
            <a:r>
              <a:rPr lang="en-US" dirty="0" smtClean="0"/>
              <a:t>Five relationships (filial piety)</a:t>
            </a:r>
          </a:p>
          <a:p>
            <a:pPr lvl="1"/>
            <a:r>
              <a:rPr lang="en-US" dirty="0" smtClean="0"/>
              <a:t>Mandate of Heaven</a:t>
            </a:r>
          </a:p>
          <a:p>
            <a:pPr lvl="1"/>
            <a:r>
              <a:rPr lang="en-US" dirty="0" smtClean="0"/>
              <a:t>Obedience and ancestor veneration</a:t>
            </a:r>
          </a:p>
          <a:p>
            <a:pPr lvl="1"/>
            <a:r>
              <a:rPr lang="en-US" dirty="0" smtClean="0"/>
              <a:t>Education</a:t>
            </a:r>
          </a:p>
          <a:p>
            <a:r>
              <a:rPr lang="en-US" dirty="0" smtClean="0"/>
              <a:t>Method and Location of diffusion:</a:t>
            </a:r>
          </a:p>
          <a:p>
            <a:pPr lvl="1"/>
            <a:r>
              <a:rPr lang="en-US" dirty="0" smtClean="0"/>
              <a:t>East Asia</a:t>
            </a:r>
          </a:p>
          <a:p>
            <a:pPr lvl="1"/>
            <a:r>
              <a:rPr lang="en-US" dirty="0" smtClean="0"/>
              <a:t>State support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b="16400"/>
          <a:stretch>
            <a:fillRect/>
          </a:stretch>
        </p:blipFill>
        <p:spPr>
          <a:xfrm>
            <a:off x="5619718" y="4107744"/>
            <a:ext cx="4136675" cy="2593701"/>
          </a:xfrm>
          <a:prstGeom prst="rect">
            <a:avLst/>
          </a:prstGeom>
        </p:spPr>
      </p:pic>
      <p:pic>
        <p:nvPicPr>
          <p:cNvPr id="10" name="Picture 2" descr="image, p129"/>
          <p:cNvPicPr>
            <a:picLocks noChangeAspect="1" noChangeArrowheads="1"/>
          </p:cNvPicPr>
          <p:nvPr/>
        </p:nvPicPr>
        <p:blipFill>
          <a:blip r:embed="rId3"/>
          <a:srcRect b="14989"/>
          <a:stretch>
            <a:fillRect/>
          </a:stretch>
        </p:blipFill>
        <p:spPr bwMode="auto">
          <a:xfrm>
            <a:off x="7203990" y="1582950"/>
            <a:ext cx="4683059" cy="306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7055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1" y="26075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Key Concept 2.1: The development and codification of religious and cultural traditions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5709" y="1520171"/>
            <a:ext cx="5157787" cy="823912"/>
          </a:xfrm>
        </p:spPr>
        <p:txBody>
          <a:bodyPr/>
          <a:lstStyle/>
          <a:p>
            <a:r>
              <a:rPr lang="en-US" dirty="0" smtClean="0"/>
              <a:t>Daoism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93510" y="2487187"/>
            <a:ext cx="5711388" cy="3684588"/>
          </a:xfrm>
        </p:spPr>
        <p:txBody>
          <a:bodyPr/>
          <a:lstStyle/>
          <a:p>
            <a:r>
              <a:rPr lang="en-US" dirty="0" smtClean="0"/>
              <a:t>Origin/ Founder:</a:t>
            </a:r>
          </a:p>
          <a:p>
            <a:pPr lvl="1"/>
            <a:r>
              <a:rPr lang="en-US" dirty="0" smtClean="0"/>
              <a:t>East Asia</a:t>
            </a:r>
          </a:p>
          <a:p>
            <a:pPr lvl="1"/>
            <a:r>
              <a:rPr lang="en-US" dirty="0" err="1" smtClean="0"/>
              <a:t>Laozi</a:t>
            </a:r>
            <a:endParaRPr lang="en-US" dirty="0" smtClean="0"/>
          </a:p>
          <a:p>
            <a:r>
              <a:rPr lang="en-US" dirty="0" smtClean="0"/>
              <a:t>Core teachings:</a:t>
            </a:r>
          </a:p>
          <a:p>
            <a:pPr lvl="1"/>
            <a:r>
              <a:rPr lang="en-US" dirty="0" smtClean="0"/>
              <a:t>Ying-Yang </a:t>
            </a:r>
          </a:p>
          <a:p>
            <a:pPr lvl="1"/>
            <a:r>
              <a:rPr lang="en-US" dirty="0" smtClean="0"/>
              <a:t>Balance in nature</a:t>
            </a:r>
          </a:p>
          <a:p>
            <a:r>
              <a:rPr lang="en-US" dirty="0" smtClean="0"/>
              <a:t>Method and Location of diffusion:</a:t>
            </a:r>
          </a:p>
          <a:p>
            <a:pPr lvl="1"/>
            <a:r>
              <a:rPr lang="en-US" dirty="0" smtClean="0"/>
              <a:t>East Asia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854" y="1928475"/>
            <a:ext cx="2872559" cy="2872559"/>
          </a:xfrm>
          <a:prstGeom prst="rect">
            <a:avLst/>
          </a:prstGeom>
        </p:spPr>
      </p:pic>
      <p:pic>
        <p:nvPicPr>
          <p:cNvPr id="11" name="Picture 2" descr="image, p131"/>
          <p:cNvPicPr>
            <a:picLocks noChangeAspect="1" noChangeArrowheads="1"/>
          </p:cNvPicPr>
          <p:nvPr/>
        </p:nvPicPr>
        <p:blipFill>
          <a:blip r:embed="rId3"/>
          <a:srcRect r="17741" b="6990"/>
          <a:stretch>
            <a:fillRect/>
          </a:stretch>
        </p:blipFill>
        <p:spPr bwMode="auto">
          <a:xfrm>
            <a:off x="8930449" y="1513370"/>
            <a:ext cx="2830947" cy="508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7055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Concept 2.1: The development and codification of religious and cultural traditions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26606" y="1333263"/>
            <a:ext cx="5157787" cy="823912"/>
          </a:xfrm>
        </p:spPr>
        <p:txBody>
          <a:bodyPr/>
          <a:lstStyle/>
          <a:p>
            <a:r>
              <a:rPr lang="en-US" dirty="0" smtClean="0"/>
              <a:t>Christianity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2768" y="2243962"/>
            <a:ext cx="5614808" cy="42617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Origin/ Founder:</a:t>
            </a:r>
          </a:p>
          <a:p>
            <a:pPr lvl="1"/>
            <a:r>
              <a:rPr lang="en-US" dirty="0" smtClean="0"/>
              <a:t>Palestine (Roman empire)</a:t>
            </a:r>
          </a:p>
          <a:p>
            <a:pPr lvl="1"/>
            <a:r>
              <a:rPr lang="en-US" dirty="0" smtClean="0"/>
              <a:t>Jesus of Nazareth</a:t>
            </a:r>
          </a:p>
          <a:p>
            <a:r>
              <a:rPr lang="en-US" dirty="0" smtClean="0"/>
              <a:t>Core teachings:</a:t>
            </a:r>
          </a:p>
          <a:p>
            <a:pPr lvl="1"/>
            <a:r>
              <a:rPr lang="en-US" dirty="0" smtClean="0"/>
              <a:t>Monotheism</a:t>
            </a:r>
          </a:p>
          <a:p>
            <a:pPr lvl="1"/>
            <a:r>
              <a:rPr lang="en-US" dirty="0" smtClean="0"/>
              <a:t>Jesus is savior</a:t>
            </a:r>
          </a:p>
          <a:p>
            <a:pPr lvl="1"/>
            <a:r>
              <a:rPr lang="en-US" dirty="0" smtClean="0"/>
              <a:t>Emphasis on gospels and the saints</a:t>
            </a:r>
          </a:p>
          <a:p>
            <a:r>
              <a:rPr lang="en-US" dirty="0" smtClean="0"/>
              <a:t>Method and Location of diffusion:</a:t>
            </a:r>
          </a:p>
          <a:p>
            <a:pPr lvl="1"/>
            <a:r>
              <a:rPr lang="en-US" dirty="0" smtClean="0"/>
              <a:t>Roman empire (Afro Eurasia)</a:t>
            </a:r>
          </a:p>
          <a:p>
            <a:pPr lvl="1"/>
            <a:r>
              <a:rPr lang="en-US" dirty="0" smtClean="0"/>
              <a:t>Roman hostility towards faith- Paul and other missionaries continued to spread message</a:t>
            </a:r>
          </a:p>
          <a:p>
            <a:pPr lvl="1"/>
            <a:r>
              <a:rPr lang="en-US" dirty="0" smtClean="0"/>
              <a:t>Merchants </a:t>
            </a:r>
          </a:p>
          <a:p>
            <a:pPr lvl="1"/>
            <a:r>
              <a:rPr lang="en-US" dirty="0" smtClean="0"/>
              <a:t>Emperor Constantine made religion illegal and state helped it spread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 descr="map 5-1"/>
          <p:cNvPicPr>
            <a:picLocks noChangeAspect="1" noChangeArrowheads="1"/>
          </p:cNvPicPr>
          <p:nvPr/>
        </p:nvPicPr>
        <p:blipFill>
          <a:blip r:embed="rId2"/>
          <a:srcRect t="5286" b="7981"/>
          <a:stretch>
            <a:fillRect/>
          </a:stretch>
        </p:blipFill>
        <p:spPr bwMode="auto">
          <a:xfrm>
            <a:off x="5943392" y="2014007"/>
            <a:ext cx="5937370" cy="353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70556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723</Words>
  <Application>Microsoft Office PowerPoint</Application>
  <PresentationFormat>Widescreen</PresentationFormat>
  <Paragraphs>124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AP Review</vt:lpstr>
      <vt:lpstr>Key Concept 2.1: The development and codification of religious and cultural traditions</vt:lpstr>
      <vt:lpstr>Key Concept 2.1: The development and codification of religious and cultural traditions</vt:lpstr>
      <vt:lpstr>Key Concept 2.1: The development and codification of religious and cultural traditions</vt:lpstr>
      <vt:lpstr>Key Concept 2.1: The development and codification of religious and cultural traditions</vt:lpstr>
      <vt:lpstr>Key Concept 2.1: The development and codification of religious and cultural traditions</vt:lpstr>
      <vt:lpstr>Key Concept 2.1: The development and codification of religious and cultural traditions</vt:lpstr>
      <vt:lpstr>Key Concept 2.1: The development and codification of religious and cultural traditions</vt:lpstr>
      <vt:lpstr>Key Concept 2.1: The development and codification of religious and cultural traditions</vt:lpstr>
      <vt:lpstr>Key Concept 2.1: The development and codification of religious and cultural traditions</vt:lpstr>
      <vt:lpstr>Key Concept 2.1: The development and codification of religious and cultural traditions</vt:lpstr>
      <vt:lpstr>Key Concept 2.1: The development and codification of religious and cultural traditions</vt:lpstr>
      <vt:lpstr>Key Concept 2.1: The development and codification of religious and cultural traditions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Review: Unit 1</dc:title>
  <dc:creator>Schwartz, Kaitlyn</dc:creator>
  <cp:lastModifiedBy>Neal, Brett</cp:lastModifiedBy>
  <cp:revision>23</cp:revision>
  <dcterms:created xsi:type="dcterms:W3CDTF">2016-04-26T20:20:25Z</dcterms:created>
  <dcterms:modified xsi:type="dcterms:W3CDTF">2016-04-27T12:28:31Z</dcterms:modified>
</cp:coreProperties>
</file>