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CF9A-E3FD-4B9B-8F9F-25F34376E01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B5B2-5CEA-41F6-8551-3BD041581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0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CF9A-E3FD-4B9B-8F9F-25F34376E01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B5B2-5CEA-41F6-8551-3BD041581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1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CF9A-E3FD-4B9B-8F9F-25F34376E01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B5B2-5CEA-41F6-8551-3BD041581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7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CF9A-E3FD-4B9B-8F9F-25F34376E01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B5B2-5CEA-41F6-8551-3BD041581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CF9A-E3FD-4B9B-8F9F-25F34376E01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B5B2-5CEA-41F6-8551-3BD041581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CF9A-E3FD-4B9B-8F9F-25F34376E01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B5B2-5CEA-41F6-8551-3BD041581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8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CF9A-E3FD-4B9B-8F9F-25F34376E01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B5B2-5CEA-41F6-8551-3BD041581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7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CF9A-E3FD-4B9B-8F9F-25F34376E01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B5B2-5CEA-41F6-8551-3BD041581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8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CF9A-E3FD-4B9B-8F9F-25F34376E01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B5B2-5CEA-41F6-8551-3BD041581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3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CF9A-E3FD-4B9B-8F9F-25F34376E01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B5B2-5CEA-41F6-8551-3BD041581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3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CF9A-E3FD-4B9B-8F9F-25F34376E01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B5B2-5CEA-41F6-8551-3BD041581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8CF9A-E3FD-4B9B-8F9F-25F34376E01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0B5B2-5CEA-41F6-8551-3BD041581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3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Unit 2.2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4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 2.2: The Development of States and Empires in the Classical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Empire: </a:t>
            </a:r>
            <a:r>
              <a:rPr lang="en-US" dirty="0" smtClean="0"/>
              <a:t>a political unit made up of a number of territories or peoples under a single sovereign authority</a:t>
            </a:r>
          </a:p>
          <a:p>
            <a:r>
              <a:rPr lang="en-US" dirty="0" smtClean="0"/>
              <a:t>The number and size of states and empires increased during the classical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0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 2.2: The Development of States and Empires in the Classical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Names and Locations of major classical empires:</a:t>
            </a:r>
          </a:p>
          <a:p>
            <a:pPr lvl="1"/>
            <a:r>
              <a:rPr lang="en-US" u="sng" dirty="0" smtClean="0"/>
              <a:t>Southwest Asia: </a:t>
            </a:r>
            <a:r>
              <a:rPr lang="en-US" dirty="0" smtClean="0"/>
              <a:t>Persian empire</a:t>
            </a:r>
          </a:p>
          <a:p>
            <a:pPr lvl="1"/>
            <a:r>
              <a:rPr lang="en-US" u="sng" dirty="0" smtClean="0"/>
              <a:t>East Asia</a:t>
            </a:r>
            <a:r>
              <a:rPr lang="en-US" dirty="0" smtClean="0"/>
              <a:t>: Qin dynasty and Han dynasty</a:t>
            </a:r>
          </a:p>
          <a:p>
            <a:pPr lvl="1"/>
            <a:r>
              <a:rPr lang="en-US" u="sng" dirty="0" smtClean="0"/>
              <a:t>South Asia: </a:t>
            </a:r>
            <a:r>
              <a:rPr lang="en-US" dirty="0" smtClean="0"/>
              <a:t>Mauryan Empire and Gupta Empire</a:t>
            </a:r>
          </a:p>
          <a:p>
            <a:pPr lvl="1"/>
            <a:r>
              <a:rPr lang="en-US" u="sng" dirty="0" smtClean="0"/>
              <a:t>Mediterranean: </a:t>
            </a:r>
            <a:r>
              <a:rPr lang="en-US" dirty="0" smtClean="0"/>
              <a:t>Phoenicia, Greek city states, Hellenistic empire, Roman empire</a:t>
            </a:r>
          </a:p>
          <a:p>
            <a:pPr lvl="1"/>
            <a:r>
              <a:rPr lang="en-US" u="sng" dirty="0" smtClean="0"/>
              <a:t>Mesoamerica: </a:t>
            </a:r>
            <a:r>
              <a:rPr lang="en-US" dirty="0" smtClean="0"/>
              <a:t>Teotihuacan and Maya city states</a:t>
            </a:r>
          </a:p>
          <a:p>
            <a:pPr lvl="1"/>
            <a:r>
              <a:rPr lang="en-US" u="sng" dirty="0" smtClean="0"/>
              <a:t>Andean South America:</a:t>
            </a:r>
            <a:r>
              <a:rPr lang="en-US" dirty="0" smtClean="0"/>
              <a:t> </a:t>
            </a:r>
            <a:r>
              <a:rPr lang="en-US" dirty="0" err="1" smtClean="0"/>
              <a:t>Moche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6494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19" y="0"/>
            <a:ext cx="4505781" cy="4350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943" y="0"/>
            <a:ext cx="5956300" cy="3975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777766" cy="4333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0" y="3695700"/>
            <a:ext cx="3352800" cy="3162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7980" y="3835400"/>
            <a:ext cx="2921000" cy="302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40198"/>
            <a:ext cx="6168969" cy="291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185480" cy="4486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775" y="-74697"/>
            <a:ext cx="8000225" cy="3842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41417"/>
            <a:ext cx="5018619" cy="3216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859" y="3641416"/>
            <a:ext cx="4233793" cy="3235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rcRect t="22190"/>
          <a:stretch>
            <a:fillRect/>
          </a:stretch>
        </p:blipFill>
        <p:spPr>
          <a:xfrm>
            <a:off x="8051762" y="3716113"/>
            <a:ext cx="4801299" cy="312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8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43" y="365125"/>
            <a:ext cx="1069265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Key Concept 2.2: The Development of States and Empires in the Classical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978" y="1756044"/>
            <a:ext cx="7272573" cy="50323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Empires and states developed new techniques of imperial administration including:</a:t>
            </a:r>
          </a:p>
          <a:p>
            <a:pPr lvl="1"/>
            <a:r>
              <a:rPr lang="en-US" u="sng" dirty="0" smtClean="0"/>
              <a:t>Administrative systems:</a:t>
            </a:r>
          </a:p>
          <a:p>
            <a:pPr lvl="2"/>
            <a:r>
              <a:rPr lang="en-US" dirty="0" smtClean="0"/>
              <a:t>1. centralized government: authority of governing rests in small group at highest level of government</a:t>
            </a:r>
          </a:p>
          <a:p>
            <a:pPr lvl="2"/>
            <a:r>
              <a:rPr lang="en-US" dirty="0" smtClean="0"/>
              <a:t>2. bureaucracy: non-elective government officials</a:t>
            </a:r>
          </a:p>
          <a:p>
            <a:pPr lvl="1"/>
            <a:r>
              <a:rPr lang="en-US" u="sng" dirty="0" smtClean="0"/>
              <a:t>Military power:</a:t>
            </a:r>
          </a:p>
          <a:p>
            <a:pPr lvl="2"/>
            <a:r>
              <a:rPr lang="en-US" dirty="0" smtClean="0"/>
              <a:t>Diplomacy</a:t>
            </a:r>
          </a:p>
          <a:p>
            <a:pPr lvl="2"/>
            <a:r>
              <a:rPr lang="en-US" dirty="0" smtClean="0"/>
              <a:t>Developing supply lines</a:t>
            </a:r>
          </a:p>
          <a:p>
            <a:pPr lvl="2"/>
            <a:r>
              <a:rPr lang="en-US" dirty="0" smtClean="0"/>
              <a:t>Building fortifications, defensive walls and roads</a:t>
            </a:r>
          </a:p>
          <a:p>
            <a:pPr lvl="2"/>
            <a:r>
              <a:rPr lang="en-US" dirty="0" smtClean="0"/>
              <a:t>Drawing new military officers from conquered peoples</a:t>
            </a:r>
          </a:p>
          <a:p>
            <a:pPr lvl="1"/>
            <a:r>
              <a:rPr lang="en-US" u="sng" dirty="0" smtClean="0"/>
              <a:t>Trade:</a:t>
            </a:r>
          </a:p>
          <a:p>
            <a:pPr lvl="2"/>
            <a:r>
              <a:rPr lang="en-US" dirty="0" smtClean="0"/>
              <a:t>Infrastructure: the basic physical structures and facilities needed for the operation of society</a:t>
            </a:r>
          </a:p>
          <a:p>
            <a:pPr lvl="2"/>
            <a:r>
              <a:rPr lang="en-US" dirty="0" smtClean="0"/>
              <a:t>Public works: the work of building things such as roads, schools, an reservoirs by the government</a:t>
            </a:r>
          </a:p>
          <a:p>
            <a:pPr lvl="2"/>
            <a:r>
              <a:rPr lang="en-US" dirty="0" smtClean="0"/>
              <a:t>Public work projects and standardized currencies created unity between diverse people groups within empires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987" y="3616866"/>
            <a:ext cx="2457628" cy="3073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48474"/>
          <a:stretch>
            <a:fillRect/>
          </a:stretch>
        </p:blipFill>
        <p:spPr>
          <a:xfrm>
            <a:off x="7516006" y="1696222"/>
            <a:ext cx="4545248" cy="185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2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43" y="365125"/>
            <a:ext cx="1069265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Key Concept 2.2: The Development of States and Empires in the Classical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165" y="1825624"/>
            <a:ext cx="5950287" cy="474970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societies of all empires displayed hierarchies that included:</a:t>
            </a:r>
          </a:p>
          <a:p>
            <a:pPr lvl="1"/>
            <a:r>
              <a:rPr lang="en-US" dirty="0" smtClean="0"/>
              <a:t>Cultivators</a:t>
            </a:r>
          </a:p>
          <a:p>
            <a:pPr lvl="1"/>
            <a:r>
              <a:rPr lang="en-US" dirty="0" smtClean="0"/>
              <a:t>Laborers</a:t>
            </a:r>
          </a:p>
          <a:p>
            <a:pPr lvl="1"/>
            <a:r>
              <a:rPr lang="en-US" dirty="0" smtClean="0"/>
              <a:t>Slaves</a:t>
            </a:r>
          </a:p>
          <a:p>
            <a:pPr lvl="1"/>
            <a:r>
              <a:rPr lang="en-US" dirty="0" smtClean="0"/>
              <a:t>Artisans</a:t>
            </a:r>
          </a:p>
          <a:p>
            <a:pPr lvl="1"/>
            <a:r>
              <a:rPr lang="en-US" dirty="0" smtClean="0"/>
              <a:t>Merchants</a:t>
            </a:r>
          </a:p>
          <a:p>
            <a:pPr lvl="1"/>
            <a:r>
              <a:rPr lang="en-US" dirty="0" smtClean="0"/>
              <a:t>Elites</a:t>
            </a:r>
          </a:p>
          <a:p>
            <a:r>
              <a:rPr lang="en-US" dirty="0" smtClean="0"/>
              <a:t>Cities served as centers for trade, religious rituals, and political administration</a:t>
            </a:r>
          </a:p>
          <a:p>
            <a:pPr lvl="1"/>
            <a:r>
              <a:rPr lang="en-US" dirty="0" smtClean="0"/>
              <a:t>Examples: Athens, Rome, Carthage, Constantinople</a:t>
            </a:r>
          </a:p>
          <a:p>
            <a:r>
              <a:rPr lang="en-US" dirty="0" smtClean="0"/>
              <a:t>Empires relied on slaves, family production, peasant communities, and rents/tributes for production of food sources</a:t>
            </a:r>
          </a:p>
          <a:p>
            <a:r>
              <a:rPr lang="en-US" dirty="0" smtClean="0"/>
              <a:t>Patriarchy still defined gender roles in all classical empires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253" y="1762740"/>
            <a:ext cx="4769033" cy="348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4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43" y="365125"/>
            <a:ext cx="1069265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Key Concept 2.2: The Development of States and Empires in the Classical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760" y="1825624"/>
            <a:ext cx="5758904" cy="47497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Classical empires created political, cultural and administrative difficulties that they could not manage- eventually leading to their collapse</a:t>
            </a:r>
          </a:p>
          <a:p>
            <a:r>
              <a:rPr lang="en-US" dirty="0" smtClean="0"/>
              <a:t>Social and Environmental problems:</a:t>
            </a:r>
          </a:p>
          <a:p>
            <a:pPr lvl="1"/>
            <a:r>
              <a:rPr lang="en-US" dirty="0" smtClean="0"/>
              <a:t>Deforestation</a:t>
            </a:r>
          </a:p>
          <a:p>
            <a:pPr lvl="1"/>
            <a:r>
              <a:rPr lang="en-US" dirty="0" smtClean="0"/>
              <a:t>Desertification</a:t>
            </a:r>
          </a:p>
          <a:p>
            <a:pPr lvl="1"/>
            <a:r>
              <a:rPr lang="en-US" dirty="0" smtClean="0"/>
              <a:t>Soil erosion</a:t>
            </a:r>
          </a:p>
          <a:p>
            <a:pPr lvl="1"/>
            <a:r>
              <a:rPr lang="en-US" dirty="0" smtClean="0"/>
              <a:t>Too much wealth in hands of elites</a:t>
            </a:r>
          </a:p>
          <a:p>
            <a:r>
              <a:rPr lang="en-US" dirty="0" smtClean="0"/>
              <a:t>External Problems:</a:t>
            </a:r>
          </a:p>
          <a:p>
            <a:pPr lvl="1"/>
            <a:r>
              <a:rPr lang="en-US" dirty="0" smtClean="0"/>
              <a:t>Security issues on their frontiers (threat of invasions)</a:t>
            </a:r>
          </a:p>
          <a:p>
            <a:pPr lvl="2"/>
            <a:r>
              <a:rPr lang="en-US" dirty="0" smtClean="0"/>
              <a:t>Rome: Germanic Gothic tribes to the North</a:t>
            </a:r>
          </a:p>
          <a:p>
            <a:pPr lvl="2"/>
            <a:r>
              <a:rPr lang="en-US" dirty="0" smtClean="0"/>
              <a:t>Han China: </a:t>
            </a:r>
            <a:r>
              <a:rPr lang="en-US" dirty="0" err="1" smtClean="0"/>
              <a:t>Xiongnu</a:t>
            </a:r>
            <a:endParaRPr lang="en-US" dirty="0" smtClean="0"/>
          </a:p>
          <a:p>
            <a:pPr lvl="2"/>
            <a:r>
              <a:rPr lang="en-US" dirty="0" smtClean="0"/>
              <a:t>Gupta: White Huns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709" y="1808000"/>
            <a:ext cx="5954743" cy="2001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790" y="3711376"/>
            <a:ext cx="5104048" cy="287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1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 2.2: The Development of States and Empires in the Classical Period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Similarities in Fall of Gupta, Han, and Roman empires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Attacks from outside invaders</a:t>
            </a:r>
          </a:p>
          <a:p>
            <a:pPr lvl="1"/>
            <a:r>
              <a:rPr lang="en-US" dirty="0" smtClean="0"/>
              <a:t>All were at one time attacked by the Huns</a:t>
            </a:r>
          </a:p>
          <a:p>
            <a:r>
              <a:rPr lang="en-US" dirty="0" smtClean="0"/>
              <a:t>Deterioration of political institutions (corruption and weak rulers)</a:t>
            </a:r>
          </a:p>
          <a:p>
            <a:r>
              <a:rPr lang="en-US" dirty="0" smtClean="0"/>
              <a:t>Moral decline</a:t>
            </a:r>
          </a:p>
          <a:p>
            <a:r>
              <a:rPr lang="en-US" dirty="0" smtClean="0"/>
              <a:t>Borders too large to defend</a:t>
            </a:r>
          </a:p>
          <a:p>
            <a:r>
              <a:rPr lang="en-US" dirty="0" smtClean="0"/>
              <a:t>Population loss from disease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394955"/>
            <a:ext cx="5183188" cy="823912"/>
          </a:xfrm>
        </p:spPr>
        <p:txBody>
          <a:bodyPr/>
          <a:lstStyle/>
          <a:p>
            <a:r>
              <a:rPr lang="en-US" u="sng" dirty="0" smtClean="0"/>
              <a:t>Differences 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Guptas had regional princes that were allied together- those alliances broke apart contributing to collapse</a:t>
            </a:r>
          </a:p>
          <a:p>
            <a:r>
              <a:rPr lang="en-US" dirty="0" smtClean="0"/>
              <a:t>Roman empire split in half before collapse and only the western half collapsed</a:t>
            </a:r>
          </a:p>
          <a:p>
            <a:r>
              <a:rPr lang="en-US" dirty="0" smtClean="0"/>
              <a:t>Despite collapse of Han dynasty, the cycle of the Mandate of Heaven continued and built foundations for another empire that was largely similar to the Han in structure</a:t>
            </a:r>
            <a:endParaRPr lang="en-US" dirty="0"/>
          </a:p>
        </p:txBody>
      </p:sp>
      <p:cxnSp>
        <p:nvCxnSpPr>
          <p:cNvPr id="10" name="Straight Connector 9"/>
          <p:cNvCxnSpPr>
            <a:stCxn id="5" idx="3"/>
          </p:cNvCxnSpPr>
          <p:nvPr/>
        </p:nvCxnSpPr>
        <p:spPr>
          <a:xfrm flipH="1">
            <a:off x="5974147" y="2093119"/>
            <a:ext cx="23428" cy="4185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20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AP Review</vt:lpstr>
      <vt:lpstr>Key Concept 2.2: The Development of States and Empires in the Classical Period</vt:lpstr>
      <vt:lpstr>Key Concept 2.2: The Development of States and Empires in the Classical Period</vt:lpstr>
      <vt:lpstr>PowerPoint Presentation</vt:lpstr>
      <vt:lpstr>PowerPoint Presentation</vt:lpstr>
      <vt:lpstr>Key Concept 2.2: The Development of States and Empires in the Classical Period</vt:lpstr>
      <vt:lpstr>Key Concept 2.2: The Development of States and Empires in the Classical Period</vt:lpstr>
      <vt:lpstr>Key Concept 2.2: The Development of States and Empires in the Classical Period</vt:lpstr>
      <vt:lpstr>Key Concept 2.2: The Development of States and Empires in the Classical Period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Review</dc:title>
  <dc:creator>Neal, Brett</dc:creator>
  <cp:lastModifiedBy>Neal, Brett</cp:lastModifiedBy>
  <cp:revision>1</cp:revision>
  <dcterms:created xsi:type="dcterms:W3CDTF">2016-04-27T12:27:18Z</dcterms:created>
  <dcterms:modified xsi:type="dcterms:W3CDTF">2016-04-27T12:27:34Z</dcterms:modified>
</cp:coreProperties>
</file>