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17" d="100"/>
          <a:sy n="17" d="100"/>
        </p:scale>
        <p:origin x="3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7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1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9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9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1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23C50-E966-4E90-97EC-2DABD648751E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2747-5542-4248-B55E-12C409F6D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2.3 -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5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427" y="365125"/>
            <a:ext cx="116840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2.3: The emergence of trans-regional networks of communication and exchange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Trade networks of the classical period were larger in size and scope than those of the foundations era.</a:t>
            </a:r>
          </a:p>
          <a:p>
            <a:endParaRPr lang="en-US" dirty="0"/>
          </a:p>
          <a:p>
            <a:r>
              <a:rPr lang="en-US" dirty="0" smtClean="0"/>
              <a:t>Things exchanged:</a:t>
            </a:r>
          </a:p>
          <a:p>
            <a:pPr lvl="1"/>
            <a:r>
              <a:rPr lang="en-US" u="sng" dirty="0" smtClean="0"/>
              <a:t>Tangible: </a:t>
            </a:r>
            <a:r>
              <a:rPr lang="en-US" dirty="0" smtClean="0"/>
              <a:t>goods (luxury goods), people, food crops, domesticated animals</a:t>
            </a:r>
          </a:p>
          <a:p>
            <a:pPr lvl="1"/>
            <a:r>
              <a:rPr lang="en-US" u="sng" dirty="0" smtClean="0"/>
              <a:t>Intangible: </a:t>
            </a:r>
            <a:r>
              <a:rPr lang="en-US" dirty="0" smtClean="0"/>
              <a:t>technology, religious/cultural beliefs,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3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1" y="297175"/>
            <a:ext cx="117479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2.3: The emergence of trans-regional networks of communication and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-82085" y="1912600"/>
            <a:ext cx="3184509" cy="435133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Empires:</a:t>
            </a:r>
          </a:p>
          <a:p>
            <a:pPr lvl="2"/>
            <a:r>
              <a:rPr lang="en-US" dirty="0" smtClean="0"/>
              <a:t>Persian</a:t>
            </a:r>
          </a:p>
          <a:p>
            <a:pPr lvl="2"/>
            <a:r>
              <a:rPr lang="en-US" dirty="0" smtClean="0"/>
              <a:t>Greek city-states</a:t>
            </a:r>
          </a:p>
          <a:p>
            <a:pPr lvl="2"/>
            <a:r>
              <a:rPr lang="en-US" dirty="0" smtClean="0"/>
              <a:t>Hellenistic</a:t>
            </a:r>
          </a:p>
          <a:p>
            <a:pPr lvl="2"/>
            <a:r>
              <a:rPr lang="en-US" dirty="0" smtClean="0"/>
              <a:t>Roman</a:t>
            </a:r>
          </a:p>
          <a:p>
            <a:pPr lvl="2"/>
            <a:r>
              <a:rPr lang="en-US" dirty="0" err="1" smtClean="0"/>
              <a:t>Mauryan</a:t>
            </a:r>
            <a:endParaRPr lang="en-US" dirty="0" smtClean="0"/>
          </a:p>
          <a:p>
            <a:pPr lvl="2"/>
            <a:r>
              <a:rPr lang="en-US" dirty="0" smtClean="0"/>
              <a:t>Gupta</a:t>
            </a:r>
          </a:p>
          <a:p>
            <a:pPr lvl="2"/>
            <a:r>
              <a:rPr lang="en-US" dirty="0" smtClean="0"/>
              <a:t>Qin dynasty</a:t>
            </a:r>
          </a:p>
          <a:p>
            <a:pPr lvl="2"/>
            <a:r>
              <a:rPr lang="en-US" dirty="0" smtClean="0"/>
              <a:t>Han dynasty</a:t>
            </a:r>
          </a:p>
          <a:p>
            <a:pPr lvl="2"/>
            <a:r>
              <a:rPr lang="en-US" dirty="0" smtClean="0"/>
              <a:t>Mongols</a:t>
            </a:r>
          </a:p>
          <a:p>
            <a:pPr lvl="1"/>
            <a:r>
              <a:rPr lang="en-US" dirty="0" smtClean="0"/>
              <a:t>Items exchanged:</a:t>
            </a:r>
          </a:p>
          <a:p>
            <a:pPr lvl="2"/>
            <a:r>
              <a:rPr lang="en-US" dirty="0" smtClean="0"/>
              <a:t>Luxury goods (silk, cotton, spices, slaves)</a:t>
            </a:r>
          </a:p>
          <a:p>
            <a:pPr lvl="2"/>
            <a:r>
              <a:rPr lang="en-US" dirty="0" smtClean="0"/>
              <a:t>Ideas (Buddhism, Christianity) </a:t>
            </a:r>
          </a:p>
          <a:p>
            <a:pPr lvl="2"/>
            <a:r>
              <a:rPr lang="en-US" dirty="0" smtClean="0"/>
              <a:t>Diseases</a:t>
            </a:r>
          </a:p>
          <a:p>
            <a:pPr lvl="2"/>
            <a:r>
              <a:rPr lang="en-US" dirty="0" smtClean="0"/>
              <a:t>Technology (printing, gunpowder, paper, numerals)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7" name="Picture 2" descr="map 8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6775" y="1562100"/>
            <a:ext cx="85312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3280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1" y="297175"/>
            <a:ext cx="117479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2.3: The emergence of trans-regional networks of communication and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15" y="1676741"/>
            <a:ext cx="3892085" cy="49454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Empires:</a:t>
            </a:r>
          </a:p>
          <a:p>
            <a:pPr lvl="2"/>
            <a:r>
              <a:rPr lang="en-US" dirty="0" smtClean="0"/>
              <a:t>Persian</a:t>
            </a:r>
          </a:p>
          <a:p>
            <a:pPr lvl="2"/>
            <a:r>
              <a:rPr lang="en-US" dirty="0" smtClean="0"/>
              <a:t>Hellenistic</a:t>
            </a:r>
          </a:p>
          <a:p>
            <a:pPr lvl="2"/>
            <a:r>
              <a:rPr lang="en-US" dirty="0" smtClean="0"/>
              <a:t>Roman</a:t>
            </a:r>
          </a:p>
          <a:p>
            <a:pPr lvl="2"/>
            <a:r>
              <a:rPr lang="en-US" dirty="0" err="1" smtClean="0"/>
              <a:t>Mauryan</a:t>
            </a:r>
            <a:endParaRPr lang="en-US" dirty="0" smtClean="0"/>
          </a:p>
          <a:p>
            <a:pPr lvl="2"/>
            <a:r>
              <a:rPr lang="en-US" dirty="0" smtClean="0"/>
              <a:t>Gupta</a:t>
            </a:r>
          </a:p>
          <a:p>
            <a:pPr lvl="2"/>
            <a:r>
              <a:rPr lang="en-US" dirty="0" smtClean="0"/>
              <a:t>East African city-states</a:t>
            </a:r>
          </a:p>
          <a:p>
            <a:pPr lvl="2"/>
            <a:r>
              <a:rPr lang="en-US" dirty="0" smtClean="0"/>
              <a:t>Qin dynasty</a:t>
            </a:r>
          </a:p>
          <a:p>
            <a:pPr lvl="2"/>
            <a:r>
              <a:rPr lang="en-US" dirty="0" smtClean="0"/>
              <a:t>Han dynasty</a:t>
            </a:r>
          </a:p>
          <a:p>
            <a:pPr lvl="2"/>
            <a:r>
              <a:rPr lang="en-US" dirty="0" smtClean="0"/>
              <a:t>Southeast Asia</a:t>
            </a:r>
          </a:p>
          <a:p>
            <a:pPr lvl="1"/>
            <a:r>
              <a:rPr lang="en-US" dirty="0" smtClean="0"/>
              <a:t>Items exchanged:</a:t>
            </a:r>
          </a:p>
          <a:p>
            <a:pPr lvl="2"/>
            <a:r>
              <a:rPr lang="en-US" dirty="0" smtClean="0"/>
              <a:t>Luxury goods (silk, cotton, spices, slaves, exotic animals, gold)</a:t>
            </a:r>
          </a:p>
          <a:p>
            <a:pPr lvl="2"/>
            <a:r>
              <a:rPr lang="en-US" dirty="0" smtClean="0"/>
              <a:t>Ideas (Buddhism, Christianity, Islam) </a:t>
            </a:r>
          </a:p>
          <a:p>
            <a:pPr lvl="2"/>
            <a:r>
              <a:rPr lang="en-US" dirty="0" smtClean="0"/>
              <a:t>Diseases</a:t>
            </a:r>
          </a:p>
          <a:p>
            <a:pPr lvl="2"/>
            <a:r>
              <a:rPr lang="en-US" dirty="0" smtClean="0"/>
              <a:t>Technology (compass, astrolabe)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Picture 2" descr="map 8-2"/>
          <p:cNvPicPr>
            <a:picLocks noChangeAspect="1" noChangeArrowheads="1"/>
          </p:cNvPicPr>
          <p:nvPr/>
        </p:nvPicPr>
        <p:blipFill>
          <a:blip r:embed="rId2"/>
          <a:srcRect b="7334"/>
          <a:stretch>
            <a:fillRect/>
          </a:stretch>
        </p:blipFill>
        <p:spPr bwMode="auto">
          <a:xfrm>
            <a:off x="4227283" y="1545219"/>
            <a:ext cx="7638143" cy="513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323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1" y="297175"/>
            <a:ext cx="6534243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Key Concept 2.3: The emergence of trans-regional networks of communication and exchange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15" y="1676741"/>
            <a:ext cx="6359514" cy="49454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Empires:</a:t>
            </a:r>
          </a:p>
          <a:p>
            <a:pPr lvl="2"/>
            <a:r>
              <a:rPr lang="en-US" dirty="0" smtClean="0"/>
              <a:t>Roman</a:t>
            </a:r>
          </a:p>
          <a:p>
            <a:pPr lvl="2"/>
            <a:r>
              <a:rPr lang="en-US" dirty="0" smtClean="0"/>
              <a:t>Ghana</a:t>
            </a:r>
          </a:p>
          <a:p>
            <a:pPr lvl="2"/>
            <a:r>
              <a:rPr lang="en-US" dirty="0" smtClean="0"/>
              <a:t>Mali</a:t>
            </a:r>
          </a:p>
          <a:p>
            <a:pPr lvl="2"/>
            <a:r>
              <a:rPr lang="en-US" dirty="0" smtClean="0"/>
              <a:t>Songhai</a:t>
            </a:r>
          </a:p>
          <a:p>
            <a:pPr lvl="2"/>
            <a:r>
              <a:rPr lang="en-US" dirty="0" smtClean="0"/>
              <a:t>Umayyad</a:t>
            </a:r>
          </a:p>
          <a:p>
            <a:pPr lvl="2"/>
            <a:r>
              <a:rPr lang="en-US" dirty="0" smtClean="0"/>
              <a:t>Abbasid</a:t>
            </a:r>
          </a:p>
          <a:p>
            <a:pPr lvl="1"/>
            <a:r>
              <a:rPr lang="en-US" dirty="0" smtClean="0"/>
              <a:t>Items exchanged:</a:t>
            </a:r>
          </a:p>
          <a:p>
            <a:pPr lvl="2"/>
            <a:r>
              <a:rPr lang="en-US" dirty="0" smtClean="0"/>
              <a:t>Luxury goods (gold, salt, slaves, exotic animals, gold)</a:t>
            </a:r>
          </a:p>
          <a:p>
            <a:pPr lvl="2"/>
            <a:r>
              <a:rPr lang="en-US" dirty="0" smtClean="0"/>
              <a:t>Ideas (Christianity, Islam) </a:t>
            </a:r>
          </a:p>
          <a:p>
            <a:pPr lvl="2"/>
            <a:r>
              <a:rPr lang="en-US" dirty="0" smtClean="0"/>
              <a:t>Diseases</a:t>
            </a:r>
          </a:p>
          <a:p>
            <a:pPr lvl="2"/>
            <a:r>
              <a:rPr lang="en-US" dirty="0" smtClean="0"/>
              <a:t>Technology (caravan)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7" name="Picture 2" descr="map 8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9572" y="312235"/>
            <a:ext cx="5397273" cy="654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100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1" y="297175"/>
            <a:ext cx="117479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2.3: The emergence of trans-regional networks of communication and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15" y="1676741"/>
            <a:ext cx="3892085" cy="49454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Empires:</a:t>
            </a:r>
          </a:p>
          <a:p>
            <a:pPr lvl="2"/>
            <a:r>
              <a:rPr lang="en-US" dirty="0" smtClean="0"/>
              <a:t>Persian</a:t>
            </a:r>
          </a:p>
          <a:p>
            <a:pPr lvl="2"/>
            <a:r>
              <a:rPr lang="en-US" dirty="0" smtClean="0"/>
              <a:t>Hellenistic</a:t>
            </a:r>
          </a:p>
          <a:p>
            <a:pPr lvl="2"/>
            <a:r>
              <a:rPr lang="en-US" dirty="0" smtClean="0"/>
              <a:t>Roman</a:t>
            </a:r>
          </a:p>
          <a:p>
            <a:pPr lvl="2"/>
            <a:r>
              <a:rPr lang="en-US" dirty="0" smtClean="0"/>
              <a:t>Phoenicia</a:t>
            </a:r>
          </a:p>
          <a:p>
            <a:pPr lvl="2"/>
            <a:r>
              <a:rPr lang="en-US" dirty="0" smtClean="0"/>
              <a:t>Ghana, Mali, Songhai</a:t>
            </a:r>
          </a:p>
          <a:p>
            <a:pPr lvl="1"/>
            <a:r>
              <a:rPr lang="en-US" dirty="0" smtClean="0"/>
              <a:t>Items exchanged:</a:t>
            </a:r>
          </a:p>
          <a:p>
            <a:pPr lvl="2"/>
            <a:r>
              <a:rPr lang="en-US" dirty="0" smtClean="0"/>
              <a:t>Luxury goods (olives, wine, silk, slaves, exotic animals, gold)</a:t>
            </a:r>
          </a:p>
          <a:p>
            <a:pPr lvl="2"/>
            <a:r>
              <a:rPr lang="en-US" dirty="0" smtClean="0"/>
              <a:t>Ideas (Christianity, Islam) </a:t>
            </a:r>
          </a:p>
          <a:p>
            <a:pPr lvl="2"/>
            <a:r>
              <a:rPr lang="en-US" dirty="0" smtClean="0"/>
              <a:t>Diseases</a:t>
            </a:r>
          </a:p>
          <a:p>
            <a:pPr lvl="2"/>
            <a:r>
              <a:rPr lang="en-US" dirty="0" smtClean="0"/>
              <a:t>Technology (caravan, philosophy, numerals)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839" y="2009532"/>
            <a:ext cx="8275161" cy="332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0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1" y="297175"/>
            <a:ext cx="117479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2.3: The emergence of trans-regional networks of communication and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4062" y="1669070"/>
            <a:ext cx="5784602" cy="494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technologies facilitated long distance overland communication and exchange including:</a:t>
            </a:r>
          </a:p>
          <a:p>
            <a:pPr lvl="1"/>
            <a:r>
              <a:rPr lang="en-US" dirty="0" smtClean="0"/>
              <a:t>Yokes</a:t>
            </a:r>
          </a:p>
          <a:p>
            <a:pPr lvl="1"/>
            <a:r>
              <a:rPr lang="en-US" dirty="0" smtClean="0"/>
              <a:t>Saddles</a:t>
            </a:r>
          </a:p>
          <a:p>
            <a:pPr lvl="1"/>
            <a:r>
              <a:rPr lang="en-US" dirty="0" smtClean="0"/>
              <a:t>Stirrups</a:t>
            </a:r>
          </a:p>
          <a:p>
            <a:r>
              <a:rPr lang="en-US" dirty="0" smtClean="0"/>
              <a:t>Permitting the use of domesticated pack animals such as:</a:t>
            </a:r>
          </a:p>
          <a:p>
            <a:pPr lvl="1"/>
            <a:r>
              <a:rPr lang="en-US" dirty="0" smtClean="0"/>
              <a:t>Horses</a:t>
            </a:r>
          </a:p>
          <a:p>
            <a:pPr lvl="1"/>
            <a:r>
              <a:rPr lang="en-US" dirty="0" smtClean="0"/>
              <a:t>Oxen </a:t>
            </a:r>
          </a:p>
          <a:p>
            <a:pPr lvl="1"/>
            <a:r>
              <a:rPr lang="en-US" dirty="0" smtClean="0"/>
              <a:t>Llamas</a:t>
            </a:r>
          </a:p>
          <a:p>
            <a:pPr lvl="1"/>
            <a:r>
              <a:rPr lang="en-US" dirty="0" smtClean="0"/>
              <a:t>Camels</a:t>
            </a:r>
          </a:p>
          <a:p>
            <a:r>
              <a:rPr lang="en-US" dirty="0" smtClean="0"/>
              <a:t>New technologies facilitated long distance maritime travel such as:</a:t>
            </a:r>
          </a:p>
          <a:p>
            <a:pPr lvl="1"/>
            <a:r>
              <a:rPr lang="en-US" dirty="0" smtClean="0"/>
              <a:t>Lateen sails</a:t>
            </a:r>
          </a:p>
          <a:p>
            <a:pPr lvl="1"/>
            <a:r>
              <a:rPr lang="en-US" dirty="0" smtClean="0"/>
              <a:t>Dhow ships</a:t>
            </a:r>
          </a:p>
          <a:p>
            <a:pPr lvl="1"/>
            <a:r>
              <a:rPr lang="en-US" dirty="0" smtClean="0"/>
              <a:t>Increased knowledge of monsoon winds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57" y="1780629"/>
            <a:ext cx="4408714" cy="2652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4333421"/>
            <a:ext cx="2794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1" y="297175"/>
            <a:ext cx="117479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2.3: The emergence of trans-regional networks of communication and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13173" y="1912599"/>
            <a:ext cx="5845897" cy="45757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Crops spread along trade routes</a:t>
            </a:r>
          </a:p>
          <a:p>
            <a:pPr lvl="1"/>
            <a:r>
              <a:rPr lang="en-US" dirty="0" smtClean="0"/>
              <a:t>Rice and cotton: S. Asia -&gt; M. East</a:t>
            </a:r>
          </a:p>
          <a:p>
            <a:pPr lvl="1"/>
            <a:r>
              <a:rPr lang="en-US" dirty="0" smtClean="0"/>
              <a:t>Sugar and citrus: SE. Asia -&gt; S. Asia-&gt; M. East -&gt; N. Africa</a:t>
            </a:r>
          </a:p>
          <a:p>
            <a:r>
              <a:rPr lang="en-US" dirty="0" smtClean="0"/>
              <a:t>New farming techniques developed because of trade</a:t>
            </a:r>
          </a:p>
          <a:p>
            <a:pPr lvl="1"/>
            <a:r>
              <a:rPr lang="en-US" dirty="0" smtClean="0"/>
              <a:t>Example : Qanat system</a:t>
            </a:r>
          </a:p>
          <a:p>
            <a:r>
              <a:rPr lang="en-US" dirty="0" smtClean="0"/>
              <a:t>New diseases spread through classical empires</a:t>
            </a:r>
          </a:p>
          <a:p>
            <a:pPr lvl="1"/>
            <a:r>
              <a:rPr lang="en-US" dirty="0" smtClean="0"/>
              <a:t>Diminished populations (mostly in urban areas)</a:t>
            </a:r>
          </a:p>
          <a:p>
            <a:pPr lvl="1"/>
            <a:r>
              <a:rPr lang="en-US" dirty="0" smtClean="0"/>
              <a:t>Deepened social divisions within empires</a:t>
            </a:r>
          </a:p>
          <a:p>
            <a:pPr lvl="1"/>
            <a:r>
              <a:rPr lang="en-US" dirty="0" smtClean="0"/>
              <a:t>In some cases caused the collapse of empire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57" y="2336780"/>
            <a:ext cx="6114143" cy="31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471" y="297175"/>
            <a:ext cx="11747938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2.3: The emergence of trans-regional networks of communication and exchange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6182" y="1721255"/>
            <a:ext cx="6768016" cy="494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Religions transformed as they spread across trade routes:</a:t>
            </a:r>
          </a:p>
          <a:p>
            <a:pPr lvl="1"/>
            <a:r>
              <a:rPr lang="en-US" u="sng" dirty="0" smtClean="0"/>
              <a:t>Christianity:</a:t>
            </a:r>
          </a:p>
          <a:p>
            <a:pPr lvl="2"/>
            <a:r>
              <a:rPr lang="en-US" dirty="0" smtClean="0"/>
              <a:t>Creation of formal church hierarchies with pope and bishops</a:t>
            </a:r>
          </a:p>
          <a:p>
            <a:pPr lvl="2"/>
            <a:r>
              <a:rPr lang="en-US" dirty="0" smtClean="0"/>
              <a:t>New testament is written</a:t>
            </a:r>
          </a:p>
          <a:p>
            <a:pPr lvl="2"/>
            <a:r>
              <a:rPr lang="en-US" dirty="0" smtClean="0"/>
              <a:t>Monasticism develops</a:t>
            </a:r>
          </a:p>
          <a:p>
            <a:pPr lvl="2"/>
            <a:r>
              <a:rPr lang="en-US" dirty="0" smtClean="0"/>
              <a:t>Two sects created: Roman Catholic (western half of Roman empire) and Eastern Orthodox (Eastern half)</a:t>
            </a:r>
          </a:p>
          <a:p>
            <a:pPr lvl="1"/>
            <a:r>
              <a:rPr lang="en-US" u="sng" dirty="0" smtClean="0"/>
              <a:t>Buddhism:</a:t>
            </a:r>
          </a:p>
          <a:p>
            <a:pPr lvl="2"/>
            <a:r>
              <a:rPr lang="en-US" dirty="0" smtClean="0"/>
              <a:t>Splits into 2 sects: Mahayana and Theravada</a:t>
            </a:r>
          </a:p>
          <a:p>
            <a:pPr lvl="2"/>
            <a:r>
              <a:rPr lang="en-US" dirty="0" smtClean="0"/>
              <a:t>Adopts idea of Bodhisattvas (“saints” who have already achieved enlightenment but stay in this world as an example and helper for others)</a:t>
            </a:r>
          </a:p>
          <a:p>
            <a:pPr lvl="2"/>
            <a:r>
              <a:rPr lang="en-US" dirty="0" smtClean="0"/>
              <a:t>Blends with Confucianism in China: becomes more patriarchal</a:t>
            </a:r>
          </a:p>
          <a:p>
            <a:pPr lvl="1"/>
            <a:r>
              <a:rPr lang="en-US" u="sng" dirty="0" smtClean="0"/>
              <a:t>Hinduism:</a:t>
            </a:r>
          </a:p>
          <a:p>
            <a:pPr lvl="2"/>
            <a:r>
              <a:rPr lang="en-US" dirty="0" smtClean="0"/>
              <a:t>Addition of more personal, devotional gods (Bhakti)</a:t>
            </a:r>
          </a:p>
          <a:p>
            <a:pPr lvl="3"/>
            <a:r>
              <a:rPr lang="en-US" dirty="0" smtClean="0"/>
              <a:t>Closer relationship between deity and worshipper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37" y="1560285"/>
            <a:ext cx="5091163" cy="3014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0" y="4642515"/>
            <a:ext cx="3410857" cy="221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7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AP Review</vt:lpstr>
      <vt:lpstr>Key Concept 2.3: The emergence of trans-regional networks of communication and exchange</vt:lpstr>
      <vt:lpstr>Key Concept 2.3: The emergence of trans-regional networks of communication and exchange</vt:lpstr>
      <vt:lpstr>Key Concept 2.3: The emergence of trans-regional networks of communication and exchange</vt:lpstr>
      <vt:lpstr>Key Concept 2.3: The emergence of trans-regional networks of communication and exchange</vt:lpstr>
      <vt:lpstr>Key Concept 2.3: The emergence of trans-regional networks of communication and exchange</vt:lpstr>
      <vt:lpstr>Key Concept 2.3: The emergence of trans-regional networks of communication and exchange</vt:lpstr>
      <vt:lpstr>Key Concept 2.3: The emergence of trans-regional networks of communication and exchange</vt:lpstr>
      <vt:lpstr>Key Concept 2.3: The emergence of trans-regional networks of communication and exchange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</dc:title>
  <dc:creator>Neal, Brett</dc:creator>
  <cp:lastModifiedBy>Neal, Brett</cp:lastModifiedBy>
  <cp:revision>1</cp:revision>
  <dcterms:created xsi:type="dcterms:W3CDTF">2016-04-29T12:44:26Z</dcterms:created>
  <dcterms:modified xsi:type="dcterms:W3CDTF">2016-04-29T12:45:20Z</dcterms:modified>
</cp:coreProperties>
</file>