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7B085F-7385-43AD-930E-A67221708D4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113357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B085F-7385-43AD-930E-A67221708D4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984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B085F-7385-43AD-930E-A67221708D4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207576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B085F-7385-43AD-930E-A67221708D4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169577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B085F-7385-43AD-930E-A67221708D47}"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326920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7B085F-7385-43AD-930E-A67221708D47}"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238133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B085F-7385-43AD-930E-A67221708D47}"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178967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B085F-7385-43AD-930E-A67221708D47}"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423134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B085F-7385-43AD-930E-A67221708D47}"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145837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B085F-7385-43AD-930E-A67221708D47}"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50164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B085F-7385-43AD-930E-A67221708D47}"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E2E1A-AFBF-466E-AA3E-E89E2E805171}" type="slidenum">
              <a:rPr lang="en-US" smtClean="0"/>
              <a:t>‹#›</a:t>
            </a:fld>
            <a:endParaRPr lang="en-US"/>
          </a:p>
        </p:txBody>
      </p:sp>
    </p:spTree>
    <p:extLst>
      <p:ext uri="{BB962C8B-B14F-4D97-AF65-F5344CB8AC3E}">
        <p14:creationId xmlns:p14="http://schemas.microsoft.com/office/powerpoint/2010/main" val="406335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B085F-7385-43AD-930E-A67221708D47}" type="datetimeFigureOut">
              <a:rPr lang="en-US" smtClean="0"/>
              <a:t>5/2/2016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E2E1A-AFBF-466E-AA3E-E89E2E805171}" type="slidenum">
              <a:rPr lang="en-US" smtClean="0"/>
              <a:t>‹#›</a:t>
            </a:fld>
            <a:endParaRPr lang="en-US"/>
          </a:p>
        </p:txBody>
      </p:sp>
    </p:spTree>
    <p:extLst>
      <p:ext uri="{BB962C8B-B14F-4D97-AF65-F5344CB8AC3E}">
        <p14:creationId xmlns:p14="http://schemas.microsoft.com/office/powerpoint/2010/main" val="30050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AP Review: Unit 3 (Economy</a:t>
            </a:r>
            <a:r>
              <a:rPr lang="en-US" dirty="0" smtClean="0"/>
              <a:t>)</a:t>
            </a:r>
            <a:endParaRPr lang="en-US" dirty="0"/>
          </a:p>
        </p:txBody>
      </p:sp>
      <p:sp>
        <p:nvSpPr>
          <p:cNvPr id="3" name="Subtitle 2"/>
          <p:cNvSpPr>
            <a:spLocks noGrp="1"/>
          </p:cNvSpPr>
          <p:nvPr>
            <p:ph type="subTitle" idx="1"/>
          </p:nvPr>
        </p:nvSpPr>
        <p:spPr/>
        <p:txBody>
          <a:bodyPr/>
          <a:lstStyle/>
          <a:p>
            <a:r>
              <a:rPr lang="en-US" dirty="0" smtClean="0"/>
              <a:t>Post- Classical Era 	      </a:t>
            </a:r>
            <a:endParaRPr lang="en-US" dirty="0"/>
          </a:p>
          <a:p>
            <a:r>
              <a:rPr lang="en-US" dirty="0" smtClean="0"/>
              <a:t>	600 </a:t>
            </a:r>
            <a:r>
              <a:rPr lang="en-US" dirty="0" smtClean="0"/>
              <a:t>CE- 1450 CE		</a:t>
            </a:r>
            <a:endParaRPr lang="en-US" dirty="0"/>
          </a:p>
        </p:txBody>
      </p:sp>
    </p:spTree>
    <p:extLst>
      <p:ext uri="{BB962C8B-B14F-4D97-AF65-F5344CB8AC3E}">
        <p14:creationId xmlns:p14="http://schemas.microsoft.com/office/powerpoint/2010/main" val="27216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365125"/>
            <a:ext cx="11375572" cy="1325563"/>
          </a:xfrm>
        </p:spPr>
        <p:txBody>
          <a:bodyPr>
            <a:normAutofit/>
          </a:bodyPr>
          <a:lstStyle/>
          <a:p>
            <a:r>
              <a:rPr lang="en-US" sz="3600" dirty="0" smtClean="0"/>
              <a:t>Key Concept 3.3: Increased economic productive capacity and its consequences</a:t>
            </a:r>
            <a:endParaRPr lang="en-US" sz="3600" dirty="0"/>
          </a:p>
        </p:txBody>
      </p:sp>
      <p:sp>
        <p:nvSpPr>
          <p:cNvPr id="4" name="Content Placeholder 3"/>
          <p:cNvSpPr>
            <a:spLocks noGrp="1"/>
          </p:cNvSpPr>
          <p:nvPr>
            <p:ph sz="half" idx="1"/>
          </p:nvPr>
        </p:nvSpPr>
        <p:spPr>
          <a:xfrm>
            <a:off x="250626" y="1825625"/>
            <a:ext cx="5181600" cy="2951752"/>
          </a:xfrm>
        </p:spPr>
        <p:txBody>
          <a:bodyPr>
            <a:normAutofit fontScale="92500" lnSpcReduction="20000"/>
          </a:bodyPr>
          <a:lstStyle/>
          <a:p>
            <a:r>
              <a:rPr lang="en-US" dirty="0" smtClean="0"/>
              <a:t>Economic trends of the Post-Classical period:</a:t>
            </a:r>
          </a:p>
          <a:p>
            <a:pPr lvl="1"/>
            <a:r>
              <a:rPr lang="en-US" dirty="0" smtClean="0"/>
              <a:t>Productivity in agriculture and industry</a:t>
            </a:r>
          </a:p>
          <a:p>
            <a:pPr lvl="1"/>
            <a:r>
              <a:rPr lang="en-US" dirty="0" smtClean="0"/>
              <a:t>Population growth led to urbanization and strained economic resources</a:t>
            </a:r>
          </a:p>
          <a:p>
            <a:pPr lvl="1"/>
            <a:r>
              <a:rPr lang="en-US" dirty="0" smtClean="0"/>
              <a:t>Rise of new labor practices- especially coerced labor</a:t>
            </a:r>
          </a:p>
          <a:p>
            <a:r>
              <a:rPr lang="en-US" dirty="0" smtClean="0"/>
              <a:t>Agricultural production increased significantly due to the following </a:t>
            </a:r>
          </a:p>
          <a:p>
            <a:pPr lvl="1"/>
            <a:endParaRPr lang="en-US" dirty="0" smtClean="0"/>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Regions began to specialize in the export of specific goods</a:t>
            </a:r>
          </a:p>
          <a:p>
            <a:pPr lvl="1"/>
            <a:r>
              <a:rPr lang="en-US" dirty="0" smtClean="0"/>
              <a:t>Textiles: China, India, and Persia</a:t>
            </a:r>
          </a:p>
          <a:p>
            <a:pPr lvl="1"/>
            <a:r>
              <a:rPr lang="en-US" dirty="0" smtClean="0"/>
              <a:t>Porcelain: China</a:t>
            </a:r>
          </a:p>
          <a:p>
            <a:pPr lvl="1"/>
            <a:r>
              <a:rPr lang="en-US" dirty="0" smtClean="0"/>
              <a:t>Steel and Iron: China</a:t>
            </a:r>
          </a:p>
          <a:p>
            <a:endParaRPr lang="en-US" dirty="0"/>
          </a:p>
        </p:txBody>
      </p:sp>
      <p:pic>
        <p:nvPicPr>
          <p:cNvPr id="7" name="Picture 6"/>
          <p:cNvPicPr>
            <a:picLocks noChangeAspect="1"/>
          </p:cNvPicPr>
          <p:nvPr/>
        </p:nvPicPr>
        <p:blipFill>
          <a:blip r:embed="rId2"/>
          <a:srcRect b="47609"/>
          <a:stretch>
            <a:fillRect/>
          </a:stretch>
        </p:blipFill>
        <p:spPr>
          <a:xfrm>
            <a:off x="2388171" y="4786828"/>
            <a:ext cx="7624146" cy="1909304"/>
          </a:xfrm>
          <a:prstGeom prst="rect">
            <a:avLst/>
          </a:prstGeom>
        </p:spPr>
      </p:pic>
    </p:spTree>
    <p:extLst>
      <p:ext uri="{BB962C8B-B14F-4D97-AF65-F5344CB8AC3E}">
        <p14:creationId xmlns:p14="http://schemas.microsoft.com/office/powerpoint/2010/main" val="365938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Key Concept 3.3: Increased economic productive capacity and its consequences</a:t>
            </a:r>
            <a:endParaRPr lang="en-US" sz="3600" dirty="0"/>
          </a:p>
        </p:txBody>
      </p:sp>
      <p:sp>
        <p:nvSpPr>
          <p:cNvPr id="4" name="Content Placeholder 3"/>
          <p:cNvSpPr>
            <a:spLocks noGrp="1"/>
          </p:cNvSpPr>
          <p:nvPr>
            <p:ph idx="1"/>
          </p:nvPr>
        </p:nvSpPr>
        <p:spPr>
          <a:xfrm>
            <a:off x="344714" y="1662338"/>
            <a:ext cx="11502572" cy="4351338"/>
          </a:xfrm>
        </p:spPr>
        <p:txBody>
          <a:bodyPr>
            <a:normAutofit/>
          </a:bodyPr>
          <a:lstStyle/>
          <a:p>
            <a:r>
              <a:rPr lang="en-US" sz="2400" dirty="0" smtClean="0"/>
              <a:t>The fate of cities varied greatly, while cities in general continued to play the roles they had played in the past as governmental, religious, commercial centers, many older cities declined at the same time that new cities took on these established roles</a:t>
            </a:r>
            <a:endParaRPr lang="en-US" sz="2400" dirty="0"/>
          </a:p>
        </p:txBody>
      </p:sp>
      <p:pic>
        <p:nvPicPr>
          <p:cNvPr id="6" name="Picture 5"/>
          <p:cNvPicPr>
            <a:picLocks noChangeAspect="1"/>
          </p:cNvPicPr>
          <p:nvPr/>
        </p:nvPicPr>
        <p:blipFill>
          <a:blip r:embed="rId2"/>
          <a:stretch>
            <a:fillRect/>
          </a:stretch>
        </p:blipFill>
        <p:spPr>
          <a:xfrm>
            <a:off x="798284" y="2780392"/>
            <a:ext cx="10680098" cy="4005036"/>
          </a:xfrm>
          <a:prstGeom prst="rect">
            <a:avLst/>
          </a:prstGeom>
        </p:spPr>
      </p:pic>
    </p:spTree>
    <p:extLst>
      <p:ext uri="{BB962C8B-B14F-4D97-AF65-F5344CB8AC3E}">
        <p14:creationId xmlns:p14="http://schemas.microsoft.com/office/powerpoint/2010/main" val="65022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365125"/>
            <a:ext cx="11375572" cy="1325563"/>
          </a:xfrm>
        </p:spPr>
        <p:txBody>
          <a:bodyPr>
            <a:normAutofit/>
          </a:bodyPr>
          <a:lstStyle/>
          <a:p>
            <a:r>
              <a:rPr lang="en-US" sz="3600" dirty="0" smtClean="0"/>
              <a:t>Key Concept 3.3: Increased economic productive capacity and its consequences</a:t>
            </a:r>
            <a:endParaRPr lang="en-US" sz="3600" dirty="0"/>
          </a:p>
        </p:txBody>
      </p:sp>
      <p:sp>
        <p:nvSpPr>
          <p:cNvPr id="4" name="Content Placeholder 3"/>
          <p:cNvSpPr>
            <a:spLocks noGrp="1"/>
          </p:cNvSpPr>
          <p:nvPr>
            <p:ph sz="half" idx="1"/>
          </p:nvPr>
        </p:nvSpPr>
        <p:spPr>
          <a:xfrm>
            <a:off x="435429" y="1825625"/>
            <a:ext cx="5584371" cy="4578804"/>
          </a:xfrm>
        </p:spPr>
        <p:txBody>
          <a:bodyPr>
            <a:normAutofit fontScale="92500" lnSpcReduction="20000"/>
          </a:bodyPr>
          <a:lstStyle/>
          <a:p>
            <a:r>
              <a:rPr lang="en-US" dirty="0" smtClean="0"/>
              <a:t>As in the previous period, there were many form of labor organization</a:t>
            </a:r>
          </a:p>
          <a:p>
            <a:pPr lvl="1"/>
            <a:r>
              <a:rPr lang="en-US" dirty="0" smtClean="0"/>
              <a:t>1. Free peasant agriculture</a:t>
            </a:r>
          </a:p>
          <a:p>
            <a:pPr lvl="1"/>
            <a:r>
              <a:rPr lang="en-US" dirty="0" smtClean="0"/>
              <a:t>2. Nomadic </a:t>
            </a:r>
            <a:r>
              <a:rPr lang="en-US" dirty="0" err="1" smtClean="0"/>
              <a:t>pastoralism</a:t>
            </a:r>
            <a:endParaRPr lang="en-US" dirty="0" smtClean="0"/>
          </a:p>
          <a:p>
            <a:pPr lvl="1"/>
            <a:r>
              <a:rPr lang="en-US" dirty="0" smtClean="0"/>
              <a:t>3.  Craft production and guild organization</a:t>
            </a:r>
          </a:p>
          <a:p>
            <a:pPr lvl="1"/>
            <a:r>
              <a:rPr lang="en-US" dirty="0" smtClean="0"/>
              <a:t>4. Coerced/ un-free labor</a:t>
            </a:r>
          </a:p>
          <a:p>
            <a:pPr lvl="1"/>
            <a:r>
              <a:rPr lang="en-US" dirty="0" smtClean="0"/>
              <a:t>5. Government imposed labor taxes</a:t>
            </a:r>
          </a:p>
          <a:p>
            <a:pPr lvl="1"/>
            <a:r>
              <a:rPr lang="en-US" dirty="0" smtClean="0"/>
              <a:t>6. Military obligations</a:t>
            </a:r>
          </a:p>
          <a:p>
            <a:r>
              <a:rPr lang="en-US" dirty="0" smtClean="0"/>
              <a:t>Social status was largely still determined by class and patriarchy persisted</a:t>
            </a:r>
          </a:p>
          <a:p>
            <a:pPr lvl="1"/>
            <a:r>
              <a:rPr lang="en-US" dirty="0" smtClean="0"/>
              <a:t>Women exercise more authority in the Mongol civilization, West Africa, Japan, and Southeast Asia</a:t>
            </a:r>
            <a:endParaRPr lang="en-US"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6" name="Picture 5"/>
          <p:cNvPicPr>
            <a:picLocks noChangeAspect="1"/>
          </p:cNvPicPr>
          <p:nvPr/>
        </p:nvPicPr>
        <p:blipFill>
          <a:blip r:embed="rId2"/>
          <a:stretch>
            <a:fillRect/>
          </a:stretch>
        </p:blipFill>
        <p:spPr>
          <a:xfrm>
            <a:off x="5999800" y="1723571"/>
            <a:ext cx="5738628" cy="4254500"/>
          </a:xfrm>
          <a:prstGeom prst="rect">
            <a:avLst/>
          </a:prstGeom>
        </p:spPr>
      </p:pic>
    </p:spTree>
    <p:extLst>
      <p:ext uri="{BB962C8B-B14F-4D97-AF65-F5344CB8AC3E}">
        <p14:creationId xmlns:p14="http://schemas.microsoft.com/office/powerpoint/2010/main" val="244695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365125"/>
            <a:ext cx="11375572" cy="1325563"/>
          </a:xfrm>
        </p:spPr>
        <p:txBody>
          <a:bodyPr>
            <a:normAutofit/>
          </a:bodyPr>
          <a:lstStyle/>
          <a:p>
            <a:r>
              <a:rPr lang="en-US" sz="3600" dirty="0" smtClean="0"/>
              <a:t>Key Concept 3.3: Increased economic productive capacity and its consequences</a:t>
            </a:r>
            <a:endParaRPr lang="en-US" sz="3600" dirty="0"/>
          </a:p>
        </p:txBody>
      </p:sp>
      <p:sp>
        <p:nvSpPr>
          <p:cNvPr id="4" name="Content Placeholder 3"/>
          <p:cNvSpPr>
            <a:spLocks noGrp="1"/>
          </p:cNvSpPr>
          <p:nvPr>
            <p:ph sz="half" idx="1"/>
          </p:nvPr>
        </p:nvSpPr>
        <p:spPr/>
        <p:txBody>
          <a:bodyPr>
            <a:normAutofit/>
          </a:bodyPr>
          <a:lstStyle/>
          <a:p>
            <a:r>
              <a:rPr lang="en-US" dirty="0" smtClean="0"/>
              <a:t>New forms of coerced labor developed during this era:</a:t>
            </a:r>
          </a:p>
          <a:p>
            <a:pPr lvl="1"/>
            <a:r>
              <a:rPr lang="en-US" dirty="0" smtClean="0"/>
              <a:t>Serfdom in Europe and Japan</a:t>
            </a:r>
          </a:p>
          <a:p>
            <a:pPr lvl="1"/>
            <a:r>
              <a:rPr lang="en-US" dirty="0" err="1" smtClean="0"/>
              <a:t>Mit’a</a:t>
            </a:r>
            <a:r>
              <a:rPr lang="en-US" dirty="0" smtClean="0"/>
              <a:t> in the Incan Empire</a:t>
            </a:r>
          </a:p>
          <a:p>
            <a:r>
              <a:rPr lang="en-US" dirty="0" smtClean="0"/>
              <a:t>Free peasants resisted attempts to raise taxes by staging revolts in</a:t>
            </a:r>
          </a:p>
          <a:p>
            <a:pPr lvl="1"/>
            <a:r>
              <a:rPr lang="en-US" dirty="0" smtClean="0"/>
              <a:t>China</a:t>
            </a:r>
          </a:p>
          <a:p>
            <a:pPr lvl="1"/>
            <a:r>
              <a:rPr lang="en-US" dirty="0" smtClean="0"/>
              <a:t>Byzantine Empire</a:t>
            </a:r>
            <a:endParaRPr lang="en-US" dirty="0"/>
          </a:p>
        </p:txBody>
      </p:sp>
      <p:sp>
        <p:nvSpPr>
          <p:cNvPr id="5" name="Content Placeholder 4"/>
          <p:cNvSpPr>
            <a:spLocks noGrp="1"/>
          </p:cNvSpPr>
          <p:nvPr>
            <p:ph sz="half" idx="2"/>
          </p:nvPr>
        </p:nvSpPr>
        <p:spPr/>
        <p:txBody>
          <a:bodyPr>
            <a:normAutofit/>
          </a:bodyPr>
          <a:lstStyle/>
          <a:p>
            <a:endParaRPr lang="en-US"/>
          </a:p>
        </p:txBody>
      </p:sp>
      <p:pic>
        <p:nvPicPr>
          <p:cNvPr id="6" name="Picture 5"/>
          <p:cNvPicPr>
            <a:picLocks noChangeAspect="1"/>
          </p:cNvPicPr>
          <p:nvPr/>
        </p:nvPicPr>
        <p:blipFill>
          <a:blip r:embed="rId2"/>
          <a:stretch>
            <a:fillRect/>
          </a:stretch>
        </p:blipFill>
        <p:spPr>
          <a:xfrm>
            <a:off x="7532344" y="1609272"/>
            <a:ext cx="4291356" cy="2708728"/>
          </a:xfrm>
          <a:prstGeom prst="rect">
            <a:avLst/>
          </a:prstGeom>
        </p:spPr>
      </p:pic>
      <p:pic>
        <p:nvPicPr>
          <p:cNvPr id="7" name="Picture 6"/>
          <p:cNvPicPr>
            <a:picLocks noChangeAspect="1"/>
          </p:cNvPicPr>
          <p:nvPr/>
        </p:nvPicPr>
        <p:blipFill>
          <a:blip r:embed="rId3"/>
          <a:stretch>
            <a:fillRect/>
          </a:stretch>
        </p:blipFill>
        <p:spPr>
          <a:xfrm>
            <a:off x="6002564" y="3057071"/>
            <a:ext cx="3162300" cy="3365500"/>
          </a:xfrm>
          <a:prstGeom prst="rect">
            <a:avLst/>
          </a:prstGeom>
        </p:spPr>
      </p:pic>
    </p:spTree>
    <p:extLst>
      <p:ext uri="{BB962C8B-B14F-4D97-AF65-F5344CB8AC3E}">
        <p14:creationId xmlns:p14="http://schemas.microsoft.com/office/powerpoint/2010/main" val="349096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2341" y="392339"/>
            <a:ext cx="10918371" cy="4351338"/>
          </a:xfrm>
        </p:spPr>
        <p:txBody>
          <a:bodyPr/>
          <a:lstStyle/>
          <a:p>
            <a:r>
              <a:rPr lang="en-US" dirty="0" smtClean="0"/>
              <a:t>The diffusion of Buddhism, Christianity, Neo-Confucianism and Islam often led to significant changes in gender relations and family structure</a:t>
            </a:r>
            <a:endParaRPr lang="en-US" dirty="0"/>
          </a:p>
        </p:txBody>
      </p:sp>
      <p:pic>
        <p:nvPicPr>
          <p:cNvPr id="7" name="Picture 6"/>
          <p:cNvPicPr>
            <a:picLocks noChangeAspect="1"/>
          </p:cNvPicPr>
          <p:nvPr/>
        </p:nvPicPr>
        <p:blipFill>
          <a:blip r:embed="rId2"/>
          <a:stretch>
            <a:fillRect/>
          </a:stretch>
        </p:blipFill>
        <p:spPr>
          <a:xfrm>
            <a:off x="113714" y="1265784"/>
            <a:ext cx="12036619" cy="5440552"/>
          </a:xfrm>
          <a:prstGeom prst="rect">
            <a:avLst/>
          </a:prstGeom>
        </p:spPr>
      </p:pic>
    </p:spTree>
    <p:extLst>
      <p:ext uri="{BB962C8B-B14F-4D97-AF65-F5344CB8AC3E}">
        <p14:creationId xmlns:p14="http://schemas.microsoft.com/office/powerpoint/2010/main" val="3871924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AP Review: Unit 3 (Economy)</vt:lpstr>
      <vt:lpstr>Key Concept 3.3: Increased economic productive capacity and its consequences</vt:lpstr>
      <vt:lpstr>Key Concept 3.3: Increased economic productive capacity and its consequences</vt:lpstr>
      <vt:lpstr>Key Concept 3.3: Increased economic productive capacity and its consequences</vt:lpstr>
      <vt:lpstr>Key Concept 3.3: Increased economic productive capacity and its consequences</vt:lpstr>
      <vt:lpstr>PowerPoint Presentation</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Review: Unit 3 (Economy)</dc:title>
  <dc:creator>Neal, Brett</dc:creator>
  <cp:lastModifiedBy>Neal, Brett</cp:lastModifiedBy>
  <cp:revision>1</cp:revision>
  <dcterms:created xsi:type="dcterms:W3CDTF">2016-05-02T12:45:16Z</dcterms:created>
  <dcterms:modified xsi:type="dcterms:W3CDTF">2016-05-02T12:45:34Z</dcterms:modified>
</cp:coreProperties>
</file>