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68" r:id="rId6"/>
    <p:sldId id="281" r:id="rId7"/>
    <p:sldId id="282" r:id="rId8"/>
    <p:sldId id="269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41" d="100"/>
          <a:sy n="41" d="100"/>
        </p:scale>
        <p:origin x="24" y="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14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58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6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6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7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18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8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C1493-7A40-4E44-B56A-17F1B92205BC}" type="datetimeFigureOut">
              <a:rPr lang="en-US" smtClean="0"/>
              <a:pPr/>
              <a:t>4/29/2016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10B0-BCC0-4E81-BBB0-E072181A88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4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3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Post-Classical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5" y="310696"/>
            <a:ext cx="11774715" cy="1325563"/>
          </a:xfrm>
        </p:spPr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96" y="1825624"/>
            <a:ext cx="6458858" cy="477837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Cross cultural interaction (cultural diffusion) increased because of trade networks</a:t>
            </a:r>
          </a:p>
          <a:p>
            <a:r>
              <a:rPr lang="en-US" dirty="0" smtClean="0"/>
              <a:t>New religion of Islam spread in Mediterranean world</a:t>
            </a:r>
          </a:p>
          <a:p>
            <a:pPr lvl="1"/>
            <a:r>
              <a:rPr lang="en-US" u="sng" dirty="0" smtClean="0"/>
              <a:t>Origin/founder</a:t>
            </a:r>
          </a:p>
          <a:p>
            <a:pPr lvl="2"/>
            <a:r>
              <a:rPr lang="en-US" dirty="0" smtClean="0"/>
              <a:t>Arabian Peninsula</a:t>
            </a:r>
          </a:p>
          <a:p>
            <a:pPr lvl="2"/>
            <a:r>
              <a:rPr lang="en-US" dirty="0" smtClean="0"/>
              <a:t>Muhammad</a:t>
            </a:r>
          </a:p>
          <a:p>
            <a:pPr lvl="1"/>
            <a:r>
              <a:rPr lang="en-US" u="sng" dirty="0" smtClean="0"/>
              <a:t>Core teachings</a:t>
            </a:r>
          </a:p>
          <a:p>
            <a:pPr lvl="2"/>
            <a:r>
              <a:rPr lang="en-US" dirty="0" smtClean="0"/>
              <a:t>Monotheism (Allah- same god as Judaism and Christianity)</a:t>
            </a:r>
          </a:p>
          <a:p>
            <a:pPr lvl="2"/>
            <a:r>
              <a:rPr lang="en-US" dirty="0" smtClean="0"/>
              <a:t>5 pillars of faith</a:t>
            </a:r>
          </a:p>
          <a:p>
            <a:pPr lvl="2"/>
            <a:r>
              <a:rPr lang="en-US" dirty="0" smtClean="0"/>
              <a:t>Muhammad is last prophet</a:t>
            </a:r>
          </a:p>
          <a:p>
            <a:pPr lvl="1"/>
            <a:r>
              <a:rPr lang="en-US" u="sng" dirty="0" smtClean="0"/>
              <a:t>Method/Location of diffusion</a:t>
            </a:r>
          </a:p>
          <a:p>
            <a:pPr lvl="2"/>
            <a:r>
              <a:rPr lang="en-US" dirty="0" smtClean="0"/>
              <a:t>Mediterranean world, Middle East, South and Southeast Asia</a:t>
            </a:r>
          </a:p>
          <a:p>
            <a:pPr lvl="2"/>
            <a:r>
              <a:rPr lang="en-US" dirty="0" smtClean="0"/>
              <a:t>Military conquest, merchant activity, missionaries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108" y="2286000"/>
            <a:ext cx="5996042" cy="316975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6" y="-179165"/>
            <a:ext cx="11774715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Concept 3.1: Regional and Trans-regional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7" y="791473"/>
            <a:ext cx="11284858" cy="477837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Merchant activity created Diasporic communities in the Post-Classical period</a:t>
            </a:r>
          </a:p>
          <a:p>
            <a:pPr lvl="1"/>
            <a:r>
              <a:rPr lang="en-US" sz="2000" dirty="0" smtClean="0"/>
              <a:t>Diasporic community: Community of peoples who have been dispersed from their ancestral homeland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427" y="1834714"/>
            <a:ext cx="9470571" cy="48962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1" y="1825624"/>
            <a:ext cx="9376233" cy="481466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Writings of inter-regional travelers illustrate the extent and limitations of intercultural knowledge</a:t>
            </a:r>
          </a:p>
          <a:p>
            <a:pPr lvl="1"/>
            <a:r>
              <a:rPr lang="en-US" dirty="0" smtClean="0"/>
              <a:t>Marco Polo</a:t>
            </a:r>
          </a:p>
          <a:p>
            <a:pPr lvl="1"/>
            <a:r>
              <a:rPr lang="en-US" dirty="0" smtClean="0"/>
              <a:t>Ibn Battuta</a:t>
            </a:r>
          </a:p>
          <a:p>
            <a:r>
              <a:rPr lang="en-US" dirty="0" smtClean="0"/>
              <a:t>Literature, art and cultural traditions diffused to new regions as a result of trade relationships</a:t>
            </a:r>
          </a:p>
          <a:p>
            <a:pPr lvl="1"/>
            <a:r>
              <a:rPr lang="en-US" dirty="0" smtClean="0"/>
              <a:t>Islam in Sub-Saharan Africa and South Eat Asia </a:t>
            </a:r>
          </a:p>
          <a:p>
            <a:pPr lvl="1"/>
            <a:r>
              <a:rPr lang="en-US" dirty="0" smtClean="0"/>
              <a:t>Neoconfucianism in East and Southeast Asia</a:t>
            </a:r>
          </a:p>
          <a:p>
            <a:pPr lvl="2"/>
            <a:r>
              <a:rPr lang="en-US" b="1" dirty="0" smtClean="0"/>
              <a:t>NeoConfucianism</a:t>
            </a:r>
            <a:r>
              <a:rPr lang="en-US" dirty="0" smtClean="0"/>
              <a:t>: literally means “New-Confucianism”, in practice was a more secular form of Confucianism that rejected “spiritual” aspects that had been accepted from Taoism</a:t>
            </a:r>
          </a:p>
          <a:p>
            <a:r>
              <a:rPr lang="en-US" dirty="0" smtClean="0"/>
              <a:t>Science and technology also diffused as a result of increased trade</a:t>
            </a:r>
          </a:p>
          <a:p>
            <a:pPr lvl="1"/>
            <a:r>
              <a:rPr lang="en-US" dirty="0" smtClean="0"/>
              <a:t>Greek and Indian mathematics -&gt; Muslim scholars</a:t>
            </a:r>
          </a:p>
          <a:p>
            <a:pPr lvl="1"/>
            <a:r>
              <a:rPr lang="en-US" dirty="0" smtClean="0"/>
              <a:t>Printing and gunpowder from East Asia -&gt; Europe and Middle East</a:t>
            </a:r>
          </a:p>
          <a:p>
            <a:pPr lvl="1"/>
            <a:r>
              <a:rPr lang="en-US" dirty="0" smtClean="0"/>
              <a:t>Greek philosophy from Middle East- &gt; Western Europe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144" y="1378856"/>
            <a:ext cx="2394856" cy="2394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469" y="3755571"/>
            <a:ext cx="2353016" cy="28665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5" y="310696"/>
            <a:ext cx="11774715" cy="1325563"/>
          </a:xfrm>
        </p:spPr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282" y="1825624"/>
            <a:ext cx="5914575" cy="4778375"/>
          </a:xfrm>
        </p:spPr>
        <p:txBody>
          <a:bodyPr>
            <a:normAutofit/>
          </a:bodyPr>
          <a:lstStyle/>
          <a:p>
            <a:r>
              <a:rPr lang="en-US" dirty="0" smtClean="0"/>
              <a:t>New crops and pathogens spread to world regions as a result of increased trade and changed the biological make-up of world regions</a:t>
            </a:r>
          </a:p>
          <a:p>
            <a:pPr lvl="1"/>
            <a:r>
              <a:rPr lang="en-US" dirty="0" smtClean="0"/>
              <a:t>New foods that spread: </a:t>
            </a:r>
          </a:p>
          <a:p>
            <a:pPr lvl="2"/>
            <a:r>
              <a:rPr lang="en-US" dirty="0" smtClean="0"/>
              <a:t>Bananas in Africa</a:t>
            </a:r>
          </a:p>
          <a:p>
            <a:pPr lvl="2"/>
            <a:r>
              <a:rPr lang="en-US" dirty="0" err="1" smtClean="0"/>
              <a:t>Champa</a:t>
            </a:r>
            <a:r>
              <a:rPr lang="en-US" dirty="0" smtClean="0"/>
              <a:t> rice in East Asia</a:t>
            </a:r>
          </a:p>
          <a:p>
            <a:pPr lvl="2"/>
            <a:r>
              <a:rPr lang="en-US" dirty="0" smtClean="0"/>
              <a:t>Cotton, sugar, and citrus in Mediterranean region</a:t>
            </a:r>
          </a:p>
          <a:p>
            <a:pPr lvl="1"/>
            <a:r>
              <a:rPr lang="en-US" dirty="0" smtClean="0"/>
              <a:t>Diseases that spread:</a:t>
            </a:r>
          </a:p>
          <a:p>
            <a:pPr lvl="2"/>
            <a:r>
              <a:rPr lang="en-US" dirty="0" smtClean="0"/>
              <a:t>Bubonic plague (black death)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053" y="2050143"/>
            <a:ext cx="5994303" cy="37963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43" y="165552"/>
            <a:ext cx="11303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Concept 3.2: Continuity and innovation of state forms and their interactions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9" y="1716767"/>
            <a:ext cx="6041571" cy="459694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Some changes in state formation during this era included:</a:t>
            </a:r>
          </a:p>
          <a:p>
            <a:pPr lvl="1"/>
            <a:r>
              <a:rPr lang="en-US" dirty="0" smtClean="0"/>
              <a:t>The rise of decentralized governments (feudalism in Japan and Western Europe)</a:t>
            </a:r>
          </a:p>
          <a:p>
            <a:pPr lvl="1"/>
            <a:r>
              <a:rPr lang="en-US" dirty="0" smtClean="0"/>
              <a:t>Pastoralists created empires (Mongols)</a:t>
            </a:r>
          </a:p>
          <a:p>
            <a:pPr lvl="1"/>
            <a:r>
              <a:rPr lang="en-US" dirty="0" smtClean="0"/>
              <a:t>The caliphate emerged in the Islamic world </a:t>
            </a:r>
          </a:p>
          <a:p>
            <a:r>
              <a:rPr lang="en-US" dirty="0" smtClean="0"/>
              <a:t>Some new empires emerged out of the foundations laid in the classical period</a:t>
            </a:r>
          </a:p>
          <a:p>
            <a:pPr lvl="1"/>
            <a:r>
              <a:rPr lang="en-US" dirty="0" smtClean="0"/>
              <a:t>Byzantine empire</a:t>
            </a:r>
          </a:p>
          <a:p>
            <a:pPr lvl="1"/>
            <a:r>
              <a:rPr lang="en-US" dirty="0" smtClean="0"/>
              <a:t>Sui, Tang, and Song dynasties in China</a:t>
            </a:r>
          </a:p>
          <a:p>
            <a:r>
              <a:rPr lang="en-US" dirty="0" smtClean="0"/>
              <a:t>New empires avoided the mistakes of the past by:</a:t>
            </a:r>
          </a:p>
          <a:p>
            <a:pPr lvl="1"/>
            <a:r>
              <a:rPr lang="en-US" dirty="0" smtClean="0"/>
              <a:t>Combining traditional sources of authority (patriarchy, religion, and landowning elites)</a:t>
            </a:r>
          </a:p>
          <a:p>
            <a:pPr lvl="1"/>
            <a:r>
              <a:rPr lang="en-US" dirty="0" smtClean="0"/>
              <a:t>With innovations (new taxation methods, tributary systems, adaptations to religious beliefs)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427" y="1160363"/>
            <a:ext cx="3677557" cy="2487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0286" y="2893957"/>
            <a:ext cx="2540000" cy="36011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43" y="165552"/>
            <a:ext cx="11303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Concept 3.2: Continuity and innovation of state forms and their interactions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8429" y="1698624"/>
            <a:ext cx="6785428" cy="47965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forms of government emerged in all the following places:</a:t>
            </a:r>
          </a:p>
          <a:p>
            <a:pPr lvl="1"/>
            <a:r>
              <a:rPr lang="en-US" u="sng" dirty="0" smtClean="0"/>
              <a:t>Middle East: </a:t>
            </a:r>
            <a:r>
              <a:rPr lang="en-US" dirty="0" smtClean="0"/>
              <a:t>Caliphates (Islamic states)</a:t>
            </a:r>
          </a:p>
          <a:p>
            <a:pPr lvl="2"/>
            <a:r>
              <a:rPr lang="en-US" dirty="0" smtClean="0"/>
              <a:t>Umayyad and Abbasid</a:t>
            </a:r>
          </a:p>
          <a:p>
            <a:pPr lvl="1"/>
            <a:r>
              <a:rPr lang="en-US" u="sng" dirty="0" smtClean="0"/>
              <a:t>Central Asia: </a:t>
            </a:r>
            <a:r>
              <a:rPr lang="en-US" dirty="0" smtClean="0"/>
              <a:t>Mongol Khanates</a:t>
            </a:r>
          </a:p>
          <a:p>
            <a:pPr lvl="1"/>
            <a:r>
              <a:rPr lang="en-US" u="sng" dirty="0" smtClean="0"/>
              <a:t>Western Europe and Japan</a:t>
            </a:r>
            <a:r>
              <a:rPr lang="en-US" dirty="0" smtClean="0"/>
              <a:t>: Feudalism</a:t>
            </a:r>
          </a:p>
          <a:p>
            <a:pPr lvl="1"/>
            <a:r>
              <a:rPr lang="en-US" u="sng" dirty="0" smtClean="0"/>
              <a:t>East Africa, Southeast Asia, the Americas, and the Italian peninsula: </a:t>
            </a:r>
            <a:r>
              <a:rPr lang="en-US" dirty="0" smtClean="0"/>
              <a:t>city-states</a:t>
            </a:r>
          </a:p>
          <a:p>
            <a:pPr lvl="1"/>
            <a:r>
              <a:rPr lang="en-US" u="sng" dirty="0" smtClean="0"/>
              <a:t>West Africa: </a:t>
            </a:r>
            <a:r>
              <a:rPr lang="en-US" dirty="0" smtClean="0"/>
              <a:t>kingdoms</a:t>
            </a:r>
          </a:p>
          <a:p>
            <a:pPr lvl="2"/>
            <a:r>
              <a:rPr lang="en-US" dirty="0" smtClean="0"/>
              <a:t>Ghana, Mali, Songhai</a:t>
            </a:r>
          </a:p>
          <a:p>
            <a:r>
              <a:rPr lang="en-US" dirty="0" smtClean="0"/>
              <a:t>Some states synthesized or borrowed traditions</a:t>
            </a:r>
          </a:p>
          <a:p>
            <a:pPr lvl="1"/>
            <a:r>
              <a:rPr lang="en-US" dirty="0" smtClean="0"/>
              <a:t>Chinese traditions adopted in Japan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7710" y="1959429"/>
            <a:ext cx="4703503" cy="4484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143" y="165552"/>
            <a:ext cx="11303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Concept 3.2: Continuity and innovation of state forms and their interactions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9" y="1825625"/>
            <a:ext cx="665842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the Americas, trade and state systems expanded in size and scope</a:t>
            </a:r>
          </a:p>
          <a:p>
            <a:pPr lvl="1"/>
            <a:r>
              <a:rPr lang="en-US" dirty="0" smtClean="0"/>
              <a:t>Aztec and Inca empires formed</a:t>
            </a:r>
          </a:p>
          <a:p>
            <a:r>
              <a:rPr lang="en-US" dirty="0" smtClean="0"/>
              <a:t>Inter-regional contacts and conflicts affected trade</a:t>
            </a:r>
          </a:p>
          <a:p>
            <a:pPr lvl="1"/>
            <a:r>
              <a:rPr lang="en-US" u="sng" dirty="0" smtClean="0"/>
              <a:t>Tang dynasty and Abbasid Caliphate:</a:t>
            </a:r>
          </a:p>
          <a:p>
            <a:pPr lvl="2"/>
            <a:r>
              <a:rPr lang="en-US" dirty="0" smtClean="0"/>
              <a:t>Adoption of printing, paper, and gunpowder technology from China</a:t>
            </a:r>
          </a:p>
          <a:p>
            <a:pPr lvl="1"/>
            <a:r>
              <a:rPr lang="en-US" u="sng" dirty="0" smtClean="0"/>
              <a:t>Unification of Mongol empire:</a:t>
            </a:r>
          </a:p>
          <a:p>
            <a:pPr lvl="2"/>
            <a:r>
              <a:rPr lang="en-US" dirty="0" smtClean="0"/>
              <a:t>Increased safety and ease of travel on Silk roads</a:t>
            </a:r>
          </a:p>
          <a:p>
            <a:pPr lvl="1"/>
            <a:r>
              <a:rPr lang="en-US" u="sng" dirty="0" smtClean="0"/>
              <a:t>Crusades:</a:t>
            </a:r>
          </a:p>
          <a:p>
            <a:pPr lvl="2"/>
            <a:r>
              <a:rPr lang="en-US" dirty="0" smtClean="0"/>
              <a:t>Greek philosophy, Arabic numerals, and Chinese technologies (listed above) brought to Europe</a:t>
            </a:r>
            <a:endParaRPr lang="en-US" dirty="0"/>
          </a:p>
        </p:txBody>
      </p:sp>
      <p:pic>
        <p:nvPicPr>
          <p:cNvPr id="5" name="Picture 2" descr="map 8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5843" y="1031193"/>
            <a:ext cx="3936249" cy="566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428" y="-197308"/>
            <a:ext cx="11938000" cy="1325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Key Concept 3.1: Regional and Trans-regional Interactions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69" y="864049"/>
            <a:ext cx="11919859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Transportation technologies improved leading to: increased volume of trade AND expanded geographical range of existing trade networks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27" y="1505857"/>
            <a:ext cx="10640443" cy="5352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5" y="310696"/>
            <a:ext cx="11774715" cy="1325563"/>
          </a:xfrm>
        </p:spPr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2143" y="1825624"/>
            <a:ext cx="6477000" cy="461508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There was a growth in the inter-regional exchange of luxury goods such as:</a:t>
            </a:r>
          </a:p>
          <a:p>
            <a:pPr lvl="1"/>
            <a:r>
              <a:rPr lang="en-US" dirty="0" smtClean="0"/>
              <a:t>Silk</a:t>
            </a:r>
          </a:p>
          <a:p>
            <a:pPr lvl="1"/>
            <a:r>
              <a:rPr lang="en-US" dirty="0" smtClean="0"/>
              <a:t>Cotton textiles</a:t>
            </a:r>
          </a:p>
          <a:p>
            <a:pPr lvl="1"/>
            <a:r>
              <a:rPr lang="en-US" dirty="0" smtClean="0"/>
              <a:t>Spices</a:t>
            </a:r>
          </a:p>
          <a:p>
            <a:pPr lvl="1"/>
            <a:r>
              <a:rPr lang="en-US" dirty="0" smtClean="0"/>
              <a:t>Porcelain</a:t>
            </a:r>
          </a:p>
          <a:p>
            <a:pPr lvl="1"/>
            <a:r>
              <a:rPr lang="en-US" dirty="0" smtClean="0"/>
              <a:t>Precious metal/gems</a:t>
            </a:r>
          </a:p>
          <a:p>
            <a:pPr lvl="1"/>
            <a:r>
              <a:rPr lang="en-US" dirty="0" smtClean="0"/>
              <a:t>Slaves</a:t>
            </a:r>
          </a:p>
          <a:p>
            <a:pPr lvl="1"/>
            <a:r>
              <a:rPr lang="en-US" dirty="0" smtClean="0"/>
              <a:t>Exotic animals</a:t>
            </a:r>
          </a:p>
          <a:p>
            <a:r>
              <a:rPr lang="en-US" dirty="0" smtClean="0"/>
              <a:t>New technologies were created that facilitated the exchange of luxury goods such as:</a:t>
            </a:r>
          </a:p>
          <a:p>
            <a:pPr lvl="1"/>
            <a:r>
              <a:rPr lang="en-US" dirty="0" smtClean="0"/>
              <a:t>More sophisticated caravan organization</a:t>
            </a:r>
          </a:p>
          <a:p>
            <a:pPr lvl="1"/>
            <a:r>
              <a:rPr lang="en-US" dirty="0" smtClean="0"/>
              <a:t>Compass and astrolabe</a:t>
            </a:r>
          </a:p>
          <a:p>
            <a:pPr lvl="1"/>
            <a:r>
              <a:rPr lang="en-US" dirty="0" smtClean="0"/>
              <a:t>Larger ship design</a:t>
            </a:r>
          </a:p>
          <a:p>
            <a:pPr lvl="1"/>
            <a:r>
              <a:rPr lang="en-US" dirty="0" smtClean="0"/>
              <a:t>New forms of credit and monetization (paper money, credit, banking houses)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228" y="1343447"/>
            <a:ext cx="5652956" cy="389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55" y="310696"/>
            <a:ext cx="11774715" cy="1325563"/>
          </a:xfrm>
        </p:spPr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429" y="1825625"/>
            <a:ext cx="5584371" cy="4578804"/>
          </a:xfrm>
        </p:spPr>
        <p:txBody>
          <a:bodyPr/>
          <a:lstStyle/>
          <a:p>
            <a:r>
              <a:rPr lang="en-US" dirty="0" smtClean="0"/>
              <a:t>3 factors encouraged commercial growth</a:t>
            </a:r>
          </a:p>
          <a:p>
            <a:pPr lvl="1"/>
            <a:r>
              <a:rPr lang="en-US" dirty="0" smtClean="0"/>
              <a:t>1. </a:t>
            </a:r>
            <a:r>
              <a:rPr lang="en-US" u="sng" dirty="0" smtClean="0"/>
              <a:t>New state practices: </a:t>
            </a:r>
            <a:r>
              <a:rPr lang="en-US" dirty="0" smtClean="0"/>
              <a:t>minting of coins and paper money</a:t>
            </a:r>
          </a:p>
          <a:p>
            <a:pPr lvl="1"/>
            <a:r>
              <a:rPr lang="en-US" dirty="0" smtClean="0"/>
              <a:t>2. </a:t>
            </a:r>
            <a:r>
              <a:rPr lang="en-US" u="sng" dirty="0" smtClean="0"/>
              <a:t>New trading organizations</a:t>
            </a:r>
            <a:r>
              <a:rPr lang="en-US" dirty="0" smtClean="0"/>
              <a:t>: Hanseatic League</a:t>
            </a:r>
          </a:p>
          <a:p>
            <a:pPr lvl="1"/>
            <a:r>
              <a:rPr lang="en-US" dirty="0" smtClean="0"/>
              <a:t>3. </a:t>
            </a:r>
            <a:r>
              <a:rPr lang="en-US" u="sng" dirty="0" smtClean="0"/>
              <a:t>New state-sponsored commercial infrastructures</a:t>
            </a:r>
            <a:r>
              <a:rPr lang="en-US" dirty="0" smtClean="0"/>
              <a:t>: Grand Canal in China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10" y="1353366"/>
            <a:ext cx="4837945" cy="3609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0" y="3581400"/>
            <a:ext cx="24130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Empires that existed in the Post-classical period that facilitated growth in trade</a:t>
            </a:r>
          </a:p>
          <a:p>
            <a:pPr lvl="1"/>
            <a:r>
              <a:rPr lang="en-US" dirty="0" smtClean="0"/>
              <a:t>Example empires: </a:t>
            </a:r>
          </a:p>
          <a:p>
            <a:pPr lvl="2"/>
            <a:r>
              <a:rPr lang="en-US" dirty="0" smtClean="0"/>
              <a:t>China: Sui, Tang, and Song Dynasties</a:t>
            </a:r>
          </a:p>
          <a:p>
            <a:pPr lvl="2"/>
            <a:r>
              <a:rPr lang="en-US" dirty="0" smtClean="0"/>
              <a:t>Byzantine empire</a:t>
            </a:r>
          </a:p>
          <a:p>
            <a:pPr lvl="2"/>
            <a:r>
              <a:rPr lang="en-US" dirty="0" smtClean="0"/>
              <a:t>Islamic Caliphates: </a:t>
            </a:r>
            <a:r>
              <a:rPr lang="en-US" dirty="0" err="1" smtClean="0"/>
              <a:t>Umayyads</a:t>
            </a:r>
            <a:r>
              <a:rPr lang="en-US" dirty="0" smtClean="0"/>
              <a:t> and Abbasids</a:t>
            </a:r>
          </a:p>
          <a:p>
            <a:pPr lvl="2"/>
            <a:r>
              <a:rPr lang="en-US" dirty="0" smtClean="0"/>
              <a:t>Mongol Empire</a:t>
            </a:r>
          </a:p>
          <a:p>
            <a:pPr lvl="1"/>
            <a:r>
              <a:rPr lang="en-US" dirty="0" smtClean="0"/>
              <a:t>How they facilitated growth in trade:</a:t>
            </a:r>
          </a:p>
          <a:p>
            <a:pPr lvl="2"/>
            <a:r>
              <a:rPr lang="en-US" dirty="0" smtClean="0"/>
              <a:t>Conquest brought new people into their economies and trade networks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726" y="5097109"/>
            <a:ext cx="6752274" cy="2085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6074"/>
            <a:ext cx="5515429" cy="40807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407" y="-1"/>
            <a:ext cx="4792593" cy="3356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5989" y="0"/>
            <a:ext cx="4818743" cy="33812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"/>
            <a:ext cx="4699000" cy="3322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5540" y="3176723"/>
            <a:ext cx="6676459" cy="20309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77318" cy="469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6143" y="2469696"/>
            <a:ext cx="6803572" cy="43883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 3.1: Regional and Trans-regional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expansion of long-distance trade and migration depended on knowledge of the environment and changing adaptations to it</a:t>
            </a:r>
          </a:p>
          <a:p>
            <a:pPr lvl="1"/>
            <a:r>
              <a:rPr lang="en-US" dirty="0" smtClean="0"/>
              <a:t>Examples: Vikings and their longships, Arabs/Berbers use of camels, Pastoralists use of horses</a:t>
            </a:r>
          </a:p>
          <a:p>
            <a:r>
              <a:rPr lang="en-US" dirty="0" smtClean="0"/>
              <a:t>New migrations impacted the environments of newly inhabited regions</a:t>
            </a:r>
          </a:p>
          <a:p>
            <a:pPr lvl="1"/>
            <a:r>
              <a:rPr lang="en-US" dirty="0" smtClean="0"/>
              <a:t>Bantus: spread iron working technology in Sub-Saharan Africa</a:t>
            </a:r>
          </a:p>
          <a:p>
            <a:pPr lvl="1"/>
            <a:r>
              <a:rPr lang="en-US" dirty="0" smtClean="0"/>
              <a:t>Polynesians: transplanted food and animals into different islands in Oceania</a:t>
            </a:r>
          </a:p>
          <a:p>
            <a:r>
              <a:rPr lang="en-US" dirty="0" smtClean="0"/>
              <a:t>Migrations also caused the diffusion of languages</a:t>
            </a:r>
          </a:p>
          <a:p>
            <a:pPr lvl="1"/>
            <a:r>
              <a:rPr lang="en-US" dirty="0" smtClean="0"/>
              <a:t>Examples: Bantus spread Swahili, Arabs spread Arabic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98457" cy="4348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074" y="1044663"/>
            <a:ext cx="4292926" cy="5813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184" y="3501779"/>
            <a:ext cx="4456073" cy="34699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853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Unit 3</vt:lpstr>
      <vt:lpstr>Key Concept 3.1: Regional and Trans-regional Interactions</vt:lpstr>
      <vt:lpstr>Key Concept 3.1: Regional and Trans-regional Interactions</vt:lpstr>
      <vt:lpstr>Key Concept 3.1: Regional and Trans-regional Interactions</vt:lpstr>
      <vt:lpstr>Key Concept 3.1: Regional and Trans-regional Interactions</vt:lpstr>
      <vt:lpstr>PowerPoint Presentation</vt:lpstr>
      <vt:lpstr>PowerPoint Presentation</vt:lpstr>
      <vt:lpstr>Key Concept 3.1: Regional and Trans-regional Interactions</vt:lpstr>
      <vt:lpstr>PowerPoint Presentation</vt:lpstr>
      <vt:lpstr>Key Concept 3.1: Regional and Trans-regional Interactions</vt:lpstr>
      <vt:lpstr>Key Concept 3.1: Regional and Trans-regional Interactions</vt:lpstr>
      <vt:lpstr>Key Concept 3.1: Regional and Trans-regional Interactions</vt:lpstr>
      <vt:lpstr>Key Concept 3.1: Regional and Trans-regional Interactions</vt:lpstr>
      <vt:lpstr>Key Concept 3.2: Continuity and innovation of state forms and their interactions </vt:lpstr>
      <vt:lpstr>Key Concept 3.2: Continuity and innovation of state forms and their interactions </vt:lpstr>
      <vt:lpstr>Key Concept 3.2: Continuity and innovation of state forms and their interactions </vt:lpstr>
    </vt:vector>
  </TitlesOfParts>
  <Company>Spring Branch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Review: Unit 1</dc:title>
  <dc:creator>Schwartz, Kaitlyn</dc:creator>
  <cp:lastModifiedBy>Neal, Brett</cp:lastModifiedBy>
  <cp:revision>32</cp:revision>
  <dcterms:created xsi:type="dcterms:W3CDTF">2016-04-28T19:12:52Z</dcterms:created>
  <dcterms:modified xsi:type="dcterms:W3CDTF">2016-04-29T12:46:06Z</dcterms:modified>
</cp:coreProperties>
</file>