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3" r:id="rId4"/>
    <p:sldId id="262" r:id="rId5"/>
    <p:sldId id="261" r:id="rId6"/>
    <p:sldId id="260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 varScale="1">
        <p:scale>
          <a:sx n="78" d="100"/>
          <a:sy n="78" d="100"/>
        </p:scale>
        <p:origin x="64" y="1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C1493-7A40-4E44-B56A-17F1B92205BC}" type="datetimeFigureOut">
              <a:rPr lang="en-US" smtClean="0"/>
              <a:pPr/>
              <a:t>5/4/2016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710B0-BCC0-4E81-BBB0-E072181A88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514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C1493-7A40-4E44-B56A-17F1B92205BC}" type="datetimeFigureOut">
              <a:rPr lang="en-US" smtClean="0"/>
              <a:pPr/>
              <a:t>5/4/2016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710B0-BCC0-4E81-BBB0-E072181A88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5805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C1493-7A40-4E44-B56A-17F1B92205BC}" type="datetimeFigureOut">
              <a:rPr lang="en-US" smtClean="0"/>
              <a:pPr/>
              <a:t>5/4/2016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710B0-BCC0-4E81-BBB0-E072181A88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364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C1493-7A40-4E44-B56A-17F1B92205BC}" type="datetimeFigureOut">
              <a:rPr lang="en-US" smtClean="0"/>
              <a:pPr/>
              <a:t>5/4/2016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710B0-BCC0-4E81-BBB0-E072181A88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849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C1493-7A40-4E44-B56A-17F1B92205BC}" type="datetimeFigureOut">
              <a:rPr lang="en-US" smtClean="0"/>
              <a:pPr/>
              <a:t>5/4/2016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710B0-BCC0-4E81-BBB0-E072181A88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362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C1493-7A40-4E44-B56A-17F1B92205BC}" type="datetimeFigureOut">
              <a:rPr lang="en-US" smtClean="0"/>
              <a:pPr/>
              <a:t>5/4/2016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710B0-BCC0-4E81-BBB0-E072181A88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02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C1493-7A40-4E44-B56A-17F1B92205BC}" type="datetimeFigureOut">
              <a:rPr lang="en-US" smtClean="0"/>
              <a:pPr/>
              <a:t>5/4/2016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710B0-BCC0-4E81-BBB0-E072181A88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7735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C1493-7A40-4E44-B56A-17F1B92205BC}" type="datetimeFigureOut">
              <a:rPr lang="en-US" smtClean="0"/>
              <a:pPr/>
              <a:t>5/4/2016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710B0-BCC0-4E81-BBB0-E072181A88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4102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C1493-7A40-4E44-B56A-17F1B92205BC}" type="datetimeFigureOut">
              <a:rPr lang="en-US" smtClean="0"/>
              <a:pPr/>
              <a:t>5/4/2016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710B0-BCC0-4E81-BBB0-E072181A88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31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C1493-7A40-4E44-B56A-17F1B92205BC}" type="datetimeFigureOut">
              <a:rPr lang="en-US" smtClean="0"/>
              <a:pPr/>
              <a:t>5/4/2016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710B0-BCC0-4E81-BBB0-E072181A88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9186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C1493-7A40-4E44-B56A-17F1B92205BC}" type="datetimeFigureOut">
              <a:rPr lang="en-US" smtClean="0"/>
              <a:pPr/>
              <a:t>5/4/2016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710B0-BCC0-4E81-BBB0-E072181A88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383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DC1493-7A40-4E44-B56A-17F1B92205BC}" type="datetimeFigureOut">
              <a:rPr lang="en-US" smtClean="0"/>
              <a:pPr/>
              <a:t>5/4/2016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F710B0-BCC0-4E81-BBB0-E072181A88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364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AP Review: Unit </a:t>
            </a:r>
            <a:r>
              <a:rPr lang="en-US" dirty="0" smtClean="0"/>
              <a:t>4.2</a:t>
            </a:r>
            <a:br>
              <a:rPr lang="en-US" dirty="0" smtClean="0"/>
            </a:br>
            <a:r>
              <a:rPr lang="en-US" dirty="0" smtClean="0"/>
              <a:t>(Society </a:t>
            </a:r>
            <a:r>
              <a:rPr lang="en-US" dirty="0" smtClean="0"/>
              <a:t>and State)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Early Modern Era 	</a:t>
            </a:r>
          </a:p>
          <a:p>
            <a:r>
              <a:rPr lang="en-US" dirty="0" smtClean="0"/>
              <a:t>	1450 CE-1750 CE	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44551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62857" y="365125"/>
            <a:ext cx="11466286" cy="1325563"/>
          </a:xfrm>
        </p:spPr>
        <p:txBody>
          <a:bodyPr>
            <a:normAutofit/>
          </a:bodyPr>
          <a:lstStyle/>
          <a:p>
            <a:r>
              <a:rPr lang="en-US" sz="3600" dirty="0" smtClean="0"/>
              <a:t>Key Concept 4.2: New forms of social organization and modes of production</a:t>
            </a:r>
            <a:endParaRPr lang="en-US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89857" y="1825624"/>
            <a:ext cx="6549572" cy="4615089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There was an increase in agricultural activity in this era as a result of:</a:t>
            </a:r>
          </a:p>
          <a:p>
            <a:pPr lvl="1"/>
            <a:r>
              <a:rPr lang="en-US" dirty="0" smtClean="0"/>
              <a:t>Crop rotation techniques</a:t>
            </a:r>
          </a:p>
          <a:p>
            <a:pPr lvl="1"/>
            <a:r>
              <a:rPr lang="en-US" dirty="0" smtClean="0"/>
              <a:t>Introduction of new crops</a:t>
            </a:r>
          </a:p>
          <a:p>
            <a:r>
              <a:rPr lang="en-US" dirty="0" smtClean="0"/>
              <a:t>Merchants status rose in most societies</a:t>
            </a:r>
          </a:p>
          <a:p>
            <a:r>
              <a:rPr lang="en-US" dirty="0" smtClean="0"/>
              <a:t>Demographic growth surged in most places</a:t>
            </a:r>
          </a:p>
          <a:p>
            <a:pPr lvl="1"/>
            <a:r>
              <a:rPr lang="en-US" dirty="0" smtClean="0"/>
              <a:t>Even after the initial decline in population in the Americas due to the spread of disease</a:t>
            </a:r>
          </a:p>
          <a:p>
            <a:r>
              <a:rPr lang="en-US" dirty="0" smtClean="0"/>
              <a:t>There was also a rise in mixed-race people groups as a result of increased migrations</a:t>
            </a:r>
          </a:p>
          <a:p>
            <a:pPr lvl="1"/>
            <a:r>
              <a:rPr lang="en-US" dirty="0" smtClean="0"/>
              <a:t>mestizos and mulattos</a:t>
            </a:r>
          </a:p>
          <a:p>
            <a:r>
              <a:rPr lang="en-US" dirty="0" smtClean="0"/>
              <a:t>New forms of coerced labor developed</a:t>
            </a:r>
          </a:p>
          <a:p>
            <a:pPr lvl="1"/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2776" y="2018392"/>
            <a:ext cx="4918010" cy="344260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62857" y="365125"/>
            <a:ext cx="11466286" cy="1325563"/>
          </a:xfrm>
        </p:spPr>
        <p:txBody>
          <a:bodyPr>
            <a:normAutofit/>
          </a:bodyPr>
          <a:lstStyle/>
          <a:p>
            <a:r>
              <a:rPr lang="en-US" sz="3600" dirty="0" smtClean="0"/>
              <a:t>Key Concept 4.2: New forms of social organization and modes of production</a:t>
            </a:r>
            <a:endParaRPr lang="en-US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287041" y="1825625"/>
            <a:ext cx="6259286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Peasant labor intensified in many regions (more workers were needed)</a:t>
            </a:r>
          </a:p>
          <a:p>
            <a:pPr lvl="1"/>
            <a:r>
              <a:rPr lang="en-US" dirty="0" smtClean="0"/>
              <a:t>Cotton textile production in India</a:t>
            </a:r>
          </a:p>
          <a:p>
            <a:pPr lvl="1"/>
            <a:r>
              <a:rPr lang="en-US" dirty="0" smtClean="0"/>
              <a:t>Silk production in China</a:t>
            </a:r>
          </a:p>
          <a:p>
            <a:r>
              <a:rPr lang="en-US" dirty="0" smtClean="0"/>
              <a:t>African slaves continued to be exported to the Mediterranean region, Middle East, and Indian Ocean basin predominantly as household servants</a:t>
            </a:r>
          </a:p>
          <a:p>
            <a:pPr lvl="1"/>
            <a:r>
              <a:rPr lang="en-US" dirty="0" smtClean="0"/>
              <a:t>There was an increased demand for slaves in the Americas</a:t>
            </a:r>
          </a:p>
          <a:p>
            <a:pPr lvl="1"/>
            <a:r>
              <a:rPr lang="en-US" dirty="0" smtClean="0"/>
              <a:t>Africans proliferated the slave trade by selling other Africans to Europeans as slaves in exchange for guns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8570" y="1786157"/>
            <a:ext cx="5698660" cy="363804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62857" y="365125"/>
            <a:ext cx="11466286" cy="1325563"/>
          </a:xfrm>
        </p:spPr>
        <p:txBody>
          <a:bodyPr>
            <a:normAutofit/>
          </a:bodyPr>
          <a:lstStyle/>
          <a:p>
            <a:r>
              <a:rPr lang="en-US" sz="3600" dirty="0" smtClean="0"/>
              <a:t>Key Concept 4.2: New forms of social organization and modes of production</a:t>
            </a:r>
            <a:endParaRPr lang="en-US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35429" y="1825625"/>
            <a:ext cx="6005285" cy="4351338"/>
          </a:xfrm>
        </p:spPr>
        <p:txBody>
          <a:bodyPr>
            <a:normAutofit/>
          </a:bodyPr>
          <a:lstStyle/>
          <a:p>
            <a:r>
              <a:rPr lang="en-US" dirty="0" smtClean="0"/>
              <a:t>As the plantation economy grew in the Americas- the demand for African slaves increased</a:t>
            </a:r>
          </a:p>
          <a:p>
            <a:r>
              <a:rPr lang="en-US" dirty="0" smtClean="0"/>
              <a:t>Colonial economies depended on a range of coerced labor systems</a:t>
            </a:r>
          </a:p>
          <a:p>
            <a:pPr lvl="1"/>
            <a:r>
              <a:rPr lang="en-US" dirty="0" smtClean="0"/>
              <a:t>Chattel slavery</a:t>
            </a:r>
          </a:p>
          <a:p>
            <a:pPr lvl="1"/>
            <a:r>
              <a:rPr lang="en-US" dirty="0" err="1" smtClean="0"/>
              <a:t>Encomienda</a:t>
            </a:r>
            <a:endParaRPr lang="en-US" dirty="0" smtClean="0"/>
          </a:p>
          <a:p>
            <a:pPr lvl="1"/>
            <a:r>
              <a:rPr lang="en-US" dirty="0" smtClean="0"/>
              <a:t>Spanish adaptation of the Incan </a:t>
            </a:r>
            <a:r>
              <a:rPr lang="en-US" dirty="0" err="1" smtClean="0"/>
              <a:t>mit’a</a:t>
            </a:r>
            <a:r>
              <a:rPr lang="en-US" dirty="0" smtClean="0"/>
              <a:t> system</a:t>
            </a:r>
          </a:p>
          <a:p>
            <a:pPr lvl="1"/>
            <a:r>
              <a:rPr lang="en-US" dirty="0" smtClean="0"/>
              <a:t>Indentured servitude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0721" y="2463800"/>
            <a:ext cx="5736566" cy="33782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62857" y="365125"/>
            <a:ext cx="11466286" cy="1325563"/>
          </a:xfrm>
        </p:spPr>
        <p:txBody>
          <a:bodyPr>
            <a:normAutofit/>
          </a:bodyPr>
          <a:lstStyle/>
          <a:p>
            <a:r>
              <a:rPr lang="en-US" sz="3600" dirty="0" smtClean="0"/>
              <a:t>Key Concept 4.2: New forms of social organization and modes of production</a:t>
            </a:r>
            <a:endParaRPr lang="en-US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312053" y="1898197"/>
            <a:ext cx="5181600" cy="4351338"/>
          </a:xfrm>
        </p:spPr>
        <p:txBody>
          <a:bodyPr/>
          <a:lstStyle/>
          <a:p>
            <a:r>
              <a:rPr lang="en-US" dirty="0" smtClean="0"/>
              <a:t>The migrations of peoples caused restructuring in ethnic, racial, and gender hierarchies</a:t>
            </a:r>
          </a:p>
          <a:p>
            <a:pPr lvl="1"/>
            <a:r>
              <a:rPr lang="en-US" dirty="0" smtClean="0"/>
              <a:t>New elite groups emerged: </a:t>
            </a:r>
          </a:p>
          <a:p>
            <a:pPr lvl="2"/>
            <a:r>
              <a:rPr lang="en-US" dirty="0" err="1" smtClean="0"/>
              <a:t>Manchus</a:t>
            </a:r>
            <a:r>
              <a:rPr lang="en-US" dirty="0" smtClean="0"/>
              <a:t> in China</a:t>
            </a:r>
          </a:p>
          <a:p>
            <a:pPr lvl="2"/>
            <a:r>
              <a:rPr lang="en-US" dirty="0" smtClean="0"/>
              <a:t>Creoles in Spanish America</a:t>
            </a:r>
          </a:p>
          <a:p>
            <a:pPr lvl="1"/>
            <a:r>
              <a:rPr lang="en-US" dirty="0" smtClean="0"/>
              <a:t>The power of exiting elites fluctuated and often declined as the power of monarchs increased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1531" y="1669143"/>
            <a:ext cx="6257504" cy="434612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62857" y="365125"/>
            <a:ext cx="11466286" cy="1325563"/>
          </a:xfrm>
        </p:spPr>
        <p:txBody>
          <a:bodyPr>
            <a:normAutofit/>
          </a:bodyPr>
          <a:lstStyle/>
          <a:p>
            <a:r>
              <a:rPr lang="en-US" sz="3600" dirty="0" smtClean="0"/>
              <a:t>Key Concept 4.2: New forms of social organization and modes of production</a:t>
            </a:r>
            <a:endParaRPr lang="en-US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308429" y="1825624"/>
            <a:ext cx="6077857" cy="474208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Gender roles and family structures were affected by these global interactions</a:t>
            </a:r>
          </a:p>
          <a:p>
            <a:pPr lvl="1"/>
            <a:r>
              <a:rPr lang="en-US" u="sng" dirty="0" smtClean="0"/>
              <a:t>Southeast Asia: </a:t>
            </a:r>
            <a:r>
              <a:rPr lang="en-US" dirty="0" smtClean="0"/>
              <a:t>Women dominate trade</a:t>
            </a:r>
          </a:p>
          <a:p>
            <a:pPr lvl="1"/>
            <a:r>
              <a:rPr lang="en-US" u="sng" dirty="0" smtClean="0"/>
              <a:t>Europe: </a:t>
            </a:r>
            <a:r>
              <a:rPr lang="en-US" dirty="0" smtClean="0"/>
              <a:t>family sizes shrink</a:t>
            </a:r>
          </a:p>
          <a:p>
            <a:pPr lvl="1"/>
            <a:r>
              <a:rPr lang="en-US" u="sng" dirty="0" smtClean="0"/>
              <a:t>Africa: </a:t>
            </a:r>
            <a:r>
              <a:rPr lang="en-US" dirty="0" smtClean="0"/>
              <a:t>disproportionate number of women as men are sold into slavery</a:t>
            </a:r>
          </a:p>
          <a:p>
            <a:pPr lvl="1"/>
            <a:r>
              <a:rPr lang="en-US" u="sng" dirty="0" smtClean="0"/>
              <a:t>Americas: </a:t>
            </a:r>
            <a:r>
              <a:rPr lang="en-US" dirty="0" smtClean="0"/>
              <a:t>disproportionate number of European males causes intermarriage with native and slave women</a:t>
            </a:r>
          </a:p>
          <a:p>
            <a:r>
              <a:rPr lang="en-US" dirty="0" smtClean="0"/>
              <a:t>New racial groups were created in the Americas:	</a:t>
            </a:r>
          </a:p>
          <a:p>
            <a:pPr lvl="1"/>
            <a:r>
              <a:rPr lang="en-US" dirty="0" err="1" smtClean="0"/>
              <a:t>Mestizo</a:t>
            </a:r>
            <a:r>
              <a:rPr lang="en-US" dirty="0" smtClean="0"/>
              <a:t>, mulatto, </a:t>
            </a:r>
            <a:r>
              <a:rPr lang="en-US" dirty="0" err="1" smtClean="0"/>
              <a:t>creole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7572" y="1544864"/>
            <a:ext cx="4054021" cy="472209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2340</TotalTime>
  <Words>351</Words>
  <Application>Microsoft Office PowerPoint</Application>
  <PresentationFormat>Widescreen</PresentationFormat>
  <Paragraphs>41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AP Review: Unit 4.2 (Society and State)</vt:lpstr>
      <vt:lpstr>Key Concept 4.2: New forms of social organization and modes of production</vt:lpstr>
      <vt:lpstr>Key Concept 4.2: New forms of social organization and modes of production</vt:lpstr>
      <vt:lpstr>Key Concept 4.2: New forms of social organization and modes of production</vt:lpstr>
      <vt:lpstr>Key Concept 4.2: New forms of social organization and modes of production</vt:lpstr>
      <vt:lpstr>Key Concept 4.2: New forms of social organization and modes of production</vt:lpstr>
    </vt:vector>
  </TitlesOfParts>
  <Company>Spring Branch ISD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 Review: Unit 1</dc:title>
  <dc:creator>Schwartz, Kaitlyn</dc:creator>
  <cp:lastModifiedBy>Neal, Brett</cp:lastModifiedBy>
  <cp:revision>48</cp:revision>
  <dcterms:created xsi:type="dcterms:W3CDTF">2016-05-02T21:55:40Z</dcterms:created>
  <dcterms:modified xsi:type="dcterms:W3CDTF">2016-05-04T13:45:52Z</dcterms:modified>
</cp:coreProperties>
</file>