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8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6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3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1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5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75C4B-D1F5-4800-97F8-599DFB8904B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E5EA-EBE8-4BC5-8DEA-B041AD71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2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Review: </a:t>
            </a:r>
            <a:r>
              <a:rPr lang="en-US" smtClean="0"/>
              <a:t>Unit </a:t>
            </a:r>
            <a:r>
              <a:rPr lang="en-US" smtClean="0"/>
              <a:t>4.3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(Society </a:t>
            </a:r>
            <a:r>
              <a:rPr lang="en-US" dirty="0" smtClean="0"/>
              <a:t>and State)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Modern Era 	</a:t>
            </a:r>
          </a:p>
          <a:p>
            <a:r>
              <a:rPr lang="en-US" dirty="0" smtClean="0"/>
              <a:t>	1450 CE-1750 CE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4.3: State consolidation and imperial expansion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0571" y="1825624"/>
            <a:ext cx="5733143" cy="45606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Around the world, states and empires used various strategies to consolidate their power:</a:t>
            </a:r>
          </a:p>
          <a:p>
            <a:pPr lvl="1"/>
            <a:r>
              <a:rPr lang="en-US" dirty="0" smtClean="0"/>
              <a:t>Centralization</a:t>
            </a:r>
          </a:p>
          <a:p>
            <a:pPr lvl="1"/>
            <a:r>
              <a:rPr lang="en-US" dirty="0" smtClean="0"/>
              <a:t>More efficient tax systems -&gt; sometimes causing peasant rebellions</a:t>
            </a:r>
          </a:p>
          <a:p>
            <a:pPr lvl="1"/>
            <a:r>
              <a:rPr lang="en-US" dirty="0" smtClean="0"/>
              <a:t>Used art/architecture to display power</a:t>
            </a:r>
          </a:p>
          <a:p>
            <a:r>
              <a:rPr lang="en-US" dirty="0" smtClean="0"/>
              <a:t>Strategies used in European empires varied depending on their location</a:t>
            </a:r>
          </a:p>
          <a:p>
            <a:pPr lvl="1"/>
            <a:r>
              <a:rPr lang="en-US" u="sng" dirty="0" smtClean="0"/>
              <a:t>Africa, Asia, and the Indian Ocean: </a:t>
            </a:r>
            <a:r>
              <a:rPr lang="en-US" dirty="0" smtClean="0"/>
              <a:t>interconnected trading posts and enclaves</a:t>
            </a:r>
          </a:p>
          <a:p>
            <a:pPr lvl="1"/>
            <a:r>
              <a:rPr lang="en-US" u="sng" dirty="0" smtClean="0"/>
              <a:t>Americas: </a:t>
            </a:r>
            <a:r>
              <a:rPr lang="en-US" dirty="0" smtClean="0"/>
              <a:t>settlement and territorial control</a:t>
            </a: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20" y="1876826"/>
            <a:ext cx="5286628" cy="39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</a:t>
            </a:r>
            <a:r>
              <a:rPr lang="en-US" sz="3600" smtClean="0"/>
              <a:t>4.3: State </a:t>
            </a:r>
            <a:r>
              <a:rPr lang="en-US" sz="3600" dirty="0" smtClean="0"/>
              <a:t>consolidation and imperial expansion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Rulers used art and architecture to legitimize their rule</a:t>
            </a:r>
          </a:p>
          <a:p>
            <a:pPr lvl="1"/>
            <a:r>
              <a:rPr lang="en-US" dirty="0" smtClean="0"/>
              <a:t>Monumental architecture</a:t>
            </a:r>
          </a:p>
          <a:p>
            <a:pPr lvl="1"/>
            <a:r>
              <a:rPr lang="en-US" dirty="0" smtClean="0"/>
              <a:t>Courtly literature</a:t>
            </a:r>
          </a:p>
          <a:p>
            <a:r>
              <a:rPr lang="en-US" dirty="0" smtClean="0"/>
              <a:t>Rulers also used religions to legitimize their rule</a:t>
            </a:r>
          </a:p>
          <a:p>
            <a:pPr lvl="1"/>
            <a:r>
              <a:rPr lang="en-US" u="sng" dirty="0" smtClean="0"/>
              <a:t>Europe: </a:t>
            </a:r>
            <a:r>
              <a:rPr lang="en-US" dirty="0" smtClean="0"/>
              <a:t>divine right rule</a:t>
            </a:r>
          </a:p>
          <a:p>
            <a:pPr lvl="1"/>
            <a:r>
              <a:rPr lang="en-US" u="sng" dirty="0" smtClean="0"/>
              <a:t>China: </a:t>
            </a:r>
            <a:r>
              <a:rPr lang="en-US" dirty="0" smtClean="0"/>
              <a:t>Mandate of heaven</a:t>
            </a:r>
          </a:p>
          <a:p>
            <a:pPr lvl="1"/>
            <a:r>
              <a:rPr lang="en-US" u="sng" dirty="0" smtClean="0"/>
              <a:t>Aztecs: </a:t>
            </a:r>
            <a:r>
              <a:rPr lang="en-US" dirty="0" smtClean="0"/>
              <a:t>human sacrifice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67" y="3052213"/>
            <a:ext cx="5460366" cy="3588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15" y="129669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</a:t>
            </a:r>
            <a:r>
              <a:rPr lang="en-US" sz="3600" smtClean="0"/>
              <a:t>4.3: State </a:t>
            </a:r>
            <a:r>
              <a:rPr lang="en-US" sz="3600" dirty="0" smtClean="0"/>
              <a:t>consolidation and imperial expansion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1427" y="1825625"/>
            <a:ext cx="6894286" cy="47965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States treated different ethnic and religious minorities in the following ways:</a:t>
            </a:r>
          </a:p>
          <a:p>
            <a:pPr lvl="1"/>
            <a:r>
              <a:rPr lang="en-US" dirty="0" smtClean="0"/>
              <a:t>Utilized their economic contributions (taxes, production etc.)</a:t>
            </a:r>
          </a:p>
          <a:p>
            <a:pPr lvl="2"/>
            <a:r>
              <a:rPr lang="en-US" dirty="0" smtClean="0"/>
              <a:t>Ex: Ottomans with Non-Muslims</a:t>
            </a:r>
          </a:p>
          <a:p>
            <a:pPr lvl="1"/>
            <a:r>
              <a:rPr lang="en-US" dirty="0" smtClean="0"/>
              <a:t>Limiting their ability to challenge the state</a:t>
            </a:r>
          </a:p>
          <a:p>
            <a:pPr lvl="2"/>
            <a:r>
              <a:rPr lang="en-US" dirty="0" smtClean="0"/>
              <a:t>Ex: </a:t>
            </a:r>
            <a:r>
              <a:rPr lang="en-US" dirty="0" err="1" smtClean="0"/>
              <a:t>Manchus</a:t>
            </a:r>
            <a:r>
              <a:rPr lang="en-US" dirty="0" smtClean="0"/>
              <a:t>’ treatment of Chinese</a:t>
            </a:r>
          </a:p>
          <a:p>
            <a:r>
              <a:rPr lang="en-US" dirty="0" smtClean="0"/>
              <a:t>Rulers ensured that their governments ran well by:</a:t>
            </a:r>
          </a:p>
          <a:p>
            <a:pPr lvl="1"/>
            <a:r>
              <a:rPr lang="en-US" dirty="0" smtClean="0"/>
              <a:t>Recruiting bureaucratic elites</a:t>
            </a:r>
          </a:p>
          <a:p>
            <a:pPr lvl="2"/>
            <a:r>
              <a:rPr lang="en-US" dirty="0" smtClean="0"/>
              <a:t>Ex: Chinese examination system</a:t>
            </a:r>
          </a:p>
          <a:p>
            <a:pPr lvl="1"/>
            <a:r>
              <a:rPr lang="en-US" dirty="0" smtClean="0"/>
              <a:t>Development of military professionals</a:t>
            </a:r>
          </a:p>
          <a:p>
            <a:pPr lvl="2"/>
            <a:r>
              <a:rPr lang="en-US" dirty="0" smtClean="0"/>
              <a:t>Ex: Ottoman devshirme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96" y="2376711"/>
            <a:ext cx="5402118" cy="36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</a:t>
            </a:r>
            <a:r>
              <a:rPr lang="en-US" sz="3600" smtClean="0"/>
              <a:t>4.3: State </a:t>
            </a:r>
            <a:r>
              <a:rPr lang="en-US" sz="3600" dirty="0" smtClean="0"/>
              <a:t>consolidation and imperial expansion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7999" y="1825624"/>
            <a:ext cx="5805715" cy="45606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Rulers used the following to generate revenue for territorial expansion and public works:</a:t>
            </a:r>
          </a:p>
          <a:p>
            <a:pPr lvl="1"/>
            <a:r>
              <a:rPr lang="en-US" dirty="0" smtClean="0"/>
              <a:t>Tribute collection</a:t>
            </a:r>
          </a:p>
          <a:p>
            <a:pPr lvl="1"/>
            <a:r>
              <a:rPr lang="en-US" dirty="0" smtClean="0"/>
              <a:t>Tax farming</a:t>
            </a:r>
          </a:p>
          <a:p>
            <a:r>
              <a:rPr lang="en-US" dirty="0" smtClean="0"/>
              <a:t>In order to establish and expand large empires, states depended on:</a:t>
            </a:r>
          </a:p>
          <a:p>
            <a:pPr lvl="1"/>
            <a:r>
              <a:rPr lang="en-US" dirty="0" smtClean="0"/>
              <a:t>Gunpowder</a:t>
            </a:r>
          </a:p>
          <a:p>
            <a:pPr lvl="1"/>
            <a:r>
              <a:rPr lang="en-US" dirty="0" smtClean="0"/>
              <a:t>Cannons</a:t>
            </a:r>
          </a:p>
          <a:p>
            <a:pPr lvl="1"/>
            <a:r>
              <a:rPr lang="en-US" dirty="0" smtClean="0"/>
              <a:t>Armed trade</a:t>
            </a:r>
          </a:p>
          <a:p>
            <a:r>
              <a:rPr lang="en-US" dirty="0" smtClean="0"/>
              <a:t>Europeans established trading post empires in: Africa and Asia (specifically south and southeast Asia)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9572" r="33571"/>
          <a:stretch>
            <a:fillRect/>
          </a:stretch>
        </p:blipFill>
        <p:spPr>
          <a:xfrm>
            <a:off x="6057063" y="1690003"/>
            <a:ext cx="5826509" cy="3335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0" y="4594679"/>
            <a:ext cx="355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340" y="12926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4.3: State consolidation and imperial expansion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482" y="1426479"/>
            <a:ext cx="11353800" cy="4351338"/>
          </a:xfrm>
        </p:spPr>
        <p:txBody>
          <a:bodyPr/>
          <a:lstStyle/>
          <a:p>
            <a:r>
              <a:rPr lang="en-US" dirty="0" smtClean="0"/>
              <a:t>Land based empires dramatically expanded in 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7" y="1926485"/>
            <a:ext cx="11584525" cy="48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055" y="1836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4.3: State consolidation and imperial expansion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44195"/>
            <a:ext cx="10515600" cy="4351338"/>
          </a:xfrm>
        </p:spPr>
        <p:txBody>
          <a:bodyPr/>
          <a:lstStyle/>
          <a:p>
            <a:r>
              <a:rPr lang="en-US" dirty="0" smtClean="0"/>
              <a:t>European states also established new maritime empires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5114" r="4584"/>
          <a:stretch>
            <a:fillRect/>
          </a:stretch>
        </p:blipFill>
        <p:spPr>
          <a:xfrm>
            <a:off x="398029" y="2511773"/>
            <a:ext cx="5444738" cy="3440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4322" t="6781" r="11568"/>
          <a:stretch>
            <a:fillRect/>
          </a:stretch>
        </p:blipFill>
        <p:spPr>
          <a:xfrm>
            <a:off x="6164271" y="2714695"/>
            <a:ext cx="6027729" cy="30864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0826" y="5516733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23956" y="5478817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8328" r="13599"/>
          <a:stretch>
            <a:fillRect/>
          </a:stretch>
        </p:blipFill>
        <p:spPr>
          <a:xfrm>
            <a:off x="-8" y="0"/>
            <a:ext cx="5686125" cy="3370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959" y="3323466"/>
            <a:ext cx="6930458" cy="3534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0602" t="7412" r="6705" b="5679"/>
          <a:stretch>
            <a:fillRect/>
          </a:stretch>
        </p:blipFill>
        <p:spPr>
          <a:xfrm>
            <a:off x="5823540" y="0"/>
            <a:ext cx="6368460" cy="3393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439" y="271096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Netherlands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6853" y="2502435"/>
            <a:ext cx="81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7414" y="6331920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8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</a:t>
            </a:r>
            <a:r>
              <a:rPr lang="en-US" sz="3600" smtClean="0"/>
              <a:t>4.3: State </a:t>
            </a:r>
            <a:r>
              <a:rPr lang="en-US" sz="3600" dirty="0" smtClean="0"/>
              <a:t>consolidation and imperial expansion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3571" y="1825625"/>
            <a:ext cx="556622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States were faced with following obstacles in their process of empire-building</a:t>
            </a:r>
          </a:p>
          <a:p>
            <a:pPr lvl="1"/>
            <a:r>
              <a:rPr lang="en-US" u="sng" dirty="0" smtClean="0"/>
              <a:t>Competition over trade routes:</a:t>
            </a:r>
          </a:p>
          <a:p>
            <a:pPr lvl="2"/>
            <a:r>
              <a:rPr lang="en-US" dirty="0" smtClean="0"/>
              <a:t>Piracy in the Caribbean</a:t>
            </a:r>
          </a:p>
          <a:p>
            <a:pPr lvl="1"/>
            <a:r>
              <a:rPr lang="en-US" u="sng" dirty="0" smtClean="0"/>
              <a:t>State rivalries (war):</a:t>
            </a:r>
          </a:p>
          <a:p>
            <a:pPr lvl="2"/>
            <a:r>
              <a:rPr lang="en-US" dirty="0" smtClean="0"/>
              <a:t>Thirty years war</a:t>
            </a:r>
          </a:p>
          <a:p>
            <a:pPr lvl="2"/>
            <a:r>
              <a:rPr lang="en-US" dirty="0" smtClean="0"/>
              <a:t>Ottoman- </a:t>
            </a:r>
            <a:r>
              <a:rPr lang="en-US" dirty="0" err="1" smtClean="0"/>
              <a:t>Safavid</a:t>
            </a:r>
            <a:r>
              <a:rPr lang="en-US" dirty="0" smtClean="0"/>
              <a:t> Conflict</a:t>
            </a:r>
          </a:p>
          <a:p>
            <a:pPr lvl="1"/>
            <a:r>
              <a:rPr lang="en-US" u="sng" dirty="0" smtClean="0"/>
              <a:t>Local resistance:</a:t>
            </a:r>
          </a:p>
          <a:p>
            <a:pPr lvl="2"/>
            <a:r>
              <a:rPr lang="en-US" dirty="0" smtClean="0"/>
              <a:t>Food riots</a:t>
            </a:r>
          </a:p>
          <a:p>
            <a:pPr lvl="2"/>
            <a:r>
              <a:rPr lang="en-US" dirty="0" smtClean="0"/>
              <a:t>Samurai revolts</a:t>
            </a:r>
          </a:p>
          <a:p>
            <a:pPr lvl="2"/>
            <a:r>
              <a:rPr lang="en-US" dirty="0" smtClean="0"/>
              <a:t>Peasant rebellions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59" y="3583031"/>
            <a:ext cx="4975035" cy="3066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3502" r="28572"/>
          <a:stretch>
            <a:fillRect/>
          </a:stretch>
        </p:blipFill>
        <p:spPr>
          <a:xfrm>
            <a:off x="6190965" y="1550268"/>
            <a:ext cx="2603576" cy="28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AP Review: Unit 4.3 (Society and State)</vt:lpstr>
      <vt:lpstr>Key Concept 4.3: State consolidation and imperial expansion</vt:lpstr>
      <vt:lpstr>Key Concept 4.3: State consolidation and imperial expansion</vt:lpstr>
      <vt:lpstr>Key Concept 4.3: State consolidation and imperial expansion</vt:lpstr>
      <vt:lpstr>Key Concept 4.3: State consolidation and imperial expansion</vt:lpstr>
      <vt:lpstr>Key Concept 4.3: State consolidation and imperial expansion</vt:lpstr>
      <vt:lpstr>Key Concept 4.3: State consolidation and imperial expansion</vt:lpstr>
      <vt:lpstr>PowerPoint Presentation</vt:lpstr>
      <vt:lpstr>Key Concept 4.3: State consolidation and imperial expansion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4.3 (Society and State)</dc:title>
  <dc:creator>Neal, Brett</dc:creator>
  <cp:lastModifiedBy>Neal, Brett</cp:lastModifiedBy>
  <cp:revision>1</cp:revision>
  <dcterms:created xsi:type="dcterms:W3CDTF">2016-05-04T13:45:15Z</dcterms:created>
  <dcterms:modified xsi:type="dcterms:W3CDTF">2016-05-04T13:45:26Z</dcterms:modified>
</cp:coreProperties>
</file>