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6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1063-166C-4AC7-8544-31F1EA205E2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9D02-1B70-4C66-B950-FC8411E2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Review: Unit </a:t>
            </a:r>
            <a:r>
              <a:rPr lang="en-US" dirty="0" smtClean="0"/>
              <a:t>5.1 </a:t>
            </a:r>
            <a:r>
              <a:rPr lang="en-US" dirty="0" smtClean="0"/>
              <a:t>(Industrialization)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Modern Era</a:t>
            </a:r>
          </a:p>
          <a:p>
            <a:r>
              <a:rPr lang="en-US" dirty="0" smtClean="0"/>
              <a:t>	1750 CE-1914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9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72576" y="1825624"/>
            <a:ext cx="6549572" cy="4615089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/>
              <a:t>Response of governments: resistance</a:t>
            </a:r>
          </a:p>
          <a:p>
            <a:pPr lvl="2"/>
            <a:r>
              <a:rPr lang="en-US" dirty="0" smtClean="0"/>
              <a:t>Qing China </a:t>
            </a:r>
          </a:p>
          <a:p>
            <a:pPr lvl="2"/>
            <a:r>
              <a:rPr lang="en-US" dirty="0" smtClean="0"/>
              <a:t>Ottoman empire</a:t>
            </a:r>
          </a:p>
          <a:p>
            <a:pPr lvl="1"/>
            <a:r>
              <a:rPr lang="en-US" u="sng" dirty="0" smtClean="0"/>
              <a:t>Response of governments: state-sponsorship</a:t>
            </a:r>
          </a:p>
          <a:p>
            <a:pPr lvl="2"/>
            <a:r>
              <a:rPr lang="en-US" dirty="0" smtClean="0"/>
              <a:t>Meiji Japan</a:t>
            </a:r>
          </a:p>
          <a:p>
            <a:pPr lvl="2"/>
            <a:r>
              <a:rPr lang="en-US" dirty="0" smtClean="0"/>
              <a:t>Tsarist Russia</a:t>
            </a:r>
          </a:p>
          <a:p>
            <a:pPr lvl="2"/>
            <a:r>
              <a:rPr lang="en-US" dirty="0" smtClean="0"/>
              <a:t>China’s self-strengthening movement</a:t>
            </a:r>
          </a:p>
          <a:p>
            <a:pPr lvl="2"/>
            <a:r>
              <a:rPr lang="en-US" dirty="0" smtClean="0"/>
              <a:t>Muhammad Ali’s development of cotton textile industry in Egypt</a:t>
            </a:r>
          </a:p>
          <a:p>
            <a:pPr lvl="1"/>
            <a:r>
              <a:rPr lang="en-US" u="sng" dirty="0" smtClean="0"/>
              <a:t>Response of governments: make reforms</a:t>
            </a:r>
          </a:p>
          <a:p>
            <a:pPr lvl="2"/>
            <a:r>
              <a:rPr lang="en-US" dirty="0" smtClean="0"/>
              <a:t>State pensions in Germany</a:t>
            </a:r>
          </a:p>
          <a:p>
            <a:pPr lvl="2"/>
            <a:r>
              <a:rPr lang="en-US" dirty="0" smtClean="0"/>
              <a:t>Public education</a:t>
            </a:r>
          </a:p>
          <a:p>
            <a:pPr lvl="2"/>
            <a:r>
              <a:rPr lang="en-US" dirty="0" smtClean="0"/>
              <a:t>Expansion of suffrage in Britain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555" y="1941286"/>
            <a:ext cx="2925445" cy="431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53" y="2322285"/>
            <a:ext cx="2845026" cy="35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Industrialization caused massive changes in social organization</a:t>
            </a:r>
          </a:p>
          <a:p>
            <a:pPr lvl="1"/>
            <a:r>
              <a:rPr lang="en-US" u="sng" dirty="0" smtClean="0"/>
              <a:t>New classes developed in Industrial states</a:t>
            </a:r>
          </a:p>
          <a:p>
            <a:pPr lvl="2"/>
            <a:r>
              <a:rPr lang="en-US" dirty="0" smtClean="0"/>
              <a:t>Middle Class</a:t>
            </a:r>
          </a:p>
          <a:p>
            <a:pPr lvl="2"/>
            <a:r>
              <a:rPr lang="en-US" dirty="0" smtClean="0"/>
              <a:t>Industrial working class</a:t>
            </a:r>
          </a:p>
          <a:p>
            <a:pPr lvl="1"/>
            <a:r>
              <a:rPr lang="en-US" u="sng" dirty="0" smtClean="0"/>
              <a:t>Family dynamics and gender roles change</a:t>
            </a:r>
          </a:p>
          <a:p>
            <a:pPr lvl="2"/>
            <a:r>
              <a:rPr lang="en-US" dirty="0" smtClean="0"/>
              <a:t>Focus on nuclear families (immediate family)</a:t>
            </a:r>
          </a:p>
          <a:p>
            <a:pPr lvl="2"/>
            <a:r>
              <a:rPr lang="en-US" dirty="0" smtClean="0"/>
              <a:t>Rise of child labor -&gt; public education</a:t>
            </a:r>
          </a:p>
          <a:p>
            <a:pPr lvl="2"/>
            <a:r>
              <a:rPr lang="en-US" dirty="0" smtClean="0"/>
              <a:t>Women begin working in factories -&gt; feminist movements for suffrage</a:t>
            </a:r>
          </a:p>
          <a:p>
            <a:pPr lvl="1"/>
            <a:r>
              <a:rPr lang="en-US" dirty="0" smtClean="0"/>
              <a:t>Rapid urbanization caused problems for society</a:t>
            </a:r>
          </a:p>
          <a:p>
            <a:pPr lvl="2"/>
            <a:r>
              <a:rPr lang="en-US" dirty="0" smtClean="0"/>
              <a:t>*</a:t>
            </a:r>
            <a:r>
              <a:rPr lang="en-US" b="1" dirty="0" smtClean="0"/>
              <a:t>Urbanization</a:t>
            </a:r>
            <a:r>
              <a:rPr lang="en-US" dirty="0" smtClean="0"/>
              <a:t>: the rise of cities</a:t>
            </a:r>
          </a:p>
          <a:p>
            <a:pPr lvl="2"/>
            <a:r>
              <a:rPr lang="en-US" dirty="0" smtClean="0"/>
              <a:t>Unsanitary conditions, increase in crime, new forms of community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814285"/>
            <a:ext cx="3962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2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286" y="92980"/>
            <a:ext cx="11611428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87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Industrialization fundamentally changed how goods were produced- ultimately making it easier for goods to circulate globally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3" y="2179338"/>
            <a:ext cx="11411857" cy="45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3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5144" y="1825624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The industrial revolution was fueled by the development of machines that utilized the power of fossil fuels- specifically coal and oil</a:t>
            </a:r>
          </a:p>
          <a:p>
            <a:pPr lvl="1"/>
            <a:r>
              <a:rPr lang="en-US" dirty="0" smtClean="0"/>
              <a:t>Steam engine</a:t>
            </a:r>
          </a:p>
          <a:p>
            <a:pPr lvl="1"/>
            <a:r>
              <a:rPr lang="en-US" dirty="0" smtClean="0"/>
              <a:t>Internal combustion engine</a:t>
            </a:r>
          </a:p>
          <a:p>
            <a:r>
              <a:rPr lang="en-US" dirty="0" smtClean="0"/>
              <a:t>The development of the factory system concentrated labor in a single location and led to an increasing degree of specialization of labor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863" y="2195286"/>
            <a:ext cx="5077565" cy="37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industrial revolution began in great Britain and then spread elsewhere:</a:t>
            </a:r>
          </a:p>
          <a:p>
            <a:pPr lvl="1"/>
            <a:r>
              <a:rPr lang="en-US" dirty="0" smtClean="0"/>
              <a:t>Other parts of Europe (Germany, France)</a:t>
            </a:r>
          </a:p>
          <a:p>
            <a:pPr lvl="1"/>
            <a:r>
              <a:rPr lang="en-US" dirty="0" smtClean="0"/>
              <a:t>United States</a:t>
            </a:r>
          </a:p>
          <a:p>
            <a:pPr lvl="1"/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Japan</a:t>
            </a:r>
          </a:p>
          <a:p>
            <a:r>
              <a:rPr lang="en-US" dirty="0" smtClean="0"/>
              <a:t>During the second half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the second industrial revolution began with a focus on:</a:t>
            </a:r>
          </a:p>
          <a:p>
            <a:pPr lvl="1"/>
            <a:r>
              <a:rPr lang="en-US" dirty="0" smtClean="0"/>
              <a:t>Steel</a:t>
            </a:r>
          </a:p>
          <a:p>
            <a:pPr lvl="1"/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Precision machinery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293" y="1807936"/>
            <a:ext cx="31877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029" y="433705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global economy became further integrated leading to new patterns of global trade as industrialists sought</a:t>
            </a:r>
          </a:p>
          <a:p>
            <a:pPr lvl="1"/>
            <a:r>
              <a:rPr lang="en-US" dirty="0" smtClean="0"/>
              <a:t>Raw materials</a:t>
            </a:r>
          </a:p>
          <a:p>
            <a:pPr lvl="1"/>
            <a:r>
              <a:rPr lang="en-US" dirty="0" smtClean="0"/>
              <a:t>New markets for their factory produced goods</a:t>
            </a:r>
          </a:p>
          <a:p>
            <a:r>
              <a:rPr lang="en-US" dirty="0" smtClean="0"/>
              <a:t>Export economies were created to specialize in the mass production of a single natural resource</a:t>
            </a:r>
          </a:p>
          <a:p>
            <a:pPr lvl="1"/>
            <a:r>
              <a:rPr lang="en-US" dirty="0" smtClean="0"/>
              <a:t>Cotton</a:t>
            </a:r>
          </a:p>
          <a:p>
            <a:pPr lvl="1"/>
            <a:r>
              <a:rPr lang="en-US" dirty="0" smtClean="0"/>
              <a:t>Rubber</a:t>
            </a:r>
          </a:p>
          <a:p>
            <a:pPr lvl="1"/>
            <a:r>
              <a:rPr lang="en-US" dirty="0" smtClean="0"/>
              <a:t>Palm oil</a:t>
            </a:r>
          </a:p>
          <a:p>
            <a:pPr lvl="1"/>
            <a:r>
              <a:rPr lang="en-US" dirty="0" smtClean="0"/>
              <a:t>Sugar</a:t>
            </a:r>
          </a:p>
          <a:p>
            <a:pPr lvl="1"/>
            <a:r>
              <a:rPr lang="en-US" dirty="0" smtClean="0"/>
              <a:t>Wheat</a:t>
            </a:r>
          </a:p>
          <a:p>
            <a:pPr lvl="1"/>
            <a:r>
              <a:rPr lang="en-US" dirty="0" smtClean="0"/>
              <a:t>Meat</a:t>
            </a:r>
          </a:p>
          <a:p>
            <a:pPr lvl="1"/>
            <a:r>
              <a:rPr lang="en-US" dirty="0" smtClean="0"/>
              <a:t>Guano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757" y="1966685"/>
            <a:ext cx="3632200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29" y="3253921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1426" y="1825624"/>
            <a:ext cx="6549572" cy="46150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Agricultural based economies (such as cotton textile production in India) declined in response to rising popularity of industrialization</a:t>
            </a:r>
          </a:p>
          <a:p>
            <a:r>
              <a:rPr lang="en-US" dirty="0" smtClean="0"/>
              <a:t>A rapid increase in production levels caused industrial states to seek out new markets to sell finished goods</a:t>
            </a:r>
          </a:p>
          <a:p>
            <a:pPr lvl="1"/>
            <a:r>
              <a:rPr lang="en-US" dirty="0" smtClean="0"/>
              <a:t>British and French open up Chinese markets</a:t>
            </a:r>
          </a:p>
          <a:p>
            <a:pPr lvl="1"/>
            <a:r>
              <a:rPr lang="en-US" dirty="0" smtClean="0"/>
              <a:t>USA opens up trade with Japan</a:t>
            </a:r>
          </a:p>
          <a:p>
            <a:r>
              <a:rPr lang="en-US" dirty="0" smtClean="0"/>
              <a:t>The global demand for gold, silver, and diamonds as forms of wealth increased</a:t>
            </a:r>
          </a:p>
          <a:p>
            <a:pPr lvl="1"/>
            <a:r>
              <a:rPr lang="en-US" dirty="0" smtClean="0"/>
              <a:t>Caused increased mining activity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54286"/>
          <a:stretch>
            <a:fillRect/>
          </a:stretch>
        </p:blipFill>
        <p:spPr>
          <a:xfrm>
            <a:off x="6531427" y="2747737"/>
            <a:ext cx="5569857" cy="25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global nature of trade led to the creation of trans-national businesses</a:t>
            </a:r>
          </a:p>
          <a:p>
            <a:r>
              <a:rPr lang="en-US" dirty="0" smtClean="0"/>
              <a:t>New ideologies developed to legitimize industrial production</a:t>
            </a:r>
          </a:p>
          <a:p>
            <a:pPr lvl="1"/>
            <a:r>
              <a:rPr lang="en-US" u="sng" dirty="0" smtClean="0"/>
              <a:t>Capitalism and classical liberalism: </a:t>
            </a:r>
            <a:r>
              <a:rPr lang="en-US" dirty="0" smtClean="0"/>
              <a:t>Adam Smith and John Stuart Mill</a:t>
            </a:r>
          </a:p>
          <a:p>
            <a:r>
              <a:rPr lang="en-US" dirty="0" smtClean="0"/>
              <a:t>To facilitate investments at all levels, financiers developed and expanded various financial institutions such as:</a:t>
            </a:r>
          </a:p>
          <a:p>
            <a:pPr lvl="1"/>
            <a:r>
              <a:rPr lang="en-US" dirty="0" smtClean="0"/>
              <a:t>Stock markets</a:t>
            </a:r>
          </a:p>
          <a:p>
            <a:pPr lvl="1"/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Limited liability corporations</a:t>
            </a:r>
          </a:p>
          <a:p>
            <a:pPr lvl="1"/>
            <a:r>
              <a:rPr lang="en-US" dirty="0" smtClean="0"/>
              <a:t>Gold standard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14" y="2296885"/>
            <a:ext cx="508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8770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There were major developments in transportation and communication technology as a result of industrialization</a:t>
            </a:r>
          </a:p>
          <a:p>
            <a:pPr lvl="1"/>
            <a:r>
              <a:rPr lang="en-US" dirty="0" smtClean="0"/>
              <a:t>Railroads</a:t>
            </a:r>
          </a:p>
          <a:p>
            <a:pPr lvl="1"/>
            <a:r>
              <a:rPr lang="en-US" dirty="0" smtClean="0"/>
              <a:t>Steamships</a:t>
            </a:r>
          </a:p>
          <a:p>
            <a:pPr lvl="1"/>
            <a:r>
              <a:rPr lang="en-US" dirty="0" smtClean="0"/>
              <a:t>Canals</a:t>
            </a:r>
          </a:p>
          <a:p>
            <a:pPr lvl="1"/>
            <a:r>
              <a:rPr lang="en-US" dirty="0" smtClean="0"/>
              <a:t>Telegraphs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76" y="4293492"/>
            <a:ext cx="11505914" cy="24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5.1: Industrialization and global capitalism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5140" y="1825624"/>
            <a:ext cx="6912429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The development and spread of global capitalism led to a variety of responses</a:t>
            </a:r>
          </a:p>
          <a:p>
            <a:pPr lvl="1"/>
            <a:r>
              <a:rPr lang="en-US" u="sng" dirty="0" smtClean="0"/>
              <a:t>Response of workers:</a:t>
            </a:r>
          </a:p>
          <a:p>
            <a:pPr lvl="2"/>
            <a:r>
              <a:rPr lang="en-US" dirty="0" smtClean="0"/>
              <a:t>1. Organized to demand higher wages, limit working hours, and improve conditions</a:t>
            </a:r>
          </a:p>
          <a:p>
            <a:pPr lvl="2"/>
            <a:r>
              <a:rPr lang="en-US" dirty="0" smtClean="0"/>
              <a:t>2. Opposed capitalism and offered alternative visions of society (Socialism, Marxism/Communism)</a:t>
            </a:r>
          </a:p>
          <a:p>
            <a:pPr lvl="3"/>
            <a:r>
              <a:rPr lang="en-US" dirty="0" smtClean="0"/>
              <a:t>*** Capitalism is a free market economy where everything is privately owned.  Communism promotes collective ownership where all things are shared in common.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574" y="2195286"/>
            <a:ext cx="4895862" cy="38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 Review: Unit 5.1 (Industrialization) </vt:lpstr>
      <vt:lpstr>Key Concept 5.1: Industrialization and global capitalism</vt:lpstr>
      <vt:lpstr>Key Concept 5.1: Industrialization and global capitalism</vt:lpstr>
      <vt:lpstr>Key Concept 5.1: Industrialization and global capitalism</vt:lpstr>
      <vt:lpstr>Key Concept 5.1: Industrialization and global capitalism</vt:lpstr>
      <vt:lpstr>Key Concept 5.1: Industrialization and global capitalism</vt:lpstr>
      <vt:lpstr>Key Concept 5.1: Industrialization and global capitalism</vt:lpstr>
      <vt:lpstr>Key Concept 5.1: Industrialization and global capitalism</vt:lpstr>
      <vt:lpstr>Key Concept 5.1: Industrialization and global capitalism</vt:lpstr>
      <vt:lpstr>Key Concept 5.1: Industrialization and global capitalism</vt:lpstr>
      <vt:lpstr>Key Concept 5.1: Industrialization and global capitalism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5.1 (Industrialization) </dc:title>
  <dc:creator>Neal, Brett</dc:creator>
  <cp:lastModifiedBy>Neal, Brett</cp:lastModifiedBy>
  <cp:revision>1</cp:revision>
  <dcterms:created xsi:type="dcterms:W3CDTF">2016-05-04T12:39:53Z</dcterms:created>
  <dcterms:modified xsi:type="dcterms:W3CDTF">2016-05-04T12:40:06Z</dcterms:modified>
</cp:coreProperties>
</file>