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B200-096C-4E93-A1F0-3A14F5D0C82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3E3C-7698-48D8-8774-6AAF6E95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7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B200-096C-4E93-A1F0-3A14F5D0C82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3E3C-7698-48D8-8774-6AAF6E95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58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B200-096C-4E93-A1F0-3A14F5D0C82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3E3C-7698-48D8-8774-6AAF6E95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B200-096C-4E93-A1F0-3A14F5D0C82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3E3C-7698-48D8-8774-6AAF6E95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2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B200-096C-4E93-A1F0-3A14F5D0C82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3E3C-7698-48D8-8774-6AAF6E95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2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B200-096C-4E93-A1F0-3A14F5D0C82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3E3C-7698-48D8-8774-6AAF6E95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B200-096C-4E93-A1F0-3A14F5D0C82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3E3C-7698-48D8-8774-6AAF6E95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09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B200-096C-4E93-A1F0-3A14F5D0C82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3E3C-7698-48D8-8774-6AAF6E95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5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B200-096C-4E93-A1F0-3A14F5D0C82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3E3C-7698-48D8-8774-6AAF6E95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6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B200-096C-4E93-A1F0-3A14F5D0C82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3E3C-7698-48D8-8774-6AAF6E95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1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B200-096C-4E93-A1F0-3A14F5D0C82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3E3C-7698-48D8-8774-6AAF6E95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8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AB200-096C-4E93-A1F0-3A14F5D0C82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93E3C-7698-48D8-8774-6AAF6E95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6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 Review: Unit </a:t>
            </a:r>
            <a:r>
              <a:rPr lang="en-US" smtClean="0"/>
              <a:t>5.3 pt. </a:t>
            </a:r>
            <a:r>
              <a:rPr lang="en-US" dirty="0" smtClean="0"/>
              <a:t>1</a:t>
            </a:r>
            <a:br>
              <a:rPr lang="en-US" dirty="0" smtClean="0"/>
            </a:br>
            <a:r>
              <a:rPr lang="en-US" dirty="0" smtClean="0"/>
              <a:t>(Industrialization)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	Modern Era</a:t>
            </a:r>
          </a:p>
          <a:p>
            <a:r>
              <a:rPr lang="en-US" dirty="0" smtClean="0"/>
              <a:t>	1750 CE-1914 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571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857" y="365125"/>
            <a:ext cx="11466286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5.3: Nationalism, Revolution, Reform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89857" y="1825624"/>
            <a:ext cx="6549572" cy="461508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rise and diffusion of Enlightenment thought that questioned established traditions often preceded revolutions and rebellions against existing governments</a:t>
            </a:r>
          </a:p>
          <a:p>
            <a:pPr lvl="1"/>
            <a:r>
              <a:rPr lang="en-US" u="sng" dirty="0" smtClean="0"/>
              <a:t>The Enlightenment: </a:t>
            </a:r>
            <a:r>
              <a:rPr lang="en-US" dirty="0" smtClean="0"/>
              <a:t>a philosophical movement in the 17</a:t>
            </a:r>
            <a:r>
              <a:rPr lang="en-US" baseline="30000" dirty="0" smtClean="0"/>
              <a:t>th</a:t>
            </a:r>
            <a:r>
              <a:rPr lang="en-US" dirty="0" smtClean="0"/>
              <a:t> and 18</a:t>
            </a:r>
            <a:r>
              <a:rPr lang="en-US" baseline="30000" dirty="0" smtClean="0"/>
              <a:t>th</a:t>
            </a:r>
            <a:r>
              <a:rPr lang="en-US" dirty="0" smtClean="0"/>
              <a:t> centuries that reoriented political, scientific and philosophical thought</a:t>
            </a:r>
          </a:p>
          <a:p>
            <a:r>
              <a:rPr lang="en-US" dirty="0" smtClean="0"/>
              <a:t>Enlightenment thinkers applied new ways of understanding the natural world to human relationships</a:t>
            </a:r>
          </a:p>
          <a:p>
            <a:pPr lvl="1"/>
            <a:r>
              <a:rPr lang="en-US" dirty="0" smtClean="0"/>
              <a:t>Encouraged observation and inference</a:t>
            </a:r>
          </a:p>
          <a:p>
            <a:r>
              <a:rPr lang="en-US" dirty="0" smtClean="0"/>
              <a:t>Enlightenment thinkers:</a:t>
            </a:r>
          </a:p>
          <a:p>
            <a:pPr lvl="1"/>
            <a:r>
              <a:rPr lang="en-US" dirty="0" smtClean="0"/>
              <a:t>Hobbes, Locke, Rousseau, Voltaire, Montesquieu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680" y="2237025"/>
            <a:ext cx="4833151" cy="318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13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857" y="365125"/>
            <a:ext cx="11466286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5.3: Nationalism, Revolution, Reform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89857" y="1825624"/>
            <a:ext cx="6549572" cy="461508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Enlightenment thinkers often criticized the role of religion in public life</a:t>
            </a:r>
          </a:p>
          <a:p>
            <a:pPr lvl="1"/>
            <a:r>
              <a:rPr lang="en-US" dirty="0" smtClean="0"/>
              <a:t>Emphasized importance of reason over revelation</a:t>
            </a:r>
          </a:p>
          <a:p>
            <a:r>
              <a:rPr lang="en-US" dirty="0" smtClean="0"/>
              <a:t>The thinkers who focused on new ideas about individuals, natural rights and the social contract included:</a:t>
            </a:r>
          </a:p>
          <a:p>
            <a:pPr lvl="1"/>
            <a:r>
              <a:rPr lang="en-US" dirty="0" smtClean="0"/>
              <a:t>Hobbes: Social contract</a:t>
            </a:r>
          </a:p>
          <a:p>
            <a:pPr lvl="1"/>
            <a:r>
              <a:rPr lang="en-US" dirty="0" smtClean="0"/>
              <a:t>Locke: natural rights of life, liberty, and property</a:t>
            </a:r>
          </a:p>
          <a:p>
            <a:pPr lvl="1"/>
            <a:r>
              <a:rPr lang="en-US" dirty="0" smtClean="0"/>
              <a:t>Montesquieu: separation of powers</a:t>
            </a:r>
          </a:p>
          <a:p>
            <a:r>
              <a:rPr lang="en-US" dirty="0" smtClean="0"/>
              <a:t>Political documents were influenced by these thinkers</a:t>
            </a:r>
          </a:p>
          <a:p>
            <a:pPr lvl="1"/>
            <a:r>
              <a:rPr lang="en-US" dirty="0" smtClean="0"/>
              <a:t>Declaration of Independence</a:t>
            </a:r>
          </a:p>
          <a:p>
            <a:pPr lvl="1"/>
            <a:r>
              <a:rPr lang="en-US" dirty="0" smtClean="0"/>
              <a:t>Jamaica Letter</a:t>
            </a:r>
          </a:p>
          <a:p>
            <a:pPr lvl="1"/>
            <a:r>
              <a:rPr lang="en-US" dirty="0" smtClean="0"/>
              <a:t>Declaration of the rights of Man and of citizen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962" y="1402880"/>
            <a:ext cx="3080951" cy="473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54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857" y="365125"/>
            <a:ext cx="11466286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5.3: Nationalism, Revolution, Reform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89857" y="1825624"/>
            <a:ext cx="6549572" cy="4615089"/>
          </a:xfrm>
        </p:spPr>
        <p:txBody>
          <a:bodyPr>
            <a:normAutofit/>
          </a:bodyPr>
          <a:lstStyle/>
          <a:p>
            <a:r>
              <a:rPr lang="en-US" dirty="0" smtClean="0"/>
              <a:t>These ideas encouraged people to challenge existing social norms which led to the expansion of rights</a:t>
            </a:r>
          </a:p>
          <a:p>
            <a:pPr lvl="1"/>
            <a:r>
              <a:rPr lang="en-US" dirty="0" smtClean="0"/>
              <a:t>Expanded suffrage</a:t>
            </a:r>
          </a:p>
          <a:p>
            <a:pPr lvl="1"/>
            <a:r>
              <a:rPr lang="en-US" dirty="0" smtClean="0"/>
              <a:t>Abolition of slavery</a:t>
            </a:r>
          </a:p>
          <a:p>
            <a:pPr lvl="1"/>
            <a:r>
              <a:rPr lang="en-US" dirty="0" smtClean="0"/>
              <a:t>End of serfdom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607" y="3806369"/>
            <a:ext cx="4440865" cy="25980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429" y="1632856"/>
            <a:ext cx="3602264" cy="390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67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857" y="365125"/>
            <a:ext cx="11466286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5.3: Nationalism, Revolution, Reform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9569" y="1825624"/>
            <a:ext cx="6549572" cy="4615089"/>
          </a:xfrm>
        </p:spPr>
        <p:txBody>
          <a:bodyPr>
            <a:normAutofit/>
          </a:bodyPr>
          <a:lstStyle/>
          <a:p>
            <a:r>
              <a:rPr lang="en-US" dirty="0" smtClean="0"/>
              <a:t>Beginning around the 18</a:t>
            </a:r>
            <a:r>
              <a:rPr lang="en-US" baseline="30000" dirty="0" smtClean="0"/>
              <a:t>th</a:t>
            </a:r>
            <a:r>
              <a:rPr lang="en-US" dirty="0" smtClean="0"/>
              <a:t> century peoples around the world developed a sense of </a:t>
            </a:r>
            <a:r>
              <a:rPr lang="en-US" b="1" dirty="0" smtClean="0"/>
              <a:t>nationalism:</a:t>
            </a:r>
          </a:p>
          <a:p>
            <a:pPr lvl="1"/>
            <a:r>
              <a:rPr lang="en-US" dirty="0" smtClean="0"/>
              <a:t>* sense of commonality based on language, religion, social customs, and territory</a:t>
            </a:r>
          </a:p>
          <a:p>
            <a:endParaRPr lang="en-US" dirty="0" smtClean="0"/>
          </a:p>
          <a:p>
            <a:r>
              <a:rPr lang="en-US" dirty="0" smtClean="0"/>
              <a:t>Most people linked this identity with the borders of the state</a:t>
            </a:r>
          </a:p>
          <a:p>
            <a:pPr lvl="1"/>
            <a:r>
              <a:rPr lang="en-US" dirty="0" smtClean="0"/>
              <a:t>Governments used this to their advantage to unite diverse populations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143" y="2739572"/>
            <a:ext cx="5696857" cy="218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91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857" y="365125"/>
            <a:ext cx="11466286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5.3: Nationalism, Revolution, Reform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89857" y="1825624"/>
            <a:ext cx="6549572" cy="4615089"/>
          </a:xfrm>
        </p:spPr>
        <p:txBody>
          <a:bodyPr>
            <a:normAutofit/>
          </a:bodyPr>
          <a:lstStyle/>
          <a:p>
            <a:r>
              <a:rPr lang="en-US" dirty="0" smtClean="0"/>
              <a:t>Increasing discontent with imperial rule propelled revolutionary movements</a:t>
            </a:r>
          </a:p>
          <a:p>
            <a:endParaRPr lang="en-US" dirty="0" smtClean="0"/>
          </a:p>
          <a:p>
            <a:r>
              <a:rPr lang="en-US" dirty="0" smtClean="0"/>
              <a:t>Subjects challenge centralized imperial governments in:</a:t>
            </a:r>
          </a:p>
          <a:p>
            <a:pPr lvl="1"/>
            <a:r>
              <a:rPr lang="en-US" dirty="0" smtClean="0"/>
              <a:t>America</a:t>
            </a:r>
          </a:p>
          <a:p>
            <a:pPr lvl="1"/>
            <a:r>
              <a:rPr lang="en-US" dirty="0" smtClean="0"/>
              <a:t>Haiti</a:t>
            </a:r>
          </a:p>
          <a:p>
            <a:pPr lvl="1"/>
            <a:r>
              <a:rPr lang="en-US" dirty="0" smtClean="0"/>
              <a:t>Latin America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614" y="2430236"/>
            <a:ext cx="4472636" cy="297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5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291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AP Review: Unit 5.3 pt. 1 (Industrialization) </vt:lpstr>
      <vt:lpstr>Key Concept 5.3: Nationalism, Revolution, Reform</vt:lpstr>
      <vt:lpstr>Key Concept 5.3: Nationalism, Revolution, Reform</vt:lpstr>
      <vt:lpstr>Key Concept 5.3: Nationalism, Revolution, Reform</vt:lpstr>
      <vt:lpstr>Key Concept 5.3: Nationalism, Revolution, Reform</vt:lpstr>
      <vt:lpstr>Key Concept 5.3: Nationalism, Revolution, Reform</vt:lpstr>
    </vt:vector>
  </TitlesOfParts>
  <Company>Spring Branch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Review: Unit 5.3 (Industrialization) </dc:title>
  <dc:creator>Neal, Brett</dc:creator>
  <cp:lastModifiedBy>Neal, Brett</cp:lastModifiedBy>
  <cp:revision>3</cp:revision>
  <dcterms:created xsi:type="dcterms:W3CDTF">2016-05-04T12:42:50Z</dcterms:created>
  <dcterms:modified xsi:type="dcterms:W3CDTF">2016-05-04T12:57:23Z</dcterms:modified>
</cp:coreProperties>
</file>