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7C0D-4071-4DF4-9E00-D21FF535BA6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35A-97C2-4AD1-8B18-79A734D42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1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7C0D-4071-4DF4-9E00-D21FF535BA6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35A-97C2-4AD1-8B18-79A734D42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3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7C0D-4071-4DF4-9E00-D21FF535BA6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35A-97C2-4AD1-8B18-79A734D42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5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7C0D-4071-4DF4-9E00-D21FF535BA6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35A-97C2-4AD1-8B18-79A734D42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8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7C0D-4071-4DF4-9E00-D21FF535BA6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35A-97C2-4AD1-8B18-79A734D42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7C0D-4071-4DF4-9E00-D21FF535BA6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35A-97C2-4AD1-8B18-79A734D42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6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7C0D-4071-4DF4-9E00-D21FF535BA6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35A-97C2-4AD1-8B18-79A734D42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6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7C0D-4071-4DF4-9E00-D21FF535BA6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35A-97C2-4AD1-8B18-79A734D42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6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7C0D-4071-4DF4-9E00-D21FF535BA6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35A-97C2-4AD1-8B18-79A734D42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7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7C0D-4071-4DF4-9E00-D21FF535BA6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35A-97C2-4AD1-8B18-79A734D42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7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7C0D-4071-4DF4-9E00-D21FF535BA6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35A-97C2-4AD1-8B18-79A734D42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3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7C0D-4071-4DF4-9E00-D21FF535BA6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8535A-97C2-4AD1-8B18-79A734D42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3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AP Review: </a:t>
            </a:r>
            <a:r>
              <a:rPr lang="en-US" b="1" smtClean="0"/>
              <a:t>Unit </a:t>
            </a:r>
            <a:r>
              <a:rPr lang="en-US" b="1" smtClean="0"/>
              <a:t>6.2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Contemporary Era</a:t>
            </a:r>
          </a:p>
          <a:p>
            <a:r>
              <a:rPr lang="en-US" dirty="0" smtClean="0"/>
              <a:t>	    1900 CE - Present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70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07" y="1690688"/>
            <a:ext cx="7488506" cy="50526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Reactions </a:t>
            </a:r>
            <a:r>
              <a:rPr lang="en-US" b="1" dirty="0"/>
              <a:t>to these increased conflicts around the globe </a:t>
            </a:r>
          </a:p>
          <a:p>
            <a:r>
              <a:rPr lang="en-US" dirty="0"/>
              <a:t>Groups/Individuals promoting anti-war or anti-violence </a:t>
            </a:r>
            <a:r>
              <a:rPr lang="en-US" dirty="0" smtClean="0"/>
              <a:t>movements:</a:t>
            </a:r>
          </a:p>
          <a:p>
            <a:pPr lvl="1"/>
            <a:r>
              <a:rPr lang="en-US" dirty="0" smtClean="0"/>
              <a:t>Pablo Picasso using art</a:t>
            </a:r>
          </a:p>
          <a:p>
            <a:pPr lvl="1"/>
            <a:r>
              <a:rPr lang="en-US" dirty="0" err="1" smtClean="0"/>
              <a:t>Thich</a:t>
            </a:r>
            <a:r>
              <a:rPr lang="en-US" dirty="0" smtClean="0"/>
              <a:t> </a:t>
            </a:r>
            <a:r>
              <a:rPr lang="en-US" dirty="0" err="1" smtClean="0"/>
              <a:t>Quang</a:t>
            </a:r>
            <a:r>
              <a:rPr lang="en-US" dirty="0" smtClean="0"/>
              <a:t> </a:t>
            </a:r>
            <a:r>
              <a:rPr lang="en-US" dirty="0" err="1" smtClean="0"/>
              <a:t>Duc</a:t>
            </a:r>
            <a:r>
              <a:rPr lang="en-US" dirty="0"/>
              <a:t> </a:t>
            </a:r>
            <a:r>
              <a:rPr lang="en-US" dirty="0" smtClean="0"/>
              <a:t>lighting himself on fire</a:t>
            </a:r>
            <a:endParaRPr lang="en-US" dirty="0"/>
          </a:p>
          <a:p>
            <a:r>
              <a:rPr lang="en-US" dirty="0"/>
              <a:t>Groups promoting alternatives to existing political, economic, and social orders: </a:t>
            </a:r>
            <a:endParaRPr lang="en-US" dirty="0" smtClean="0"/>
          </a:p>
          <a:p>
            <a:pPr lvl="1"/>
            <a:r>
              <a:rPr lang="en-US" dirty="0" smtClean="0"/>
              <a:t>South African Anti-Apartheid movement</a:t>
            </a:r>
          </a:p>
          <a:p>
            <a:pPr lvl="1"/>
            <a:r>
              <a:rPr lang="en-US" dirty="0" smtClean="0"/>
              <a:t>Tiananmen Square protesters</a:t>
            </a:r>
            <a:endParaRPr lang="en-US" dirty="0"/>
          </a:p>
          <a:p>
            <a:r>
              <a:rPr lang="en-US" dirty="0"/>
              <a:t>Nations/Militaries intensifying conflicts around the globe: </a:t>
            </a:r>
            <a:endParaRPr lang="en-US" dirty="0" smtClean="0"/>
          </a:p>
          <a:p>
            <a:pPr lvl="1"/>
            <a:r>
              <a:rPr lang="en-US" dirty="0" smtClean="0"/>
              <a:t>USA building up military industrial complex  during Cold War</a:t>
            </a:r>
            <a:endParaRPr lang="en-US" dirty="0"/>
          </a:p>
          <a:p>
            <a:r>
              <a:rPr lang="en-US" dirty="0"/>
              <a:t>Groups promoting violence against civilians (terrorism) to intensify global conflict: </a:t>
            </a:r>
            <a:endParaRPr lang="en-US" dirty="0" smtClean="0"/>
          </a:p>
          <a:p>
            <a:pPr lvl="1"/>
            <a:r>
              <a:rPr lang="en-US" dirty="0" smtClean="0"/>
              <a:t>Al-Qaeda (Afghanistan)</a:t>
            </a:r>
            <a:endParaRPr lang="en-US" dirty="0"/>
          </a:p>
          <a:p>
            <a:pPr lvl="1"/>
            <a:r>
              <a:rPr lang="en-US" dirty="0" smtClean="0"/>
              <a:t>IRA (Ireland)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681" y="365125"/>
            <a:ext cx="11676807" cy="1325563"/>
          </a:xfrm>
        </p:spPr>
        <p:txBody>
          <a:bodyPr>
            <a:normAutofit/>
          </a:bodyPr>
          <a:lstStyle/>
          <a:p>
            <a:r>
              <a:rPr lang="en-US" sz="4000" i="1" dirty="0" smtClean="0"/>
              <a:t>Key Concept 6.2: Global conflicts and their consequences 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904" y="1486046"/>
            <a:ext cx="4247193" cy="2730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81" y="3845853"/>
            <a:ext cx="2247900" cy="2762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581" y="4321124"/>
            <a:ext cx="2690253" cy="202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71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 conflicts had a profound </a:t>
            </a:r>
            <a:r>
              <a:rPr lang="en-US" i="1" dirty="0"/>
              <a:t>influence on </a:t>
            </a:r>
            <a:r>
              <a:rPr lang="en-US" i="1" dirty="0" smtClean="0"/>
              <a:t>popular </a:t>
            </a:r>
            <a:r>
              <a:rPr lang="en-US" i="1" dirty="0"/>
              <a:t>culture </a:t>
            </a:r>
            <a:r>
              <a:rPr lang="en-US" i="1" dirty="0" smtClean="0"/>
              <a:t>(pop culture)</a:t>
            </a:r>
          </a:p>
          <a:p>
            <a:pPr lvl="1"/>
            <a:r>
              <a:rPr lang="en-US" i="1" dirty="0" smtClean="0"/>
              <a:t>Socialist realism (art)</a:t>
            </a:r>
            <a:endParaRPr lang="en-US" i="1" dirty="0" smtClean="0"/>
          </a:p>
          <a:p>
            <a:pPr lvl="1"/>
            <a:r>
              <a:rPr lang="en-US" i="1" dirty="0"/>
              <a:t>S</a:t>
            </a:r>
            <a:r>
              <a:rPr lang="en-US" i="1" dirty="0" smtClean="0"/>
              <a:t>py novels/movies</a:t>
            </a:r>
          </a:p>
          <a:p>
            <a:pPr lvl="1"/>
            <a:r>
              <a:rPr lang="en-US" i="1" dirty="0" smtClean="0"/>
              <a:t>Video Games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1911476" cy="1325563"/>
          </a:xfrm>
        </p:spPr>
        <p:txBody>
          <a:bodyPr>
            <a:normAutofit/>
          </a:bodyPr>
          <a:lstStyle/>
          <a:p>
            <a:r>
              <a:rPr lang="en-US" sz="4000" i="1" dirty="0" smtClean="0"/>
              <a:t>Key Concept 6.2: Global conflicts and their consequences 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21" y="2642581"/>
            <a:ext cx="2534059" cy="3306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6" y="4001294"/>
            <a:ext cx="3407899" cy="2575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75" y="2613567"/>
            <a:ext cx="2828604" cy="37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71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3367" y="365125"/>
            <a:ext cx="12088633" cy="1325563"/>
          </a:xfrm>
        </p:spPr>
        <p:txBody>
          <a:bodyPr>
            <a:normAutofit/>
          </a:bodyPr>
          <a:lstStyle/>
          <a:p>
            <a:r>
              <a:rPr lang="en-US" sz="4000" i="1" dirty="0"/>
              <a:t>Key Concept 6.2: Global conflicts and their consequences 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0144" y="1561672"/>
            <a:ext cx="6935056" cy="4615291"/>
          </a:xfrm>
        </p:spPr>
        <p:txBody>
          <a:bodyPr/>
          <a:lstStyle/>
          <a:p>
            <a:r>
              <a:rPr lang="en-US" dirty="0" smtClean="0"/>
              <a:t>Western Europe had dominated the world political order at the beginning of the 20</a:t>
            </a:r>
            <a:r>
              <a:rPr lang="en-US" baseline="30000" dirty="0" smtClean="0"/>
              <a:t>th</a:t>
            </a:r>
            <a:r>
              <a:rPr lang="en-US" dirty="0" smtClean="0"/>
              <a:t> century and was soon joined by The U.S., Russia, and Japan</a:t>
            </a:r>
          </a:p>
          <a:p>
            <a:r>
              <a:rPr lang="en-US" dirty="0" smtClean="0"/>
              <a:t>Over time, people and states around the world challenged this order in effort to achieve recognition</a:t>
            </a:r>
          </a:p>
          <a:p>
            <a:pPr lvl="1"/>
            <a:r>
              <a:rPr lang="en-US" dirty="0" smtClean="0"/>
              <a:t>Anti-Imperialist/Nationalist movements</a:t>
            </a:r>
          </a:p>
          <a:p>
            <a:pPr lvl="1"/>
            <a:r>
              <a:rPr lang="en-US" dirty="0" smtClean="0"/>
              <a:t>Decolonization</a:t>
            </a:r>
          </a:p>
          <a:p>
            <a:pPr lvl="1"/>
            <a:r>
              <a:rPr lang="en-US" dirty="0" smtClean="0"/>
              <a:t>Ethnic and religious conflicts</a:t>
            </a:r>
          </a:p>
          <a:p>
            <a:pPr lvl="1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56" y="1373710"/>
            <a:ext cx="3800475" cy="2762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88" y="3669161"/>
            <a:ext cx="3705546" cy="312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9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0300"/>
            <a:ext cx="8209052" cy="5347699"/>
          </a:xfrm>
        </p:spPr>
        <p:txBody>
          <a:bodyPr>
            <a:normAutofit/>
          </a:bodyPr>
          <a:lstStyle/>
          <a:p>
            <a:r>
              <a:rPr lang="en-US" dirty="0" smtClean="0"/>
              <a:t>Land based Empires such as the (Ottomans and Qing Empires) collapsed </a:t>
            </a:r>
            <a:r>
              <a:rPr lang="en-US" dirty="0"/>
              <a:t>due to a combination of internal and external factors </a:t>
            </a:r>
            <a:r>
              <a:rPr lang="en-US" dirty="0" smtClean="0"/>
              <a:t>Economic hardship</a:t>
            </a:r>
          </a:p>
          <a:p>
            <a:pPr lvl="1"/>
            <a:r>
              <a:rPr lang="en-US" dirty="0" smtClean="0"/>
              <a:t>political </a:t>
            </a:r>
            <a:r>
              <a:rPr lang="en-US" dirty="0"/>
              <a:t>and social </a:t>
            </a:r>
            <a:r>
              <a:rPr lang="en-US" dirty="0" smtClean="0"/>
              <a:t>discontent</a:t>
            </a:r>
          </a:p>
          <a:p>
            <a:pPr lvl="1"/>
            <a:r>
              <a:rPr lang="en-US" dirty="0" smtClean="0"/>
              <a:t>technological stagnation</a:t>
            </a:r>
          </a:p>
          <a:p>
            <a:pPr lvl="1"/>
            <a:r>
              <a:rPr lang="en-US" dirty="0" smtClean="0"/>
              <a:t>military defeat</a:t>
            </a:r>
            <a:endParaRPr lang="en-US" dirty="0"/>
          </a:p>
          <a:p>
            <a:r>
              <a:rPr lang="en-US" dirty="0" smtClean="0"/>
              <a:t>On the other hand, Imperial Colonies held by maritime empires achieved independence either by negotiation or violence</a:t>
            </a:r>
          </a:p>
          <a:p>
            <a:pPr lvl="1"/>
            <a:r>
              <a:rPr lang="en-US" dirty="0" smtClean="0"/>
              <a:t>British India, Ghana – non-violent negotiations</a:t>
            </a:r>
          </a:p>
          <a:p>
            <a:pPr lvl="1"/>
            <a:r>
              <a:rPr lang="en-US" dirty="0" smtClean="0"/>
              <a:t>French Indochina, Algeria – armed struggles</a:t>
            </a:r>
            <a:endParaRPr lang="en-US" dirty="0"/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103367" y="365125"/>
            <a:ext cx="12088633" cy="1325563"/>
          </a:xfrm>
        </p:spPr>
        <p:txBody>
          <a:bodyPr>
            <a:normAutofit/>
          </a:bodyPr>
          <a:lstStyle/>
          <a:p>
            <a:r>
              <a:rPr lang="en-US" sz="4000" i="1" dirty="0"/>
              <a:t>Key Concept 6.2: Global conflicts and their consequences 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36" y="2013734"/>
            <a:ext cx="4089906" cy="354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3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New nationalist movements challenged Imperialism </a:t>
            </a:r>
          </a:p>
          <a:p>
            <a:pPr lvl="1"/>
            <a:r>
              <a:rPr lang="en-US" dirty="0" smtClean="0"/>
              <a:t>Mohandas Gandhi – India</a:t>
            </a:r>
          </a:p>
          <a:p>
            <a:pPr lvl="1"/>
            <a:r>
              <a:rPr lang="en-US" dirty="0" smtClean="0"/>
              <a:t>Ho Chi Minh – Vietnam</a:t>
            </a:r>
          </a:p>
          <a:p>
            <a:pPr lvl="1"/>
            <a:r>
              <a:rPr lang="en-US" dirty="0" smtClean="0"/>
              <a:t>Kwame Nkrumah – Ghana</a:t>
            </a:r>
          </a:p>
          <a:p>
            <a:r>
              <a:rPr lang="en-US" dirty="0" smtClean="0"/>
              <a:t>Regional ethic religious movements</a:t>
            </a:r>
          </a:p>
          <a:p>
            <a:pPr lvl="1"/>
            <a:r>
              <a:rPr lang="en-US" dirty="0" smtClean="0"/>
              <a:t>Mohammed Ali Jinnah – Pakistan</a:t>
            </a:r>
          </a:p>
          <a:p>
            <a:pPr lvl="1"/>
            <a:r>
              <a:rPr lang="en-US" dirty="0" smtClean="0"/>
              <a:t>Quebecois separatist movement – Canada</a:t>
            </a:r>
          </a:p>
          <a:p>
            <a:r>
              <a:rPr lang="en-US" dirty="0" smtClean="0"/>
              <a:t>Transnational movements</a:t>
            </a:r>
          </a:p>
          <a:p>
            <a:pPr lvl="1"/>
            <a:r>
              <a:rPr lang="en-US" dirty="0" smtClean="0"/>
              <a:t>Communism</a:t>
            </a:r>
          </a:p>
          <a:p>
            <a:pPr lvl="1"/>
            <a:r>
              <a:rPr lang="en-US" dirty="0" smtClean="0"/>
              <a:t>Pan-Africanism &amp; Pan-Arabism</a:t>
            </a:r>
          </a:p>
          <a:p>
            <a:r>
              <a:rPr lang="en-US" dirty="0" smtClean="0"/>
              <a:t>Land redistribution movements</a:t>
            </a:r>
            <a:endParaRPr lang="en-US" dirty="0"/>
          </a:p>
          <a:p>
            <a:pPr lvl="1"/>
            <a:r>
              <a:rPr lang="en-US" dirty="0"/>
              <a:t>L</a:t>
            </a:r>
            <a:r>
              <a:rPr lang="en-US" dirty="0" smtClean="0"/>
              <a:t>and redistributed to peasants in China during communist regime</a:t>
            </a:r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103367" y="365125"/>
            <a:ext cx="12088633" cy="1325563"/>
          </a:xfrm>
        </p:spPr>
        <p:txBody>
          <a:bodyPr>
            <a:normAutofit/>
          </a:bodyPr>
          <a:lstStyle/>
          <a:p>
            <a:r>
              <a:rPr lang="en-US" sz="4000" i="1" dirty="0"/>
              <a:t>Key Concept 6.2: Global conflicts and their consequences 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518" y="2414426"/>
            <a:ext cx="4063430" cy="27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0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i="1" dirty="0" smtClean="0"/>
              <a:t>Key Concept 6.2: Global conflicts and their consequences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migration of former colonial subjects to their former imperial motherlands helped maintain cultural and economic ties even after decolonization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28" y="3323106"/>
            <a:ext cx="95250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70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13" y="243745"/>
            <a:ext cx="11685573" cy="1325563"/>
          </a:xfrm>
        </p:spPr>
        <p:txBody>
          <a:bodyPr>
            <a:normAutofit/>
          </a:bodyPr>
          <a:lstStyle/>
          <a:p>
            <a:r>
              <a:rPr lang="en-US" sz="4000" i="1" dirty="0" smtClean="0"/>
              <a:t>Key Concept 6.2: Global conflicts and their consequences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06" y="1455756"/>
            <a:ext cx="7144820" cy="5248132"/>
          </a:xfrm>
        </p:spPr>
        <p:txBody>
          <a:bodyPr/>
          <a:lstStyle/>
          <a:p>
            <a:r>
              <a:rPr lang="en-US" dirty="0" smtClean="0"/>
              <a:t>International conflicts and Decolonization led to an increase </a:t>
            </a:r>
            <a:r>
              <a:rPr lang="en-US" dirty="0" smtClean="0"/>
              <a:t>in:</a:t>
            </a:r>
            <a:endParaRPr lang="en-US" dirty="0" smtClean="0"/>
          </a:p>
          <a:p>
            <a:pPr lvl="1"/>
            <a:r>
              <a:rPr lang="en-US" i="1" dirty="0" smtClean="0"/>
              <a:t>ethnic </a:t>
            </a:r>
            <a:r>
              <a:rPr lang="en-US" i="1" dirty="0"/>
              <a:t>violence </a:t>
            </a:r>
            <a:endParaRPr lang="en-US" i="1" dirty="0" smtClean="0"/>
          </a:p>
          <a:p>
            <a:pPr lvl="2"/>
            <a:r>
              <a:rPr lang="en-US" dirty="0" smtClean="0"/>
              <a:t>Armenian genocide</a:t>
            </a:r>
          </a:p>
          <a:p>
            <a:pPr lvl="2"/>
            <a:r>
              <a:rPr lang="en-US" dirty="0" smtClean="0"/>
              <a:t>The Holocaust</a:t>
            </a:r>
            <a:endParaRPr lang="en-US" dirty="0"/>
          </a:p>
          <a:p>
            <a:pPr lvl="2"/>
            <a:r>
              <a:rPr lang="en-US" dirty="0" smtClean="0"/>
              <a:t>Rwanda (Hutu vs. Tutsi)</a:t>
            </a:r>
            <a:endParaRPr lang="en-US" dirty="0"/>
          </a:p>
          <a:p>
            <a:pPr lvl="2"/>
            <a:r>
              <a:rPr lang="en-US" dirty="0" smtClean="0"/>
              <a:t>Cambodia</a:t>
            </a:r>
            <a:r>
              <a:rPr lang="en-US" dirty="0"/>
              <a:t> </a:t>
            </a:r>
            <a:r>
              <a:rPr lang="en-US" dirty="0" smtClean="0"/>
              <a:t>(Khmer Rouge)</a:t>
            </a:r>
          </a:p>
          <a:p>
            <a:pPr lvl="1"/>
            <a:r>
              <a:rPr lang="en-US" i="1" dirty="0" smtClean="0"/>
              <a:t>displacement </a:t>
            </a:r>
            <a:r>
              <a:rPr lang="en-US" i="1" dirty="0"/>
              <a:t>of peoples resulting in refugee populations </a:t>
            </a:r>
            <a:endParaRPr lang="en-US" i="1" dirty="0" smtClean="0"/>
          </a:p>
          <a:p>
            <a:pPr lvl="2"/>
            <a:r>
              <a:rPr lang="en-US" i="1" dirty="0" smtClean="0"/>
              <a:t>Palestinians</a:t>
            </a:r>
          </a:p>
          <a:p>
            <a:pPr lvl="2"/>
            <a:r>
              <a:rPr lang="en-US" i="1" dirty="0" err="1" smtClean="0"/>
              <a:t>Darfurians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01" y="1569308"/>
            <a:ext cx="3792876" cy="2844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098" y="3906280"/>
            <a:ext cx="4277688" cy="27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5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9642"/>
            <a:ext cx="12016673" cy="1325563"/>
          </a:xfrm>
        </p:spPr>
        <p:txBody>
          <a:bodyPr>
            <a:normAutofit/>
          </a:bodyPr>
          <a:lstStyle/>
          <a:p>
            <a:r>
              <a:rPr lang="en-US" sz="4000" i="1" dirty="0" smtClean="0"/>
              <a:t>Key Concept 6.2: Global conflicts and their consequences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60" y="1485205"/>
            <a:ext cx="10515600" cy="4351338"/>
          </a:xfrm>
        </p:spPr>
        <p:txBody>
          <a:bodyPr/>
          <a:lstStyle/>
          <a:p>
            <a:r>
              <a:rPr lang="en-US" dirty="0" smtClean="0"/>
              <a:t>Causes of global conflicts</a:t>
            </a:r>
          </a:p>
          <a:p>
            <a:pPr lvl="1"/>
            <a:r>
              <a:rPr lang="en-US" dirty="0"/>
              <a:t>Imperialist expansion by European powers and Japan</a:t>
            </a:r>
          </a:p>
          <a:p>
            <a:pPr lvl="1"/>
            <a:r>
              <a:rPr lang="en-US" dirty="0"/>
              <a:t>Competition for resources</a:t>
            </a:r>
          </a:p>
          <a:p>
            <a:pPr lvl="1"/>
            <a:r>
              <a:rPr lang="en-US" dirty="0"/>
              <a:t>Ethnic conflict</a:t>
            </a:r>
          </a:p>
          <a:p>
            <a:pPr lvl="1"/>
            <a:r>
              <a:rPr lang="en-US" dirty="0"/>
              <a:t>Great power rivalries between Great Britain and Germany</a:t>
            </a:r>
          </a:p>
          <a:p>
            <a:pPr lvl="1"/>
            <a:r>
              <a:rPr lang="en-US" dirty="0"/>
              <a:t>Nationalist ideologies</a:t>
            </a:r>
          </a:p>
          <a:p>
            <a:pPr lvl="1"/>
            <a:r>
              <a:rPr lang="en-US" dirty="0"/>
              <a:t>The economic crisis </a:t>
            </a:r>
            <a:r>
              <a:rPr lang="en-US" dirty="0" smtClean="0"/>
              <a:t>caused </a:t>
            </a:r>
            <a:r>
              <a:rPr lang="en-US" dirty="0"/>
              <a:t>by the Great Depression.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605" y="1732676"/>
            <a:ext cx="3528255" cy="38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2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73" y="365125"/>
            <a:ext cx="12062527" cy="1325563"/>
          </a:xfrm>
        </p:spPr>
        <p:txBody>
          <a:bodyPr>
            <a:normAutofit/>
          </a:bodyPr>
          <a:lstStyle/>
          <a:p>
            <a:r>
              <a:rPr lang="en-US" sz="4000" i="1" dirty="0" smtClean="0"/>
              <a:t>Key Concept 6.2: Global conflicts and their consequences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73" y="1510301"/>
            <a:ext cx="9281655" cy="4666662"/>
          </a:xfrm>
        </p:spPr>
        <p:txBody>
          <a:bodyPr/>
          <a:lstStyle/>
          <a:p>
            <a:r>
              <a:rPr lang="en-US" dirty="0" smtClean="0"/>
              <a:t>World War I and World war II were known as “Total Wars”</a:t>
            </a:r>
          </a:p>
          <a:p>
            <a:pPr lvl="1"/>
            <a:r>
              <a:rPr lang="en-US" dirty="0" smtClean="0"/>
              <a:t>When countries</a:t>
            </a:r>
            <a:r>
              <a:rPr lang="en-US" dirty="0"/>
              <a:t> </a:t>
            </a:r>
            <a:r>
              <a:rPr lang="en-US" dirty="0" smtClean="0"/>
              <a:t>use </a:t>
            </a:r>
            <a:r>
              <a:rPr lang="en-US" dirty="0"/>
              <a:t>all of their state’s resources </a:t>
            </a:r>
            <a:r>
              <a:rPr lang="en-US" dirty="0" smtClean="0"/>
              <a:t>including peoples (both </a:t>
            </a:r>
            <a:r>
              <a:rPr lang="en-US" dirty="0"/>
              <a:t>in the home countries and the colonies or former </a:t>
            </a:r>
            <a:r>
              <a:rPr lang="en-US" dirty="0" smtClean="0"/>
              <a:t>colonies)</a:t>
            </a:r>
            <a:r>
              <a:rPr lang="en-US" dirty="0"/>
              <a:t> </a:t>
            </a:r>
            <a:r>
              <a:rPr lang="en-US" dirty="0" smtClean="0"/>
              <a:t>to help in the war effort.</a:t>
            </a:r>
          </a:p>
          <a:p>
            <a:r>
              <a:rPr lang="en-US" dirty="0"/>
              <a:t>Governments also used a variety of strategies, including political speeches, </a:t>
            </a:r>
            <a:r>
              <a:rPr lang="en-US" dirty="0" smtClean="0"/>
              <a:t>art/media propaganda, </a:t>
            </a:r>
            <a:r>
              <a:rPr lang="en-US" dirty="0"/>
              <a:t>and intensified forms of nationalism, to mobilize these populations.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00" y="4390594"/>
            <a:ext cx="3607942" cy="2200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96" y="2835864"/>
            <a:ext cx="2904868" cy="389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6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i="1" dirty="0" smtClean="0"/>
              <a:t>Key Concept 6.2: Global conflicts and their consequences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284" y="1304818"/>
            <a:ext cx="7905108" cy="5553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 smtClean="0"/>
              <a:t>COLD WAR</a:t>
            </a:r>
          </a:p>
          <a:p>
            <a:r>
              <a:rPr lang="en-US" dirty="0" smtClean="0"/>
              <a:t>The </a:t>
            </a:r>
            <a:r>
              <a:rPr lang="en-US" dirty="0"/>
              <a:t>global balance of economic and political power shifted after end of World War II and rapidly evolved into the Cold War.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United </a:t>
            </a:r>
            <a:r>
              <a:rPr lang="en-US" dirty="0" smtClean="0"/>
              <a:t>States </a:t>
            </a:r>
            <a:r>
              <a:rPr lang="en-US" dirty="0"/>
              <a:t>and the Soviet Union emerged as </a:t>
            </a:r>
            <a:r>
              <a:rPr lang="en-US" dirty="0" smtClean="0"/>
              <a:t>superpowers</a:t>
            </a:r>
          </a:p>
          <a:p>
            <a:pPr lvl="2"/>
            <a:r>
              <a:rPr lang="en-US" dirty="0" smtClean="0"/>
              <a:t>Led to struggle between Capitalism and Communism</a:t>
            </a:r>
          </a:p>
          <a:p>
            <a:r>
              <a:rPr lang="en-US" dirty="0" smtClean="0"/>
              <a:t>Military consequences 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military alliances, including NATO and the Warsaw </a:t>
            </a:r>
            <a:r>
              <a:rPr lang="en-US" dirty="0" smtClean="0"/>
              <a:t>Pact</a:t>
            </a:r>
            <a:endParaRPr lang="en-US" dirty="0"/>
          </a:p>
          <a:p>
            <a:pPr lvl="1"/>
            <a:r>
              <a:rPr lang="en-US" dirty="0" smtClean="0"/>
              <a:t>proxy </a:t>
            </a:r>
            <a:r>
              <a:rPr lang="en-US" dirty="0"/>
              <a:t>wars in Latin America, Africa, and </a:t>
            </a:r>
            <a:r>
              <a:rPr lang="en-US" dirty="0" smtClean="0"/>
              <a:t>Asia</a:t>
            </a:r>
          </a:p>
          <a:p>
            <a:r>
              <a:rPr lang="en-US" dirty="0"/>
              <a:t>The dissolution of the Soviet Union effectively ended the Cold War.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676" y="2028656"/>
            <a:ext cx="3416356" cy="2368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676" y="4467199"/>
            <a:ext cx="3872824" cy="19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43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AP Review: Unit 6.2 </vt:lpstr>
      <vt:lpstr>Key Concept 6.2: Global conflicts and their consequences </vt:lpstr>
      <vt:lpstr>Key Concept 6.2: Global conflicts and their consequences </vt:lpstr>
      <vt:lpstr>Key Concept 6.2: Global conflicts and their consequences </vt:lpstr>
      <vt:lpstr>Key Concept 6.2: Global conflicts and their consequences </vt:lpstr>
      <vt:lpstr>Key Concept 6.2: Global conflicts and their consequences </vt:lpstr>
      <vt:lpstr>Key Concept 6.2: Global conflicts and their consequences </vt:lpstr>
      <vt:lpstr>Key Concept 6.2: Global conflicts and their consequences </vt:lpstr>
      <vt:lpstr>Key Concept 6.2: Global conflicts and their consequences </vt:lpstr>
      <vt:lpstr>Key Concept 6.2: Global conflicts and their consequences </vt:lpstr>
      <vt:lpstr>Key Concept 6.2: Global conflicts and their consequences 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Review: Unit 6.2 </dc:title>
  <dc:creator>Neal, Brett</dc:creator>
  <cp:lastModifiedBy>Neal, Brett</cp:lastModifiedBy>
  <cp:revision>1</cp:revision>
  <dcterms:created xsi:type="dcterms:W3CDTF">2016-05-05T05:37:27Z</dcterms:created>
  <dcterms:modified xsi:type="dcterms:W3CDTF">2016-05-05T05:37:45Z</dcterms:modified>
</cp:coreProperties>
</file>