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D505-16C6-462A-9546-AD5029BCD856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660F-AA10-4F48-87A2-2F1A5EE2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33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D505-16C6-462A-9546-AD5029BCD856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660F-AA10-4F48-87A2-2F1A5EE2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4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D505-16C6-462A-9546-AD5029BCD856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660F-AA10-4F48-87A2-2F1A5EE2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7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D505-16C6-462A-9546-AD5029BCD856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660F-AA10-4F48-87A2-2F1A5EE2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50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D505-16C6-462A-9546-AD5029BCD856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660F-AA10-4F48-87A2-2F1A5EE2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8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D505-16C6-462A-9546-AD5029BCD856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660F-AA10-4F48-87A2-2F1A5EE2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6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D505-16C6-462A-9546-AD5029BCD856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660F-AA10-4F48-87A2-2F1A5EE2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5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D505-16C6-462A-9546-AD5029BCD856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660F-AA10-4F48-87A2-2F1A5EE2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9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D505-16C6-462A-9546-AD5029BCD856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660F-AA10-4F48-87A2-2F1A5EE2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1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D505-16C6-462A-9546-AD5029BCD856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660F-AA10-4F48-87A2-2F1A5EE2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5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D505-16C6-462A-9546-AD5029BCD856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660F-AA10-4F48-87A2-2F1A5EE2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4D505-16C6-462A-9546-AD5029BCD856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660F-AA10-4F48-87A2-2F1A5EE2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5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AP Review: Unit </a:t>
            </a:r>
            <a:r>
              <a:rPr lang="en-US" b="1" dirty="0" smtClean="0"/>
              <a:t>6.3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Contemporary Era</a:t>
            </a:r>
          </a:p>
          <a:p>
            <a:r>
              <a:rPr lang="en-US" dirty="0" smtClean="0"/>
              <a:t>	    1900 CE - Present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415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i="1" dirty="0"/>
              <a:t>Key Concept 6.3: New conceptualizations of global economy, society, and culture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9883739" cy="51673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States </a:t>
            </a:r>
            <a:r>
              <a:rPr lang="en-US" dirty="0"/>
              <a:t>(governments) responded to these global conflicts and their economic effects in various ways. </a:t>
            </a:r>
          </a:p>
          <a:p>
            <a:r>
              <a:rPr lang="en-US" dirty="0"/>
              <a:t>Communist </a:t>
            </a:r>
            <a:r>
              <a:rPr lang="en-US" i="1" dirty="0" smtClean="0"/>
              <a:t>governments </a:t>
            </a:r>
            <a:r>
              <a:rPr lang="en-US" i="1" dirty="0"/>
              <a:t>controlled their national </a:t>
            </a:r>
            <a:r>
              <a:rPr lang="en-US" i="1" dirty="0" smtClean="0"/>
              <a:t>economies</a:t>
            </a:r>
          </a:p>
          <a:p>
            <a:pPr lvl="1"/>
            <a:r>
              <a:rPr lang="en-US" i="1" dirty="0" smtClean="0"/>
              <a:t>Five </a:t>
            </a:r>
            <a:r>
              <a:rPr lang="en-US" i="1" dirty="0"/>
              <a:t>Year </a:t>
            </a:r>
            <a:r>
              <a:rPr lang="en-US" i="1" dirty="0" smtClean="0"/>
              <a:t>Plans</a:t>
            </a:r>
            <a:r>
              <a:rPr lang="en-US" i="1" dirty="0"/>
              <a:t> </a:t>
            </a:r>
            <a:r>
              <a:rPr lang="en-US" i="1" dirty="0" smtClean="0"/>
              <a:t>- Soviet Union’s Joseph Stalin</a:t>
            </a:r>
          </a:p>
          <a:p>
            <a:pPr lvl="1"/>
            <a:r>
              <a:rPr lang="en-US" i="1" dirty="0" smtClean="0"/>
              <a:t>Great </a:t>
            </a:r>
            <a:r>
              <a:rPr lang="en-US" i="1" dirty="0"/>
              <a:t>Leap </a:t>
            </a:r>
            <a:r>
              <a:rPr lang="en-US" i="1" dirty="0" smtClean="0"/>
              <a:t>Forward – China’s Mao Zedong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United States and Western Europe (after the Great </a:t>
            </a:r>
            <a:r>
              <a:rPr lang="en-US" dirty="0" smtClean="0"/>
              <a:t>Depression) governments </a:t>
            </a:r>
            <a:r>
              <a:rPr lang="en-US" dirty="0"/>
              <a:t>began to take a more active role in economic </a:t>
            </a:r>
            <a:r>
              <a:rPr lang="en-US" dirty="0" smtClean="0"/>
              <a:t>life.</a:t>
            </a:r>
          </a:p>
          <a:p>
            <a:pPr lvl="1"/>
            <a:r>
              <a:rPr lang="en-US" dirty="0" smtClean="0"/>
              <a:t>Roosevelt’s </a:t>
            </a:r>
            <a:r>
              <a:rPr lang="en-US" b="1" i="1" dirty="0" smtClean="0"/>
              <a:t>New Deal</a:t>
            </a:r>
          </a:p>
          <a:p>
            <a:pPr lvl="1"/>
            <a:r>
              <a:rPr lang="en-US" dirty="0" smtClean="0"/>
              <a:t>The Fascist Corporatist Economy</a:t>
            </a:r>
          </a:p>
          <a:p>
            <a:r>
              <a:rPr lang="en-US" dirty="0" smtClean="0"/>
              <a:t>Newly independent states in Asia and Africa governments</a:t>
            </a:r>
            <a:r>
              <a:rPr lang="en-US" dirty="0"/>
              <a:t> often took on a strong role in guiding economic life to promote development</a:t>
            </a:r>
            <a:endParaRPr lang="en-US" dirty="0" smtClean="0"/>
          </a:p>
          <a:p>
            <a:pPr lvl="1"/>
            <a:r>
              <a:rPr lang="en-US" dirty="0" smtClean="0"/>
              <a:t>Increased exports in Southeast Asia</a:t>
            </a:r>
          </a:p>
          <a:p>
            <a:pPr lvl="1"/>
            <a:r>
              <a:rPr lang="en-US" dirty="0" smtClean="0"/>
              <a:t>Economic development in Egypt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550" y="1111214"/>
            <a:ext cx="32194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06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Key Concept 6.3: New conceptualizations of global economy, society, and culture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0078948" cy="5032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At the end of the twentieth century, many </a:t>
            </a:r>
            <a:r>
              <a:rPr lang="en-US" i="1" dirty="0"/>
              <a:t>governments encouraged free market economic policies and promoted economic liberalization </a:t>
            </a:r>
            <a:endParaRPr lang="en-US" i="1" dirty="0" smtClean="0"/>
          </a:p>
          <a:p>
            <a:pPr lvl="1"/>
            <a:r>
              <a:rPr lang="en-US" i="1" dirty="0" smtClean="0"/>
              <a:t>United </a:t>
            </a:r>
            <a:r>
              <a:rPr lang="en-US" i="1" dirty="0"/>
              <a:t>States under </a:t>
            </a:r>
            <a:r>
              <a:rPr lang="en-US" i="1" dirty="0" smtClean="0"/>
              <a:t>Reagan,</a:t>
            </a:r>
            <a:r>
              <a:rPr lang="en-US" i="1" dirty="0"/>
              <a:t> China under Deng Xiaoping, Chile under </a:t>
            </a:r>
            <a:r>
              <a:rPr lang="en-US" i="1" dirty="0" smtClean="0"/>
              <a:t>Pinochet</a:t>
            </a:r>
            <a:r>
              <a:rPr lang="en-US" dirty="0" smtClean="0"/>
              <a:t>.</a:t>
            </a:r>
          </a:p>
          <a:p>
            <a:r>
              <a:rPr lang="en-US" dirty="0"/>
              <a:t>New international </a:t>
            </a:r>
            <a:r>
              <a:rPr lang="en-US" dirty="0" smtClean="0"/>
              <a:t>organizations formed </a:t>
            </a:r>
            <a:r>
              <a:rPr lang="en-US" dirty="0"/>
              <a:t>to maintain world </a:t>
            </a:r>
            <a:r>
              <a:rPr lang="en-US" dirty="0" smtClean="0"/>
              <a:t>peace</a:t>
            </a:r>
          </a:p>
          <a:p>
            <a:pPr lvl="1"/>
            <a:r>
              <a:rPr lang="en-US" b="1" dirty="0" smtClean="0"/>
              <a:t>The League of Nations</a:t>
            </a:r>
          </a:p>
          <a:p>
            <a:pPr lvl="1"/>
            <a:r>
              <a:rPr lang="en-US" b="1" dirty="0" smtClean="0"/>
              <a:t>The United Nations</a:t>
            </a:r>
          </a:p>
          <a:p>
            <a:r>
              <a:rPr lang="en-US" dirty="0"/>
              <a:t>New economic institutions </a:t>
            </a:r>
            <a:r>
              <a:rPr lang="en-US" dirty="0" smtClean="0"/>
              <a:t>sought </a:t>
            </a:r>
            <a:r>
              <a:rPr lang="en-US" dirty="0"/>
              <a:t>to spread </a:t>
            </a:r>
            <a:r>
              <a:rPr lang="en-US" dirty="0" smtClean="0"/>
              <a:t>free </a:t>
            </a:r>
            <a:r>
              <a:rPr lang="en-US" dirty="0"/>
              <a:t>market economics throughout the world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International Monetary Fund (IMF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 smtClean="0"/>
              <a:t>World Bank</a:t>
            </a:r>
          </a:p>
          <a:p>
            <a:pPr lvl="1"/>
            <a:r>
              <a:rPr lang="en-US" dirty="0" smtClean="0"/>
              <a:t>World Trade Organization (WTO)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081" y="4130211"/>
            <a:ext cx="3627919" cy="232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02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Key Concept 6.3: New conceptualizations of global economy, society, and culture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29" y="1690687"/>
            <a:ext cx="10515600" cy="4802579"/>
          </a:xfrm>
        </p:spPr>
        <p:txBody>
          <a:bodyPr>
            <a:normAutofit/>
          </a:bodyPr>
          <a:lstStyle/>
          <a:p>
            <a:r>
              <a:rPr lang="en-US" i="1" dirty="0"/>
              <a:t>Humanitarian organizations </a:t>
            </a:r>
            <a:r>
              <a:rPr lang="en-US" dirty="0" smtClean="0"/>
              <a:t>developed </a:t>
            </a:r>
            <a:r>
              <a:rPr lang="en-US" dirty="0"/>
              <a:t>to respond to humanitarian crises throughout the world</a:t>
            </a:r>
            <a:r>
              <a:rPr lang="en-US" dirty="0" smtClean="0"/>
              <a:t>.</a:t>
            </a:r>
          </a:p>
          <a:p>
            <a:pPr lvl="1"/>
            <a:r>
              <a:rPr lang="en-US" i="1" dirty="0" smtClean="0"/>
              <a:t>Red Cross</a:t>
            </a:r>
          </a:p>
          <a:p>
            <a:pPr lvl="1"/>
            <a:r>
              <a:rPr lang="en-US" i="1" dirty="0" smtClean="0"/>
              <a:t>Doctor's without Borders</a:t>
            </a:r>
          </a:p>
          <a:p>
            <a:pPr lvl="1"/>
            <a:r>
              <a:rPr lang="en-US" i="1" dirty="0" smtClean="0"/>
              <a:t>World Health </a:t>
            </a:r>
            <a:r>
              <a:rPr lang="en-US" i="1" dirty="0" smtClean="0"/>
              <a:t>Organization</a:t>
            </a:r>
          </a:p>
          <a:p>
            <a:pPr marL="457200" lvl="1" indent="0">
              <a:buNone/>
            </a:pPr>
            <a:endParaRPr lang="en-US" i="1" dirty="0" smtClean="0"/>
          </a:p>
          <a:p>
            <a:r>
              <a:rPr lang="en-US" dirty="0"/>
              <a:t>Regional trade agreements </a:t>
            </a:r>
            <a:r>
              <a:rPr lang="en-US" dirty="0" smtClean="0"/>
              <a:t>created </a:t>
            </a:r>
            <a:r>
              <a:rPr lang="en-US" dirty="0"/>
              <a:t>regional trading blocs designed to promote the movement of capital and goods across national borders</a:t>
            </a:r>
            <a:r>
              <a:rPr lang="en-US" dirty="0" smtClean="0"/>
              <a:t>.</a:t>
            </a:r>
          </a:p>
          <a:p>
            <a:pPr lvl="1"/>
            <a:r>
              <a:rPr lang="en-US" i="1" dirty="0" smtClean="0"/>
              <a:t>European Union </a:t>
            </a:r>
          </a:p>
          <a:p>
            <a:pPr lvl="1"/>
            <a:r>
              <a:rPr lang="en-US" i="1" dirty="0" smtClean="0"/>
              <a:t>NAFTA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724" y="2448769"/>
            <a:ext cx="6513195" cy="1315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91" y="5086283"/>
            <a:ext cx="6965258" cy="140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3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Key Concept 6.3: New conceptualizations of global economy, society, and culture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Rise in Multinational Corporations trended upward and challenged government power</a:t>
            </a:r>
          </a:p>
          <a:p>
            <a:pPr lvl="1"/>
            <a:r>
              <a:rPr lang="en-US" dirty="0" smtClean="0"/>
              <a:t>Shell</a:t>
            </a:r>
          </a:p>
          <a:p>
            <a:pPr lvl="1"/>
            <a:r>
              <a:rPr lang="en-US" dirty="0" smtClean="0"/>
              <a:t>Coca-Cola</a:t>
            </a:r>
          </a:p>
          <a:p>
            <a:pPr lvl="1"/>
            <a:r>
              <a:rPr lang="en-US" dirty="0" smtClean="0"/>
              <a:t>Sony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i="1" dirty="0" smtClean="0"/>
              <a:t>Environmental movements rose</a:t>
            </a:r>
            <a:r>
              <a:rPr lang="en-US" dirty="0" smtClean="0"/>
              <a:t> throughout the world </a:t>
            </a:r>
            <a:endParaRPr lang="en-US" i="1" dirty="0" smtClean="0"/>
          </a:p>
          <a:p>
            <a:pPr lvl="1"/>
            <a:r>
              <a:rPr lang="en-US" dirty="0" smtClean="0"/>
              <a:t>Greenpeace</a:t>
            </a:r>
          </a:p>
          <a:p>
            <a:pPr lvl="1"/>
            <a:r>
              <a:rPr lang="en-US" dirty="0" smtClean="0"/>
              <a:t>Earth Day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001" y="5310595"/>
            <a:ext cx="6790598" cy="13717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422" y="2891599"/>
            <a:ext cx="6698130" cy="135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09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Key Concept 6.3: New conceptualizations of global economy, society, and culture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852" y="1690688"/>
            <a:ext cx="5658016" cy="50043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social </a:t>
            </a:r>
            <a:r>
              <a:rPr lang="en-US" dirty="0"/>
              <a:t>changes that took place in the 20th century </a:t>
            </a:r>
            <a:endParaRPr lang="en-US" dirty="0" smtClean="0"/>
          </a:p>
          <a:p>
            <a:r>
              <a:rPr lang="en-US" i="1" dirty="0" smtClean="0"/>
              <a:t>Positive:</a:t>
            </a:r>
          </a:p>
          <a:p>
            <a:pPr lvl="1"/>
            <a:r>
              <a:rPr lang="en-US" i="1" dirty="0" smtClean="0"/>
              <a:t>notion </a:t>
            </a:r>
            <a:r>
              <a:rPr lang="en-US" i="1" dirty="0"/>
              <a:t>of human rights </a:t>
            </a:r>
            <a:r>
              <a:rPr lang="en-US" i="1" dirty="0" smtClean="0"/>
              <a:t>gained </a:t>
            </a:r>
            <a:r>
              <a:rPr lang="en-US" dirty="0" smtClean="0"/>
              <a:t>traction </a:t>
            </a:r>
            <a:r>
              <a:rPr lang="en-US" dirty="0"/>
              <a:t>throughout the </a:t>
            </a:r>
            <a:r>
              <a:rPr lang="en-US" dirty="0" smtClean="0"/>
              <a:t>world</a:t>
            </a:r>
          </a:p>
          <a:p>
            <a:pPr lvl="2"/>
            <a:r>
              <a:rPr lang="en-US" i="1" dirty="0" smtClean="0"/>
              <a:t>UN Declaration of Human Rights </a:t>
            </a:r>
          </a:p>
          <a:p>
            <a:pPr lvl="2"/>
            <a:r>
              <a:rPr lang="en-US" i="1" dirty="0" smtClean="0"/>
              <a:t>Women's rights</a:t>
            </a:r>
          </a:p>
          <a:p>
            <a:r>
              <a:rPr lang="en-US" i="1" dirty="0" smtClean="0"/>
              <a:t>Negative</a:t>
            </a:r>
          </a:p>
          <a:p>
            <a:pPr lvl="1"/>
            <a:r>
              <a:rPr lang="en-US" dirty="0"/>
              <a:t>Increased interactions among diverse peoples sometimes led to the formation of </a:t>
            </a:r>
            <a:r>
              <a:rPr lang="en-US" i="1" dirty="0"/>
              <a:t>new cultural identities </a:t>
            </a:r>
            <a:r>
              <a:rPr lang="en-US" i="1" dirty="0" smtClean="0"/>
              <a:t>exclusionary </a:t>
            </a:r>
            <a:r>
              <a:rPr lang="en-US" i="1" dirty="0"/>
              <a:t>reactions </a:t>
            </a:r>
            <a:endParaRPr lang="en-US" i="1" dirty="0" smtClean="0"/>
          </a:p>
          <a:p>
            <a:pPr lvl="2"/>
            <a:r>
              <a:rPr lang="en-US" i="1" dirty="0" smtClean="0"/>
              <a:t>Xenophobia – fear of foreigners</a:t>
            </a:r>
          </a:p>
          <a:p>
            <a:pPr lvl="2"/>
            <a:r>
              <a:rPr lang="en-US" i="1" dirty="0" smtClean="0"/>
              <a:t>Race riots</a:t>
            </a:r>
            <a:endParaRPr lang="en-US" i="1" dirty="0"/>
          </a:p>
          <a:p>
            <a:pPr lvl="2"/>
            <a:r>
              <a:rPr lang="en-US" i="1" dirty="0" smtClean="0"/>
              <a:t>Citizenship restrictions</a:t>
            </a:r>
            <a:r>
              <a:rPr lang="en-US" dirty="0" smtClean="0"/>
              <a:t>.</a:t>
            </a:r>
            <a:endParaRPr lang="en-US" dirty="0"/>
          </a:p>
          <a:p>
            <a:endParaRPr lang="en-US" i="1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610" y="1805700"/>
            <a:ext cx="6266615" cy="1284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868" y="3248018"/>
            <a:ext cx="2921327" cy="344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49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Key Concept 6.3: New conceptualizations of global economy, society, and culture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096" y="1825625"/>
            <a:ext cx="7709452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Cultural changes that took place in the 20th century </a:t>
            </a:r>
          </a:p>
          <a:p>
            <a:r>
              <a:rPr lang="en-US" dirty="0" smtClean="0"/>
              <a:t>Religion</a:t>
            </a:r>
          </a:p>
          <a:p>
            <a:pPr lvl="1"/>
            <a:r>
              <a:rPr lang="en-US" dirty="0"/>
              <a:t>Believers developed </a:t>
            </a:r>
            <a:r>
              <a:rPr lang="en-US" i="1" dirty="0"/>
              <a:t>new forms of </a:t>
            </a:r>
            <a:r>
              <a:rPr lang="en-US" i="1" dirty="0" smtClean="0"/>
              <a:t>spirituality</a:t>
            </a:r>
          </a:p>
          <a:p>
            <a:pPr lvl="2"/>
            <a:r>
              <a:rPr lang="en-US" i="1" dirty="0" smtClean="0"/>
              <a:t>New </a:t>
            </a:r>
            <a:r>
              <a:rPr lang="en-US" i="1" dirty="0"/>
              <a:t>Age </a:t>
            </a:r>
            <a:r>
              <a:rPr lang="en-US" i="1" dirty="0" smtClean="0"/>
              <a:t>Religions</a:t>
            </a:r>
            <a:endParaRPr lang="en-US" i="1" dirty="0"/>
          </a:p>
          <a:p>
            <a:pPr lvl="2"/>
            <a:r>
              <a:rPr lang="en-US" i="1" dirty="0" smtClean="0"/>
              <a:t>Hare Krishna</a:t>
            </a:r>
            <a:endParaRPr lang="en-US" i="1" dirty="0"/>
          </a:p>
          <a:p>
            <a:pPr lvl="2"/>
            <a:r>
              <a:rPr lang="en-US" i="1" dirty="0" smtClean="0"/>
              <a:t>Falun Gong</a:t>
            </a:r>
            <a:endParaRPr lang="en-US" i="1" dirty="0"/>
          </a:p>
          <a:p>
            <a:r>
              <a:rPr lang="en-US" dirty="0" smtClean="0"/>
              <a:t>Consumer Culture changed with greater interaction between nations</a:t>
            </a:r>
          </a:p>
          <a:p>
            <a:pPr lvl="1"/>
            <a:r>
              <a:rPr lang="en-US" dirty="0" smtClean="0"/>
              <a:t>Popularity in sports rose to new heights </a:t>
            </a:r>
          </a:p>
          <a:p>
            <a:pPr lvl="2"/>
            <a:r>
              <a:rPr lang="en-US" dirty="0" smtClean="0"/>
              <a:t>Olympics, World Cup Soccer</a:t>
            </a:r>
          </a:p>
          <a:p>
            <a:pPr lvl="1"/>
            <a:r>
              <a:rPr lang="en-US" dirty="0" smtClean="0"/>
              <a:t>Diffusion of music and film</a:t>
            </a:r>
          </a:p>
          <a:p>
            <a:pPr lvl="2"/>
            <a:r>
              <a:rPr lang="en-US" dirty="0" smtClean="0"/>
              <a:t>Reggae music</a:t>
            </a:r>
          </a:p>
          <a:p>
            <a:pPr lvl="2"/>
            <a:r>
              <a:rPr lang="en-US" dirty="0" smtClean="0"/>
              <a:t>Bollywood films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990" y="4846769"/>
            <a:ext cx="6585115" cy="1330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547" y="2137025"/>
            <a:ext cx="3560455" cy="147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44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Microsoft Office PowerPoint</Application>
  <PresentationFormat>Widescreen</PresentationFormat>
  <Paragraphs>68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AP Review: Unit 6.3 </vt:lpstr>
      <vt:lpstr>Key Concept 6.3: New conceptualizations of global economy, society, and culture </vt:lpstr>
      <vt:lpstr>Key Concept 6.3: New conceptualizations of global economy, society, and culture </vt:lpstr>
      <vt:lpstr>Key Concept 6.3: New conceptualizations of global economy, society, and culture </vt:lpstr>
      <vt:lpstr>Key Concept 6.3: New conceptualizations of global economy, society, and culture </vt:lpstr>
      <vt:lpstr>Key Concept 6.3: New conceptualizations of global economy, society, and culture </vt:lpstr>
      <vt:lpstr>Key Concept 6.3: New conceptualizations of global economy, society, and culture </vt:lpstr>
    </vt:vector>
  </TitlesOfParts>
  <Company>Spring Branch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Review: Unit 6.3 </dc:title>
  <dc:creator>Neal, Brett</dc:creator>
  <cp:lastModifiedBy>Neal, Brett</cp:lastModifiedBy>
  <cp:revision>1</cp:revision>
  <dcterms:created xsi:type="dcterms:W3CDTF">2016-05-05T05:38:36Z</dcterms:created>
  <dcterms:modified xsi:type="dcterms:W3CDTF">2016-05-05T05:38:49Z</dcterms:modified>
</cp:coreProperties>
</file>