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5" r:id="rId14"/>
    <p:sldId id="269" r:id="rId15"/>
    <p:sldId id="272" r:id="rId16"/>
    <p:sldId id="271" r:id="rId17"/>
    <p:sldId id="273"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40"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64" r:id="rId102"/>
    <p:sldId id="358" r:id="rId103"/>
    <p:sldId id="365" r:id="rId104"/>
    <p:sldId id="360" r:id="rId105"/>
    <p:sldId id="361" r:id="rId106"/>
    <p:sldId id="362" r:id="rId107"/>
    <p:sldId id="363" r:id="rId108"/>
    <p:sldId id="366" r:id="rId109"/>
    <p:sldId id="368" r:id="rId110"/>
    <p:sldId id="367" r:id="rId111"/>
    <p:sldId id="369" r:id="rId112"/>
    <p:sldId id="370" r:id="rId113"/>
    <p:sldId id="371" r:id="rId114"/>
    <p:sldId id="372" r:id="rId115"/>
    <p:sldId id="373" r:id="rId116"/>
    <p:sldId id="374" r:id="rId117"/>
    <p:sldId id="375" r:id="rId118"/>
    <p:sldId id="376" r:id="rId119"/>
    <p:sldId id="377" r:id="rId120"/>
    <p:sldId id="378"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 id="391" r:id="rId134"/>
    <p:sldId id="392" r:id="rId135"/>
    <p:sldId id="393" r:id="rId136"/>
    <p:sldId id="394" r:id="rId137"/>
    <p:sldId id="395" r:id="rId138"/>
    <p:sldId id="396" r:id="rId139"/>
    <p:sldId id="397" r:id="rId140"/>
    <p:sldId id="398" r:id="rId141"/>
    <p:sldId id="399" r:id="rId142"/>
    <p:sldId id="400" r:id="rId143"/>
    <p:sldId id="401" r:id="rId144"/>
    <p:sldId id="402" r:id="rId145"/>
    <p:sldId id="404" r:id="rId146"/>
    <p:sldId id="403" r:id="rId147"/>
    <p:sldId id="406" r:id="rId148"/>
    <p:sldId id="405" r:id="rId149"/>
    <p:sldId id="408" r:id="rId150"/>
    <p:sldId id="407" r:id="rId151"/>
    <p:sldId id="409" r:id="rId152"/>
    <p:sldId id="410" r:id="rId153"/>
    <p:sldId id="411" r:id="rId154"/>
    <p:sldId id="412" r:id="rId155"/>
    <p:sldId id="413" r:id="rId156"/>
    <p:sldId id="414" r:id="rId157"/>
    <p:sldId id="415" r:id="rId158"/>
    <p:sldId id="416" r:id="rId159"/>
    <p:sldId id="417" r:id="rId160"/>
    <p:sldId id="418" r:id="rId161"/>
    <p:sldId id="419" r:id="rId162"/>
    <p:sldId id="420" r:id="rId163"/>
    <p:sldId id="421" r:id="rId164"/>
    <p:sldId id="422" r:id="rId165"/>
    <p:sldId id="423" r:id="rId166"/>
    <p:sldId id="424" r:id="rId167"/>
    <p:sldId id="425" r:id="rId168"/>
    <p:sldId id="426" r:id="rId169"/>
    <p:sldId id="427" r:id="rId170"/>
    <p:sldId id="428" r:id="rId171"/>
    <p:sldId id="429" r:id="rId172"/>
    <p:sldId id="430" r:id="rId173"/>
    <p:sldId id="431" r:id="rId174"/>
    <p:sldId id="432" r:id="rId175"/>
    <p:sldId id="433" r:id="rId176"/>
    <p:sldId id="434" r:id="rId177"/>
    <p:sldId id="435" r:id="rId178"/>
    <p:sldId id="436" r:id="rId179"/>
    <p:sldId id="437" r:id="rId180"/>
    <p:sldId id="438" r:id="rId181"/>
    <p:sldId id="439" r:id="rId182"/>
    <p:sldId id="440" r:id="rId183"/>
    <p:sldId id="441" r:id="rId184"/>
    <p:sldId id="442" r:id="rId185"/>
    <p:sldId id="443" r:id="rId186"/>
    <p:sldId id="444" r:id="rId187"/>
    <p:sldId id="445" r:id="rId188"/>
    <p:sldId id="446" r:id="rId189"/>
    <p:sldId id="447" r:id="rId190"/>
    <p:sldId id="448" r:id="rId191"/>
    <p:sldId id="449" r:id="rId192"/>
    <p:sldId id="450" r:id="rId193"/>
    <p:sldId id="451" r:id="rId194"/>
    <p:sldId id="452" r:id="rId195"/>
    <p:sldId id="453" r:id="rId196"/>
    <p:sldId id="454" r:id="rId197"/>
    <p:sldId id="455" r:id="rId198"/>
    <p:sldId id="456" r:id="rId199"/>
    <p:sldId id="457" r:id="rId200"/>
    <p:sldId id="458" r:id="rId201"/>
    <p:sldId id="459" r:id="rId202"/>
    <p:sldId id="460" r:id="rId20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94718" autoAdjust="0"/>
  </p:normalViewPr>
  <p:slideViewPr>
    <p:cSldViewPr snapToGrid="0">
      <p:cViewPr varScale="1">
        <p:scale>
          <a:sx n="53" d="100"/>
          <a:sy n="53" d="100"/>
        </p:scale>
        <p:origin x="36" y="4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309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theme" Target="theme/theme1.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5/11/2016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5/11/2016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5/11/2016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5/11/2016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5/11/2016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5/11/2016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5/11/2016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 WORLD History	</a:t>
            </a:r>
            <a:endParaRPr lang="en-US" dirty="0"/>
          </a:p>
        </p:txBody>
      </p:sp>
      <p:sp>
        <p:nvSpPr>
          <p:cNvPr id="3" name="Subtitle 2"/>
          <p:cNvSpPr>
            <a:spLocks noGrp="1"/>
          </p:cNvSpPr>
          <p:nvPr>
            <p:ph type="subTitle" idx="1"/>
          </p:nvPr>
        </p:nvSpPr>
        <p:spPr/>
        <p:txBody>
          <a:bodyPr/>
          <a:lstStyle/>
          <a:p>
            <a:r>
              <a:rPr lang="en-US" dirty="0" smtClean="0"/>
              <a:t>Multiple Choice &amp; Essay Warm-Ups</a:t>
            </a:r>
            <a:endParaRPr lang="en-US" dirty="0"/>
          </a:p>
        </p:txBody>
      </p:sp>
    </p:spTree>
    <p:extLst>
      <p:ext uri="{BB962C8B-B14F-4D97-AF65-F5344CB8AC3E}">
        <p14:creationId xmlns:p14="http://schemas.microsoft.com/office/powerpoint/2010/main" val="2525471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a:t>
            </a:r>
            <a:endParaRPr lang="en-US" dirty="0"/>
          </a:p>
        </p:txBody>
      </p:sp>
      <p:sp>
        <p:nvSpPr>
          <p:cNvPr id="3" name="Content Placeholder 2"/>
          <p:cNvSpPr>
            <a:spLocks noGrp="1"/>
          </p:cNvSpPr>
          <p:nvPr>
            <p:ph idx="1"/>
          </p:nvPr>
        </p:nvSpPr>
        <p:spPr/>
        <p:txBody>
          <a:bodyPr>
            <a:normAutofit fontScale="92500"/>
          </a:bodyPr>
          <a:lstStyle/>
          <a:p>
            <a:pPr marL="0" indent="0" algn="ctr">
              <a:buNone/>
            </a:pPr>
            <a:r>
              <a:rPr lang="en-US" dirty="0"/>
              <a:t>Key Concept(s): </a:t>
            </a:r>
            <a:r>
              <a:rPr lang="en-US" dirty="0" smtClean="0"/>
              <a:t>2.2.IV.B</a:t>
            </a:r>
          </a:p>
          <a:p>
            <a:pPr marL="0" indent="0" algn="ctr">
              <a:buNone/>
            </a:pPr>
            <a:r>
              <a:rPr lang="en-US" dirty="0" smtClean="0"/>
              <a:t> </a:t>
            </a:r>
            <a:r>
              <a:rPr lang="en-US" dirty="0"/>
              <a:t>Theme(s):  Theme 3: </a:t>
            </a:r>
            <a:r>
              <a:rPr lang="en-US" dirty="0" smtClean="0"/>
              <a:t>State-Building</a:t>
            </a:r>
            <a:r>
              <a:rPr lang="en-US" dirty="0"/>
              <a:t>, </a:t>
            </a:r>
            <a:r>
              <a:rPr lang="en-US" dirty="0" smtClean="0"/>
              <a:t>Expansion, and </a:t>
            </a:r>
            <a:r>
              <a:rPr lang="en-US" dirty="0"/>
              <a:t>Conflict</a:t>
            </a:r>
          </a:p>
          <a:p>
            <a:pPr marL="0" indent="0" algn="ctr">
              <a:buNone/>
            </a:pPr>
            <a:r>
              <a:rPr lang="en-US" dirty="0" smtClean="0"/>
              <a:t>Historical </a:t>
            </a:r>
            <a:r>
              <a:rPr lang="en-US" dirty="0"/>
              <a:t>Thinking </a:t>
            </a:r>
            <a:r>
              <a:rPr lang="en-US" dirty="0" smtClean="0"/>
              <a:t>Skill(s): Comparison</a:t>
            </a:r>
            <a:endParaRPr lang="en-US" dirty="0"/>
          </a:p>
          <a:p>
            <a:pPr marL="0" indent="0">
              <a:buNone/>
            </a:pPr>
            <a:endParaRPr lang="en-US" dirty="0" smtClean="0"/>
          </a:p>
          <a:p>
            <a:pPr marL="0" indent="0">
              <a:buNone/>
            </a:pPr>
            <a:r>
              <a:rPr lang="en-US" dirty="0" smtClean="0"/>
              <a:t>The </a:t>
            </a:r>
            <a:r>
              <a:rPr lang="en-US" dirty="0"/>
              <a:t>correct answer is D. In Europe, Germanic and other peoples posed a severe</a:t>
            </a:r>
          </a:p>
          <a:p>
            <a:pPr marL="0" indent="0">
              <a:buNone/>
            </a:pPr>
            <a:r>
              <a:rPr lang="en-US" dirty="0"/>
              <a:t>military threat and ultimately succeeded in ending Roman rule in the western half</a:t>
            </a:r>
          </a:p>
          <a:p>
            <a:pPr marL="0" indent="0">
              <a:buNone/>
            </a:pPr>
            <a:r>
              <a:rPr lang="en-US" dirty="0"/>
              <a:t>of the empire in the late fifth century. In Central Asia, the </a:t>
            </a:r>
            <a:r>
              <a:rPr lang="en-US" dirty="0" err="1"/>
              <a:t>Xiongnu</a:t>
            </a:r>
            <a:r>
              <a:rPr lang="en-US" dirty="0"/>
              <a:t> confederation</a:t>
            </a:r>
          </a:p>
          <a:p>
            <a:pPr marL="0" indent="0">
              <a:buNone/>
            </a:pPr>
            <a:r>
              <a:rPr lang="en-US" dirty="0"/>
              <a:t>forced the Han imperial government to spend significant resources on defense,</a:t>
            </a:r>
          </a:p>
          <a:p>
            <a:pPr marL="0" indent="0">
              <a:buNone/>
            </a:pPr>
            <a:r>
              <a:rPr lang="en-US" dirty="0"/>
              <a:t>thereby weakening the empire.</a:t>
            </a:r>
          </a:p>
        </p:txBody>
      </p:sp>
    </p:spTree>
    <p:extLst>
      <p:ext uri="{BB962C8B-B14F-4D97-AF65-F5344CB8AC3E}">
        <p14:creationId xmlns:p14="http://schemas.microsoft.com/office/powerpoint/2010/main" val="321988013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43</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Mughal Empire and the Ottoman Empire</a:t>
            </a:r>
          </a:p>
          <a:p>
            <a:pPr marL="0" indent="0">
              <a:buNone/>
            </a:pPr>
            <a:r>
              <a:rPr lang="en-US" dirty="0"/>
              <a:t>before 1700 C.E. shared which of the following</a:t>
            </a:r>
          </a:p>
          <a:p>
            <a:pPr marL="0" indent="0">
              <a:buNone/>
            </a:pPr>
            <a:r>
              <a:rPr lang="en-US" dirty="0"/>
              <a:t>characteristics?</a:t>
            </a:r>
          </a:p>
          <a:p>
            <a:pPr marL="0" indent="0">
              <a:buNone/>
            </a:pPr>
            <a:r>
              <a:rPr lang="en-US" dirty="0"/>
              <a:t>(A) Both empires were able to expand without</a:t>
            </a:r>
          </a:p>
          <a:p>
            <a:pPr marL="0" indent="0">
              <a:buNone/>
            </a:pPr>
            <a:r>
              <a:rPr lang="en-US" dirty="0"/>
              <a:t>meeting strong resistance.</a:t>
            </a:r>
          </a:p>
          <a:p>
            <a:pPr marL="0" indent="0">
              <a:buNone/>
            </a:pPr>
            <a:r>
              <a:rPr lang="en-US" dirty="0"/>
              <a:t>(B) Both empires formally restricted foreign</a:t>
            </a:r>
          </a:p>
          <a:p>
            <a:pPr marL="0" indent="0">
              <a:buNone/>
            </a:pPr>
            <a:r>
              <a:rPr lang="en-US" dirty="0"/>
              <a:t>trade.</a:t>
            </a:r>
          </a:p>
          <a:p>
            <a:pPr marL="0" indent="0">
              <a:buNone/>
            </a:pPr>
            <a:r>
              <a:rPr lang="en-US" dirty="0"/>
              <a:t>(C) Both empires were ruled by a single religious</a:t>
            </a:r>
          </a:p>
          <a:p>
            <a:pPr marL="0" indent="0">
              <a:buNone/>
            </a:pPr>
            <a:r>
              <a:rPr lang="en-US" dirty="0"/>
              <a:t>official.</a:t>
            </a:r>
          </a:p>
          <a:p>
            <a:pPr marL="0" indent="0">
              <a:buNone/>
            </a:pPr>
            <a:r>
              <a:rPr lang="en-US" dirty="0"/>
              <a:t>(D) Both empires were religiously and culturally</a:t>
            </a:r>
          </a:p>
          <a:p>
            <a:pPr marL="0" indent="0">
              <a:buNone/>
            </a:pPr>
            <a:r>
              <a:rPr lang="en-US" dirty="0"/>
              <a:t>diverse.</a:t>
            </a:r>
          </a:p>
        </p:txBody>
      </p:sp>
    </p:spTree>
    <p:extLst>
      <p:ext uri="{BB962C8B-B14F-4D97-AF65-F5344CB8AC3E}">
        <p14:creationId xmlns:p14="http://schemas.microsoft.com/office/powerpoint/2010/main" val="12808016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43</a:t>
            </a:r>
            <a:endParaRPr lang="en-US" dirty="0"/>
          </a:p>
        </p:txBody>
      </p:sp>
      <p:sp>
        <p:nvSpPr>
          <p:cNvPr id="3" name="Content Placeholder 2"/>
          <p:cNvSpPr>
            <a:spLocks noGrp="1"/>
          </p:cNvSpPr>
          <p:nvPr>
            <p:ph idx="1"/>
          </p:nvPr>
        </p:nvSpPr>
        <p:spPr/>
        <p:txBody>
          <a:bodyPr/>
          <a:lstStyle/>
          <a:p>
            <a:pPr marL="0" indent="0">
              <a:buNone/>
            </a:pPr>
            <a:r>
              <a:rPr lang="en-US" dirty="0"/>
              <a:t>The correct answer is D. The Ottoman Empire, ruled by a Turkic-speaking</a:t>
            </a:r>
          </a:p>
          <a:p>
            <a:pPr marL="0" indent="0">
              <a:buNone/>
            </a:pPr>
            <a:r>
              <a:rPr lang="en-US" dirty="0"/>
              <a:t>Muslim elite, controlled large numbers of non-Turkic and non-Muslim people.</a:t>
            </a:r>
          </a:p>
          <a:p>
            <a:pPr marL="0" indent="0">
              <a:buNone/>
            </a:pPr>
            <a:r>
              <a:rPr lang="en-US" dirty="0"/>
              <a:t>The Mughal Empire, ruled by a Muslim elite of Central Asian origin, controlled</a:t>
            </a:r>
          </a:p>
          <a:p>
            <a:pPr marL="0" indent="0">
              <a:buNone/>
            </a:pPr>
            <a:r>
              <a:rPr lang="en-US" dirty="0"/>
              <a:t>large numbers of South Asian and non-Muslim people.</a:t>
            </a:r>
          </a:p>
        </p:txBody>
      </p:sp>
    </p:spTree>
    <p:extLst>
      <p:ext uri="{BB962C8B-B14F-4D97-AF65-F5344CB8AC3E}">
        <p14:creationId xmlns:p14="http://schemas.microsoft.com/office/powerpoint/2010/main" val="13865524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44</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An important reason for China’s rapid population</a:t>
            </a:r>
          </a:p>
          <a:p>
            <a:pPr marL="0" indent="0">
              <a:buNone/>
            </a:pPr>
            <a:r>
              <a:rPr lang="en-US" dirty="0"/>
              <a:t>increase in the seventeenth and eighteenth</a:t>
            </a:r>
          </a:p>
          <a:p>
            <a:pPr marL="0" indent="0">
              <a:buNone/>
            </a:pPr>
            <a:r>
              <a:rPr lang="en-US" dirty="0"/>
              <a:t>centuries was</a:t>
            </a:r>
          </a:p>
          <a:p>
            <a:pPr marL="0" indent="0">
              <a:buNone/>
            </a:pPr>
            <a:r>
              <a:rPr lang="en-US" dirty="0"/>
              <a:t>(A) the introduction of new crops from the</a:t>
            </a:r>
          </a:p>
          <a:p>
            <a:pPr marL="0" indent="0">
              <a:buNone/>
            </a:pPr>
            <a:r>
              <a:rPr lang="en-US" dirty="0"/>
              <a:t>Americas</a:t>
            </a:r>
          </a:p>
          <a:p>
            <a:pPr marL="0" indent="0">
              <a:buNone/>
            </a:pPr>
            <a:r>
              <a:rPr lang="en-US" dirty="0"/>
              <a:t>(B) the end of the bubonic plague in Asia</a:t>
            </a:r>
          </a:p>
          <a:p>
            <a:pPr marL="0" indent="0">
              <a:buNone/>
            </a:pPr>
            <a:r>
              <a:rPr lang="en-US" dirty="0"/>
              <a:t>(C) the widespread adoption of the European</a:t>
            </a:r>
          </a:p>
          <a:p>
            <a:pPr marL="0" indent="0">
              <a:buNone/>
            </a:pPr>
            <a:r>
              <a:rPr lang="en-US" dirty="0"/>
              <a:t>three-field system</a:t>
            </a:r>
          </a:p>
          <a:p>
            <a:pPr marL="0" indent="0">
              <a:buNone/>
            </a:pPr>
            <a:r>
              <a:rPr lang="en-US" dirty="0"/>
              <a:t>(D) unprecedented immigration from the Mughal</a:t>
            </a:r>
          </a:p>
          <a:p>
            <a:pPr marL="0" indent="0">
              <a:buNone/>
            </a:pPr>
            <a:r>
              <a:rPr lang="en-US" dirty="0"/>
              <a:t>and Ottoman empires</a:t>
            </a:r>
          </a:p>
        </p:txBody>
      </p:sp>
    </p:spTree>
    <p:extLst>
      <p:ext uri="{BB962C8B-B14F-4D97-AF65-F5344CB8AC3E}">
        <p14:creationId xmlns:p14="http://schemas.microsoft.com/office/powerpoint/2010/main" val="6539474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44</a:t>
            </a:r>
            <a:endParaRPr lang="en-US" dirty="0"/>
          </a:p>
        </p:txBody>
      </p:sp>
      <p:sp>
        <p:nvSpPr>
          <p:cNvPr id="3" name="Content Placeholder 2"/>
          <p:cNvSpPr>
            <a:spLocks noGrp="1"/>
          </p:cNvSpPr>
          <p:nvPr>
            <p:ph idx="1"/>
          </p:nvPr>
        </p:nvSpPr>
        <p:spPr/>
        <p:txBody>
          <a:bodyPr/>
          <a:lstStyle/>
          <a:p>
            <a:pPr marL="0" indent="0">
              <a:buNone/>
            </a:pPr>
            <a:r>
              <a:rPr lang="en-US" dirty="0"/>
              <a:t>The correct answer is A. American crops such as maize and potatoes were adopted</a:t>
            </a:r>
          </a:p>
          <a:p>
            <a:pPr marL="0" indent="0">
              <a:buNone/>
            </a:pPr>
            <a:r>
              <a:rPr lang="en-US" dirty="0"/>
              <a:t>in China as part of the Columbian Exchange and led to an increased supply of</a:t>
            </a:r>
          </a:p>
          <a:p>
            <a:pPr marL="0" indent="0">
              <a:buNone/>
            </a:pPr>
            <a:r>
              <a:rPr lang="en-US" dirty="0"/>
              <a:t>cheap food. This, in turn, led to a substantial increase in China’s population in the</a:t>
            </a:r>
          </a:p>
          <a:p>
            <a:pPr marL="0" indent="0">
              <a:buNone/>
            </a:pPr>
            <a:r>
              <a:rPr lang="en-US" dirty="0"/>
              <a:t>seventeenth and eighteenth centuries.</a:t>
            </a:r>
          </a:p>
        </p:txBody>
      </p:sp>
    </p:spTree>
    <p:extLst>
      <p:ext uri="{BB962C8B-B14F-4D97-AF65-F5344CB8AC3E}">
        <p14:creationId xmlns:p14="http://schemas.microsoft.com/office/powerpoint/2010/main" val="17103026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45</a:t>
            </a:r>
            <a:endParaRPr lang="en-US" dirty="0"/>
          </a:p>
        </p:txBody>
      </p:sp>
      <p:sp>
        <p:nvSpPr>
          <p:cNvPr id="3" name="Content Placeholder 2"/>
          <p:cNvSpPr>
            <a:spLocks noGrp="1"/>
          </p:cNvSpPr>
          <p:nvPr>
            <p:ph idx="1"/>
          </p:nvPr>
        </p:nvSpPr>
        <p:spPr/>
        <p:txBody>
          <a:bodyPr/>
          <a:lstStyle/>
          <a:p>
            <a:pPr marL="0" indent="0">
              <a:buNone/>
            </a:pPr>
            <a:r>
              <a:rPr lang="en-US" dirty="0"/>
              <a:t>Which of the following would be the most useful</a:t>
            </a:r>
          </a:p>
          <a:p>
            <a:pPr marL="0" indent="0">
              <a:buNone/>
            </a:pPr>
            <a:r>
              <a:rPr lang="en-US" dirty="0"/>
              <a:t>source of evidence for research about the profits</a:t>
            </a:r>
          </a:p>
          <a:p>
            <a:pPr marL="0" indent="0">
              <a:buNone/>
            </a:pPr>
            <a:r>
              <a:rPr lang="en-US" dirty="0"/>
              <a:t>of Portuguese and British slave traders in the</a:t>
            </a:r>
          </a:p>
          <a:p>
            <a:pPr marL="0" indent="0">
              <a:buNone/>
            </a:pPr>
            <a:r>
              <a:rPr lang="en-US" dirty="0"/>
              <a:t>period 1600–1800 ?</a:t>
            </a:r>
          </a:p>
          <a:p>
            <a:pPr marL="0" indent="0">
              <a:buNone/>
            </a:pPr>
            <a:r>
              <a:rPr lang="en-US" dirty="0"/>
              <a:t>(A) Portuguese and British tax records</a:t>
            </a:r>
          </a:p>
          <a:p>
            <a:pPr marL="0" indent="0">
              <a:buNone/>
            </a:pPr>
            <a:r>
              <a:rPr lang="en-US" dirty="0"/>
              <a:t>(B) Narratives of slaves transported to the</a:t>
            </a:r>
          </a:p>
          <a:p>
            <a:pPr marL="0" indent="0">
              <a:buNone/>
            </a:pPr>
            <a:r>
              <a:rPr lang="en-US" dirty="0"/>
              <a:t>Americas</a:t>
            </a:r>
          </a:p>
          <a:p>
            <a:pPr marL="0" indent="0">
              <a:buNone/>
            </a:pPr>
            <a:r>
              <a:rPr lang="en-US" dirty="0"/>
              <a:t>(C) European slave traders’ account books</a:t>
            </a:r>
          </a:p>
          <a:p>
            <a:pPr marL="0" indent="0">
              <a:buNone/>
            </a:pPr>
            <a:r>
              <a:rPr lang="en-US" dirty="0"/>
              <a:t>(D) Journals of African slave traders</a:t>
            </a:r>
          </a:p>
        </p:txBody>
      </p:sp>
    </p:spTree>
    <p:extLst>
      <p:ext uri="{BB962C8B-B14F-4D97-AF65-F5344CB8AC3E}">
        <p14:creationId xmlns:p14="http://schemas.microsoft.com/office/powerpoint/2010/main" val="34519447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45</a:t>
            </a:r>
            <a:endParaRPr lang="en-US" dirty="0"/>
          </a:p>
        </p:txBody>
      </p:sp>
      <p:sp>
        <p:nvSpPr>
          <p:cNvPr id="3" name="Content Placeholder 2"/>
          <p:cNvSpPr>
            <a:spLocks noGrp="1"/>
          </p:cNvSpPr>
          <p:nvPr>
            <p:ph idx="1"/>
          </p:nvPr>
        </p:nvSpPr>
        <p:spPr/>
        <p:txBody>
          <a:bodyPr/>
          <a:lstStyle/>
          <a:p>
            <a:pPr marL="0" indent="0">
              <a:buNone/>
            </a:pPr>
            <a:r>
              <a:rPr lang="en-US" dirty="0"/>
              <a:t>The correct answer is C. Slave traders’ ledgers would provide information</a:t>
            </a:r>
          </a:p>
          <a:p>
            <a:pPr marL="0" indent="0">
              <a:buNone/>
            </a:pPr>
            <a:r>
              <a:rPr lang="en-US" dirty="0"/>
              <a:t>about the cost of acquiring enslaved Africans and the revenue generated from</a:t>
            </a:r>
          </a:p>
          <a:p>
            <a:pPr marL="0" indent="0">
              <a:buNone/>
            </a:pPr>
            <a:r>
              <a:rPr lang="en-US" dirty="0"/>
              <a:t>subsequent sales, which would make them the most reliable source of evidence.</a:t>
            </a:r>
          </a:p>
          <a:p>
            <a:pPr marL="0" indent="0">
              <a:buNone/>
            </a:pPr>
            <a:r>
              <a:rPr lang="en-US" dirty="0"/>
              <a:t>While choice A might seem to be attractive, it would not be as useful a source</a:t>
            </a:r>
          </a:p>
          <a:p>
            <a:pPr marL="0" indent="0">
              <a:buNone/>
            </a:pPr>
            <a:r>
              <a:rPr lang="en-US" dirty="0"/>
              <a:t>of information because merchants often failed to report sales in order to avoid</a:t>
            </a:r>
          </a:p>
          <a:p>
            <a:pPr marL="0" indent="0">
              <a:buNone/>
            </a:pPr>
            <a:r>
              <a:rPr lang="en-US" dirty="0"/>
              <a:t>paying taxes.</a:t>
            </a:r>
          </a:p>
        </p:txBody>
      </p:sp>
    </p:spTree>
    <p:extLst>
      <p:ext uri="{BB962C8B-B14F-4D97-AF65-F5344CB8AC3E}">
        <p14:creationId xmlns:p14="http://schemas.microsoft.com/office/powerpoint/2010/main" val="10923818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a:t>
            </a:r>
            <a:endParaRPr lang="en-US" dirty="0"/>
          </a:p>
        </p:txBody>
      </p:sp>
      <p:sp>
        <p:nvSpPr>
          <p:cNvPr id="3" name="Content Placeholder 2"/>
          <p:cNvSpPr>
            <a:spLocks noGrp="1"/>
          </p:cNvSpPr>
          <p:nvPr>
            <p:ph idx="1"/>
          </p:nvPr>
        </p:nvSpPr>
        <p:spPr/>
        <p:txBody>
          <a:bodyPr/>
          <a:lstStyle/>
          <a:p>
            <a:pPr marL="0" indent="0">
              <a:buNone/>
            </a:pPr>
            <a:r>
              <a:rPr lang="en-US" dirty="0" smtClean="0"/>
              <a:t>Compare and contrast the social structures of feudalism in Europe and Japan during the period 600 to 1450</a:t>
            </a:r>
            <a:endParaRPr lang="en-US" dirty="0"/>
          </a:p>
        </p:txBody>
      </p:sp>
    </p:spTree>
    <p:extLst>
      <p:ext uri="{BB962C8B-B14F-4D97-AF65-F5344CB8AC3E}">
        <p14:creationId xmlns:p14="http://schemas.microsoft.com/office/powerpoint/2010/main" val="40100004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Modern</a:t>
            </a:r>
            <a:br>
              <a:rPr lang="en-US" dirty="0" smtClean="0"/>
            </a:br>
            <a:r>
              <a:rPr lang="en-US" dirty="0" smtClean="0"/>
              <a:t>1450-1750	</a:t>
            </a:r>
            <a:endParaRPr lang="en-US" dirty="0"/>
          </a:p>
        </p:txBody>
      </p:sp>
      <p:sp>
        <p:nvSpPr>
          <p:cNvPr id="3" name="Text Placeholder 2"/>
          <p:cNvSpPr>
            <a:spLocks noGrp="1"/>
          </p:cNvSpPr>
          <p:nvPr>
            <p:ph type="body" idx="1"/>
          </p:nvPr>
        </p:nvSpPr>
        <p:spPr/>
        <p:txBody>
          <a:bodyPr/>
          <a:lstStyle/>
          <a:p>
            <a:r>
              <a:rPr lang="en-US" dirty="0" smtClean="0"/>
              <a:t>Friday, May 1 </a:t>
            </a:r>
            <a:endParaRPr lang="en-US" dirty="0"/>
          </a:p>
        </p:txBody>
      </p:sp>
    </p:spTree>
    <p:extLst>
      <p:ext uri="{BB962C8B-B14F-4D97-AF65-F5344CB8AC3E}">
        <p14:creationId xmlns:p14="http://schemas.microsoft.com/office/powerpoint/2010/main" val="18026373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 46</a:t>
            </a:r>
            <a:endParaRPr lang="en-US" dirty="0"/>
          </a:p>
        </p:txBody>
      </p:sp>
      <p:sp>
        <p:nvSpPr>
          <p:cNvPr id="5" name="Content Placeholder 4"/>
          <p:cNvSpPr>
            <a:spLocks noGrp="1"/>
          </p:cNvSpPr>
          <p:nvPr>
            <p:ph idx="1"/>
          </p:nvPr>
        </p:nvSpPr>
        <p:spPr/>
        <p:txBody>
          <a:bodyPr>
            <a:normAutofit fontScale="85000" lnSpcReduction="20000"/>
          </a:bodyPr>
          <a:lstStyle/>
          <a:p>
            <a:pPr marL="0" indent="0">
              <a:buNone/>
            </a:pPr>
            <a:r>
              <a:rPr lang="en-US" dirty="0"/>
              <a:t>Which of the following statements is true about</a:t>
            </a:r>
          </a:p>
          <a:p>
            <a:pPr marL="0" indent="0">
              <a:buNone/>
            </a:pPr>
            <a:r>
              <a:rPr lang="en-US" dirty="0"/>
              <a:t>both the Mughal and Ottoman empires in the</a:t>
            </a:r>
          </a:p>
          <a:p>
            <a:pPr marL="0" indent="0">
              <a:buNone/>
            </a:pPr>
            <a:r>
              <a:rPr lang="en-US" dirty="0"/>
              <a:t>sixteenth century?</a:t>
            </a:r>
          </a:p>
          <a:p>
            <a:pPr marL="0" indent="0">
              <a:buNone/>
            </a:pPr>
            <a:r>
              <a:rPr lang="en-US" dirty="0"/>
              <a:t>(A) In both empires the majority of the people</a:t>
            </a:r>
          </a:p>
          <a:p>
            <a:pPr marL="0" indent="0">
              <a:buNone/>
            </a:pPr>
            <a:r>
              <a:rPr lang="en-US" dirty="0"/>
              <a:t>were Muslims.</a:t>
            </a:r>
          </a:p>
          <a:p>
            <a:pPr marL="0" indent="0">
              <a:buNone/>
            </a:pPr>
            <a:r>
              <a:rPr lang="en-US" dirty="0"/>
              <a:t>(B) Both empires had powerful navies that</a:t>
            </a:r>
          </a:p>
          <a:p>
            <a:pPr marL="0" indent="0">
              <a:buNone/>
            </a:pPr>
            <a:r>
              <a:rPr lang="en-US" dirty="0"/>
              <a:t>engaged European navies.</a:t>
            </a:r>
          </a:p>
          <a:p>
            <a:pPr marL="0" indent="0">
              <a:buNone/>
            </a:pPr>
            <a:r>
              <a:rPr lang="en-US" dirty="0"/>
              <a:t>(C) Both empires expanded through the use of</a:t>
            </a:r>
          </a:p>
          <a:p>
            <a:pPr marL="0" indent="0">
              <a:buNone/>
            </a:pPr>
            <a:r>
              <a:rPr lang="en-US" dirty="0"/>
              <a:t>gunpowder weapons and extensive</a:t>
            </a:r>
          </a:p>
          <a:p>
            <a:pPr marL="0" indent="0">
              <a:buNone/>
            </a:pPr>
            <a:r>
              <a:rPr lang="en-US" dirty="0"/>
              <a:t>bureaucracies.</a:t>
            </a:r>
          </a:p>
          <a:p>
            <a:pPr marL="0" indent="0">
              <a:buNone/>
            </a:pPr>
            <a:r>
              <a:rPr lang="en-US" dirty="0"/>
              <a:t>(D) Both empires gave little monetary support</a:t>
            </a:r>
          </a:p>
          <a:p>
            <a:pPr marL="0" indent="0">
              <a:buNone/>
            </a:pPr>
            <a:r>
              <a:rPr lang="en-US" dirty="0"/>
              <a:t>to artistic and cultural endeavors.</a:t>
            </a:r>
          </a:p>
        </p:txBody>
      </p:sp>
    </p:spTree>
    <p:extLst>
      <p:ext uri="{BB962C8B-B14F-4D97-AF65-F5344CB8AC3E}">
        <p14:creationId xmlns:p14="http://schemas.microsoft.com/office/powerpoint/2010/main" val="41235358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46</a:t>
            </a:r>
            <a:endParaRPr lang="en-US" dirty="0"/>
          </a:p>
        </p:txBody>
      </p:sp>
      <p:sp>
        <p:nvSpPr>
          <p:cNvPr id="3" name="Content Placeholder 2"/>
          <p:cNvSpPr>
            <a:spLocks noGrp="1"/>
          </p:cNvSpPr>
          <p:nvPr>
            <p:ph idx="1"/>
          </p:nvPr>
        </p:nvSpPr>
        <p:spPr/>
        <p:txBody>
          <a:bodyPr/>
          <a:lstStyle/>
          <a:p>
            <a:pPr marL="0" indent="0">
              <a:buNone/>
            </a:pPr>
            <a:r>
              <a:rPr lang="en-US" dirty="0"/>
              <a:t>The correct answer is C. The Mughal and Ottoman empires employed advanced</a:t>
            </a:r>
          </a:p>
          <a:p>
            <a:pPr marL="0" indent="0">
              <a:buNone/>
            </a:pPr>
            <a:r>
              <a:rPr lang="en-US" dirty="0"/>
              <a:t>military technology, such as guns and cannons, to successfully defeat neighboring</a:t>
            </a:r>
          </a:p>
          <a:p>
            <a:pPr marL="0" indent="0">
              <a:buNone/>
            </a:pPr>
            <a:r>
              <a:rPr lang="en-US" dirty="0"/>
              <a:t>peoples who relied on less sophisticated weaponry. Both empires also created</a:t>
            </a:r>
          </a:p>
          <a:p>
            <a:pPr marL="0" indent="0">
              <a:buNone/>
            </a:pPr>
            <a:r>
              <a:rPr lang="en-US" dirty="0"/>
              <a:t>bureaucratic systems that facilitated their ability to govern vast territories.</a:t>
            </a:r>
          </a:p>
        </p:txBody>
      </p:sp>
    </p:spTree>
    <p:extLst>
      <p:ext uri="{BB962C8B-B14F-4D97-AF65-F5344CB8AC3E}">
        <p14:creationId xmlns:p14="http://schemas.microsoft.com/office/powerpoint/2010/main" val="773286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a:xfrm>
            <a:off x="685800" y="3442447"/>
            <a:ext cx="10820400" cy="4024125"/>
          </a:xfrm>
        </p:spPr>
        <p:txBody>
          <a:bodyPr/>
          <a:lstStyle/>
          <a:p>
            <a:pPr marL="0" indent="0">
              <a:buNone/>
            </a:pPr>
            <a:r>
              <a:rPr lang="en-US" dirty="0"/>
              <a:t>The graph above shows the effect of which of the following?</a:t>
            </a:r>
          </a:p>
          <a:p>
            <a:pPr marL="0" indent="0">
              <a:buNone/>
            </a:pPr>
            <a:r>
              <a:rPr lang="en-US" dirty="0"/>
              <a:t>(A) The fall of the Roman Empire on population growth</a:t>
            </a:r>
          </a:p>
          <a:p>
            <a:pPr marL="0" indent="0">
              <a:buNone/>
            </a:pPr>
            <a:r>
              <a:rPr lang="en-US" dirty="0"/>
              <a:t>(B) The Agricultural Revolution on food supplies</a:t>
            </a:r>
          </a:p>
          <a:p>
            <a:pPr marL="0" indent="0">
              <a:buNone/>
            </a:pPr>
            <a:r>
              <a:rPr lang="en-US" dirty="0"/>
              <a:t>(C) Plague on the populations of Asia and Europe</a:t>
            </a:r>
          </a:p>
          <a:p>
            <a:pPr marL="0" indent="0">
              <a:buNone/>
            </a:pPr>
            <a:r>
              <a:rPr lang="en-US" dirty="0"/>
              <a:t>(D) The fall of the Byzantine Empire on population growth</a:t>
            </a:r>
          </a:p>
        </p:txBody>
      </p:sp>
      <p:pic>
        <p:nvPicPr>
          <p:cNvPr id="4" name="Picture 3"/>
          <p:cNvPicPr>
            <a:picLocks noChangeAspect="1"/>
          </p:cNvPicPr>
          <p:nvPr/>
        </p:nvPicPr>
        <p:blipFill>
          <a:blip r:embed="rId2"/>
          <a:stretch>
            <a:fillRect/>
          </a:stretch>
        </p:blipFill>
        <p:spPr>
          <a:xfrm>
            <a:off x="1130898" y="764373"/>
            <a:ext cx="6743700" cy="2459603"/>
          </a:xfrm>
          <a:prstGeom prst="rect">
            <a:avLst/>
          </a:prstGeom>
        </p:spPr>
      </p:pic>
    </p:spTree>
    <p:extLst>
      <p:ext uri="{BB962C8B-B14F-4D97-AF65-F5344CB8AC3E}">
        <p14:creationId xmlns:p14="http://schemas.microsoft.com/office/powerpoint/2010/main" val="14614739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8610600" cy="1293028"/>
          </a:xfrm>
        </p:spPr>
        <p:txBody>
          <a:bodyPr/>
          <a:lstStyle/>
          <a:p>
            <a:r>
              <a:rPr lang="en-US" dirty="0" smtClean="0"/>
              <a:t>Question 47</a:t>
            </a:r>
            <a:endParaRPr lang="en-US" dirty="0"/>
          </a:p>
        </p:txBody>
      </p:sp>
      <p:sp>
        <p:nvSpPr>
          <p:cNvPr id="3" name="Content Placeholder 2"/>
          <p:cNvSpPr>
            <a:spLocks noGrp="1"/>
          </p:cNvSpPr>
          <p:nvPr>
            <p:ph idx="1"/>
          </p:nvPr>
        </p:nvSpPr>
        <p:spPr>
          <a:xfrm>
            <a:off x="6295030" y="1132764"/>
            <a:ext cx="5896970" cy="5290637"/>
          </a:xfrm>
        </p:spPr>
        <p:txBody>
          <a:bodyPr>
            <a:normAutofit fontScale="92500" lnSpcReduction="10000"/>
          </a:bodyPr>
          <a:lstStyle/>
          <a:p>
            <a:pPr marL="0" indent="0">
              <a:buNone/>
            </a:pPr>
            <a:r>
              <a:rPr lang="en-US" dirty="0"/>
              <a:t>Which of the following about Afro-Eurasian trade is supported by the map</a:t>
            </a:r>
          </a:p>
          <a:p>
            <a:pPr marL="0" indent="0">
              <a:buNone/>
            </a:pPr>
            <a:r>
              <a:rPr lang="en-US" dirty="0"/>
              <a:t>above?</a:t>
            </a:r>
          </a:p>
          <a:p>
            <a:pPr marL="0" indent="0">
              <a:buNone/>
            </a:pPr>
            <a:r>
              <a:rPr lang="en-US" dirty="0"/>
              <a:t>(A) The states of the Middle East did not participate in the Indian Ocean</a:t>
            </a:r>
          </a:p>
          <a:p>
            <a:pPr marL="0" indent="0">
              <a:buNone/>
            </a:pPr>
            <a:r>
              <a:rPr lang="en-US" dirty="0"/>
              <a:t>trading system.</a:t>
            </a:r>
          </a:p>
          <a:p>
            <a:pPr marL="0" indent="0">
              <a:buNone/>
            </a:pPr>
            <a:r>
              <a:rPr lang="en-US" dirty="0"/>
              <a:t>(B) The Ottoman Empire was located at the intersections of major trading</a:t>
            </a:r>
          </a:p>
          <a:p>
            <a:pPr marL="0" indent="0">
              <a:buNone/>
            </a:pPr>
            <a:r>
              <a:rPr lang="en-US" dirty="0"/>
              <a:t>routes.</a:t>
            </a:r>
          </a:p>
          <a:p>
            <a:pPr marL="0" indent="0">
              <a:buNone/>
            </a:pPr>
            <a:r>
              <a:rPr lang="en-US" dirty="0"/>
              <a:t>(C) The Delhi Sultanate relied primarily on sea routes to participate in the silk</a:t>
            </a:r>
          </a:p>
          <a:p>
            <a:pPr marL="0" indent="0">
              <a:buNone/>
            </a:pPr>
            <a:r>
              <a:rPr lang="en-US" dirty="0"/>
              <a:t>trade across Asia.</a:t>
            </a:r>
          </a:p>
          <a:p>
            <a:pPr marL="0" indent="0">
              <a:buNone/>
            </a:pPr>
            <a:r>
              <a:rPr lang="en-US" dirty="0"/>
              <a:t>(D) The Islamic states of West Africa maintained close commercial ties with</a:t>
            </a:r>
          </a:p>
          <a:p>
            <a:pPr marL="0" indent="0">
              <a:buNone/>
            </a:pPr>
            <a:r>
              <a:rPr lang="en-US" dirty="0"/>
              <a:t>eastern Europe.</a:t>
            </a:r>
          </a:p>
        </p:txBody>
      </p:sp>
      <p:pic>
        <p:nvPicPr>
          <p:cNvPr id="4" name="Picture 3"/>
          <p:cNvPicPr>
            <a:picLocks noChangeAspect="1"/>
          </p:cNvPicPr>
          <p:nvPr/>
        </p:nvPicPr>
        <p:blipFill>
          <a:blip r:embed="rId2"/>
          <a:stretch>
            <a:fillRect/>
          </a:stretch>
        </p:blipFill>
        <p:spPr>
          <a:xfrm>
            <a:off x="569296" y="950224"/>
            <a:ext cx="5522979" cy="5218563"/>
          </a:xfrm>
          <a:prstGeom prst="rect">
            <a:avLst/>
          </a:prstGeom>
        </p:spPr>
      </p:pic>
    </p:spTree>
    <p:extLst>
      <p:ext uri="{BB962C8B-B14F-4D97-AF65-F5344CB8AC3E}">
        <p14:creationId xmlns:p14="http://schemas.microsoft.com/office/powerpoint/2010/main" val="395351026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47</a:t>
            </a:r>
            <a:endParaRPr lang="en-US" dirty="0"/>
          </a:p>
        </p:txBody>
      </p:sp>
      <p:sp>
        <p:nvSpPr>
          <p:cNvPr id="3" name="Content Placeholder 2"/>
          <p:cNvSpPr>
            <a:spLocks noGrp="1"/>
          </p:cNvSpPr>
          <p:nvPr>
            <p:ph idx="1"/>
          </p:nvPr>
        </p:nvSpPr>
        <p:spPr/>
        <p:txBody>
          <a:bodyPr/>
          <a:lstStyle/>
          <a:p>
            <a:pPr marL="0" indent="0">
              <a:buNone/>
            </a:pPr>
            <a:r>
              <a:rPr lang="en-US" dirty="0"/>
              <a:t>The correct answer is B. During the early sixteenth century, the Ottoman Empire</a:t>
            </a:r>
          </a:p>
          <a:p>
            <a:pPr marL="0" indent="0">
              <a:buNone/>
            </a:pPr>
            <a:r>
              <a:rPr lang="en-US" dirty="0"/>
              <a:t>controlled the area around the Mediterranean Sea from the Balkans to Egypt,</a:t>
            </a:r>
          </a:p>
          <a:p>
            <a:pPr marL="0" indent="0">
              <a:buNone/>
            </a:pPr>
            <a:r>
              <a:rPr lang="en-US" dirty="0"/>
              <a:t>which gave the empire a strategic advantage within major Afro-Eurasian trading</a:t>
            </a:r>
          </a:p>
          <a:p>
            <a:pPr marL="0" indent="0">
              <a:buNone/>
            </a:pPr>
            <a:r>
              <a:rPr lang="en-US" dirty="0"/>
              <a:t>networks.</a:t>
            </a:r>
          </a:p>
        </p:txBody>
      </p:sp>
    </p:spTree>
    <p:extLst>
      <p:ext uri="{BB962C8B-B14F-4D97-AF65-F5344CB8AC3E}">
        <p14:creationId xmlns:p14="http://schemas.microsoft.com/office/powerpoint/2010/main" val="12001535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48</a:t>
            </a:r>
            <a:endParaRPr lang="en-US" dirty="0"/>
          </a:p>
        </p:txBody>
      </p:sp>
      <p:sp>
        <p:nvSpPr>
          <p:cNvPr id="3" name="Content Placeholder 2"/>
          <p:cNvSpPr>
            <a:spLocks noGrp="1"/>
          </p:cNvSpPr>
          <p:nvPr>
            <p:ph idx="1"/>
          </p:nvPr>
        </p:nvSpPr>
        <p:spPr/>
        <p:txBody>
          <a:bodyPr/>
          <a:lstStyle/>
          <a:p>
            <a:pPr marL="0" indent="0">
              <a:buNone/>
            </a:pPr>
            <a:r>
              <a:rPr lang="en-US" dirty="0"/>
              <a:t>In contrast to initial industrialization, the second Industrial Revolution in the</a:t>
            </a:r>
          </a:p>
          <a:p>
            <a:pPr marL="0" indent="0">
              <a:buNone/>
            </a:pPr>
            <a:r>
              <a:rPr lang="en-US" dirty="0"/>
              <a:t>last half of the nineteenth century was particularly associated with the mass</a:t>
            </a:r>
          </a:p>
          <a:p>
            <a:pPr marL="0" indent="0">
              <a:buNone/>
            </a:pPr>
            <a:r>
              <a:rPr lang="en-US" dirty="0"/>
              <a:t>production of which of the following?</a:t>
            </a:r>
          </a:p>
          <a:p>
            <a:pPr marL="0" indent="0">
              <a:buNone/>
            </a:pPr>
            <a:r>
              <a:rPr lang="en-US" dirty="0"/>
              <a:t>(A) Textiles, iron, and coal</a:t>
            </a:r>
          </a:p>
          <a:p>
            <a:pPr marL="0" indent="0">
              <a:buNone/>
            </a:pPr>
            <a:r>
              <a:rPr lang="en-US" dirty="0"/>
              <a:t>(B) Textiles, automobiles, and plastics</a:t>
            </a:r>
          </a:p>
          <a:p>
            <a:pPr marL="0" indent="0">
              <a:buNone/>
            </a:pPr>
            <a:r>
              <a:rPr lang="en-US" dirty="0"/>
              <a:t>(C) Airplanes, ships, and radios</a:t>
            </a:r>
          </a:p>
          <a:p>
            <a:pPr marL="0" indent="0">
              <a:buNone/>
            </a:pPr>
            <a:r>
              <a:rPr lang="en-US" dirty="0"/>
              <a:t>(D) Electricity, steel, and chemicals</a:t>
            </a:r>
          </a:p>
        </p:txBody>
      </p:sp>
    </p:spTree>
    <p:extLst>
      <p:ext uri="{BB962C8B-B14F-4D97-AF65-F5344CB8AC3E}">
        <p14:creationId xmlns:p14="http://schemas.microsoft.com/office/powerpoint/2010/main" val="38697614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48</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The correct answer is D. The second Industrial Revolution refers to the period</a:t>
            </a:r>
          </a:p>
          <a:p>
            <a:pPr marL="0" indent="0">
              <a:buNone/>
            </a:pPr>
            <a:r>
              <a:rPr lang="en-US" dirty="0"/>
              <a:t>during the second half of the nineteenth century, which is characterized by the</a:t>
            </a:r>
          </a:p>
          <a:p>
            <a:pPr marL="0" indent="0">
              <a:buNone/>
            </a:pPr>
            <a:r>
              <a:rPr lang="en-US" dirty="0"/>
              <a:t>application of science to industry to create new methods of mass production and</a:t>
            </a:r>
          </a:p>
          <a:p>
            <a:pPr marL="0" indent="0">
              <a:buNone/>
            </a:pPr>
            <a:r>
              <a:rPr lang="en-US" dirty="0"/>
              <a:t>technological innovation. The use of electric power, the Bessemer steel production</a:t>
            </a:r>
          </a:p>
          <a:p>
            <a:pPr marL="0" indent="0">
              <a:buNone/>
            </a:pPr>
            <a:r>
              <a:rPr lang="en-US" dirty="0"/>
              <a:t>process and chemical industry all developed during this period. The other</a:t>
            </a:r>
          </a:p>
          <a:p>
            <a:pPr marL="0" indent="0">
              <a:buNone/>
            </a:pPr>
            <a:r>
              <a:rPr lang="en-US" dirty="0"/>
              <a:t>answers are incorrect because they refer to industries that developed during the</a:t>
            </a:r>
          </a:p>
          <a:p>
            <a:pPr marL="0" indent="0">
              <a:buNone/>
            </a:pPr>
            <a:r>
              <a:rPr lang="en-US" dirty="0"/>
              <a:t>early nineteenth or twentieth centuries.</a:t>
            </a:r>
          </a:p>
        </p:txBody>
      </p:sp>
    </p:spTree>
    <p:extLst>
      <p:ext uri="{BB962C8B-B14F-4D97-AF65-F5344CB8AC3E}">
        <p14:creationId xmlns:p14="http://schemas.microsoft.com/office/powerpoint/2010/main" val="7407912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49</a:t>
            </a:r>
            <a:endParaRPr lang="en-US" dirty="0"/>
          </a:p>
        </p:txBody>
      </p:sp>
      <p:sp>
        <p:nvSpPr>
          <p:cNvPr id="3" name="Content Placeholder 2"/>
          <p:cNvSpPr>
            <a:spLocks noGrp="1"/>
          </p:cNvSpPr>
          <p:nvPr>
            <p:ph idx="1"/>
          </p:nvPr>
        </p:nvSpPr>
        <p:spPr>
          <a:xfrm>
            <a:off x="5882184" y="2194560"/>
            <a:ext cx="5624015" cy="4024125"/>
          </a:xfrm>
        </p:spPr>
        <p:txBody>
          <a:bodyPr/>
          <a:lstStyle/>
          <a:p>
            <a:pPr marL="0" indent="0">
              <a:buNone/>
            </a:pPr>
            <a:r>
              <a:rPr lang="en-US" dirty="0"/>
              <a:t>The trend shown on the graph above is best explained by</a:t>
            </a:r>
          </a:p>
          <a:p>
            <a:pPr marL="0" indent="0">
              <a:buNone/>
            </a:pPr>
            <a:r>
              <a:rPr lang="en-US" dirty="0"/>
              <a:t>(A) increased production of cash crops like sugar</a:t>
            </a:r>
          </a:p>
          <a:p>
            <a:pPr marL="0" indent="0">
              <a:buNone/>
            </a:pPr>
            <a:r>
              <a:rPr lang="en-US" dirty="0"/>
              <a:t>(B) growth of silver mining in New Spain</a:t>
            </a:r>
          </a:p>
          <a:p>
            <a:pPr marL="0" indent="0">
              <a:buNone/>
            </a:pPr>
            <a:r>
              <a:rPr lang="en-US" dirty="0"/>
              <a:t>(C) industrialized textile mills’ demand for raw cotton</a:t>
            </a:r>
          </a:p>
          <a:p>
            <a:pPr marL="0" indent="0">
              <a:buNone/>
            </a:pPr>
            <a:r>
              <a:rPr lang="en-US" dirty="0"/>
              <a:t>(D) African slave-trading kingdoms’ demand for European trade goods</a:t>
            </a:r>
          </a:p>
        </p:txBody>
      </p:sp>
      <p:pic>
        <p:nvPicPr>
          <p:cNvPr id="4" name="Picture 3"/>
          <p:cNvPicPr>
            <a:picLocks noChangeAspect="1"/>
          </p:cNvPicPr>
          <p:nvPr/>
        </p:nvPicPr>
        <p:blipFill>
          <a:blip r:embed="rId2"/>
          <a:stretch>
            <a:fillRect/>
          </a:stretch>
        </p:blipFill>
        <p:spPr>
          <a:xfrm>
            <a:off x="783111" y="1158828"/>
            <a:ext cx="4539517" cy="5059857"/>
          </a:xfrm>
          <a:prstGeom prst="rect">
            <a:avLst/>
          </a:prstGeom>
        </p:spPr>
      </p:pic>
    </p:spTree>
    <p:extLst>
      <p:ext uri="{BB962C8B-B14F-4D97-AF65-F5344CB8AC3E}">
        <p14:creationId xmlns:p14="http://schemas.microsoft.com/office/powerpoint/2010/main" val="245385938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49</a:t>
            </a:r>
            <a:endParaRPr lang="en-US" dirty="0"/>
          </a:p>
        </p:txBody>
      </p:sp>
      <p:sp>
        <p:nvSpPr>
          <p:cNvPr id="3" name="Content Placeholder 2"/>
          <p:cNvSpPr>
            <a:spLocks noGrp="1"/>
          </p:cNvSpPr>
          <p:nvPr>
            <p:ph idx="1"/>
          </p:nvPr>
        </p:nvSpPr>
        <p:spPr/>
        <p:txBody>
          <a:bodyPr/>
          <a:lstStyle/>
          <a:p>
            <a:pPr marL="0" indent="0">
              <a:buNone/>
            </a:pPr>
            <a:r>
              <a:rPr lang="en-US" dirty="0"/>
              <a:t>The correct answer is A. The plantation economies created in Brazil and the</a:t>
            </a:r>
          </a:p>
          <a:p>
            <a:pPr marL="0" indent="0">
              <a:buNone/>
            </a:pPr>
            <a:r>
              <a:rPr lang="en-US" dirty="0"/>
              <a:t>West Indies produced increasing amounts of sugar during the sixteenth and</a:t>
            </a:r>
          </a:p>
          <a:p>
            <a:pPr marL="0" indent="0">
              <a:buNone/>
            </a:pPr>
            <a:r>
              <a:rPr lang="en-US" dirty="0"/>
              <a:t>seventeenth centuries. Sugar plantations increasingly relied on the forced labor</a:t>
            </a:r>
          </a:p>
          <a:p>
            <a:pPr marL="0" indent="0">
              <a:buNone/>
            </a:pPr>
            <a:r>
              <a:rPr lang="en-US" dirty="0"/>
              <a:t>of African slaves; thus the increase in sugar production was the primary factor</a:t>
            </a:r>
          </a:p>
          <a:p>
            <a:pPr marL="0" indent="0">
              <a:buNone/>
            </a:pPr>
            <a:r>
              <a:rPr lang="en-US" dirty="0"/>
              <a:t>contributing to the expansion of the transatlantic slave trade indicated in the</a:t>
            </a:r>
          </a:p>
          <a:p>
            <a:pPr marL="0" indent="0">
              <a:buNone/>
            </a:pPr>
            <a:r>
              <a:rPr lang="en-US" dirty="0"/>
              <a:t>graph.</a:t>
            </a:r>
          </a:p>
        </p:txBody>
      </p:sp>
    </p:spTree>
    <p:extLst>
      <p:ext uri="{BB962C8B-B14F-4D97-AF65-F5344CB8AC3E}">
        <p14:creationId xmlns:p14="http://schemas.microsoft.com/office/powerpoint/2010/main" val="11218114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50</a:t>
            </a:r>
            <a:endParaRPr lang="en-US" dirty="0"/>
          </a:p>
        </p:txBody>
      </p:sp>
      <p:sp>
        <p:nvSpPr>
          <p:cNvPr id="3" name="Content Placeholder 2"/>
          <p:cNvSpPr>
            <a:spLocks noGrp="1"/>
          </p:cNvSpPr>
          <p:nvPr>
            <p:ph idx="1"/>
          </p:nvPr>
        </p:nvSpPr>
        <p:spPr>
          <a:xfrm>
            <a:off x="685800" y="2194560"/>
            <a:ext cx="10820400" cy="4663440"/>
          </a:xfrm>
        </p:spPr>
        <p:txBody>
          <a:bodyPr numCol="2">
            <a:normAutofit fontScale="77500" lnSpcReduction="20000"/>
          </a:bodyPr>
          <a:lstStyle/>
          <a:p>
            <a:pPr marL="0" indent="0">
              <a:buNone/>
            </a:pPr>
            <a:r>
              <a:rPr lang="en-US" dirty="0"/>
              <a:t>“I am a </a:t>
            </a:r>
            <a:r>
              <a:rPr lang="en-US" dirty="0" err="1"/>
              <a:t>griot</a:t>
            </a:r>
            <a:r>
              <a:rPr lang="en-US" dirty="0"/>
              <a:t> … we are vessels of speech; we are</a:t>
            </a:r>
          </a:p>
          <a:p>
            <a:pPr marL="0" indent="0">
              <a:buNone/>
            </a:pPr>
            <a:r>
              <a:rPr lang="en-US" dirty="0"/>
              <a:t>the repositories which harbor secrets many</a:t>
            </a:r>
          </a:p>
          <a:p>
            <a:pPr marL="0" indent="0">
              <a:buNone/>
            </a:pPr>
            <a:r>
              <a:rPr lang="en-US" dirty="0"/>
              <a:t>centuries old. Without us the names of kings</a:t>
            </a:r>
          </a:p>
          <a:p>
            <a:pPr marL="0" indent="0">
              <a:buNone/>
            </a:pPr>
            <a:r>
              <a:rPr lang="en-US" dirty="0"/>
              <a:t>would vanish into oblivion. We are the memory</a:t>
            </a:r>
          </a:p>
          <a:p>
            <a:pPr marL="0" indent="0">
              <a:buNone/>
            </a:pPr>
            <a:r>
              <a:rPr lang="en-US" dirty="0"/>
              <a:t>of mankind; by the spoken word we bring to life</a:t>
            </a:r>
          </a:p>
          <a:p>
            <a:pPr marL="0" indent="0">
              <a:buNone/>
            </a:pPr>
            <a:r>
              <a:rPr lang="en-US" dirty="0"/>
              <a:t>the deeds and exploits of kings for younger</a:t>
            </a:r>
          </a:p>
          <a:p>
            <a:pPr marL="0" indent="0">
              <a:buNone/>
            </a:pPr>
            <a:r>
              <a:rPr lang="en-US" dirty="0"/>
              <a:t>generations. … I teach kings the history of their</a:t>
            </a:r>
          </a:p>
          <a:p>
            <a:pPr marL="0" indent="0">
              <a:buNone/>
            </a:pPr>
            <a:r>
              <a:rPr lang="en-US" dirty="0"/>
              <a:t>ancestors so that the lives of the ancients might</a:t>
            </a:r>
          </a:p>
          <a:p>
            <a:pPr marL="0" indent="0">
              <a:buNone/>
            </a:pPr>
            <a:r>
              <a:rPr lang="en-US" dirty="0"/>
              <a:t>serve them as an example, for the world is old, but</a:t>
            </a:r>
          </a:p>
          <a:p>
            <a:pPr marL="0" indent="0">
              <a:buNone/>
            </a:pPr>
            <a:r>
              <a:rPr lang="en-US" dirty="0"/>
              <a:t>the future springs from the past.”</a:t>
            </a:r>
          </a:p>
          <a:p>
            <a:pPr marL="0" indent="0">
              <a:buNone/>
            </a:pPr>
            <a:endParaRPr lang="en-US" dirty="0" smtClean="0"/>
          </a:p>
          <a:p>
            <a:pPr marL="0" indent="0">
              <a:buNone/>
            </a:pPr>
            <a:r>
              <a:rPr lang="en-US" dirty="0" smtClean="0"/>
              <a:t>An </a:t>
            </a:r>
            <a:r>
              <a:rPr lang="en-US" dirty="0"/>
              <a:t>African </a:t>
            </a:r>
            <a:r>
              <a:rPr lang="en-US" dirty="0" err="1"/>
              <a:t>griot</a:t>
            </a:r>
            <a:r>
              <a:rPr lang="en-US" dirty="0"/>
              <a:t> (storyteller), circa 1950,</a:t>
            </a:r>
          </a:p>
          <a:p>
            <a:pPr marL="0" indent="0">
              <a:buNone/>
            </a:pPr>
            <a:r>
              <a:rPr lang="en-US" dirty="0"/>
              <a:t>introducing the oral epic of King </a:t>
            </a:r>
            <a:r>
              <a:rPr lang="en-US" dirty="0" err="1"/>
              <a:t>Sundiata</a:t>
            </a:r>
            <a:r>
              <a:rPr lang="en-US" dirty="0"/>
              <a:t> of</a:t>
            </a:r>
          </a:p>
          <a:p>
            <a:pPr marL="0" indent="0">
              <a:buNone/>
            </a:pPr>
            <a:r>
              <a:rPr lang="en-US" dirty="0" err="1"/>
              <a:t>Mali</a:t>
            </a:r>
            <a:r>
              <a:rPr lang="en-US" dirty="0"/>
              <a:t>, composed circa 1400 C.E.</a:t>
            </a:r>
          </a:p>
          <a:p>
            <a:pPr marL="0" indent="0">
              <a:buNone/>
            </a:pPr>
            <a:endParaRPr lang="en-US" dirty="0" smtClean="0"/>
          </a:p>
          <a:p>
            <a:pPr marL="0" indent="0">
              <a:buNone/>
            </a:pPr>
            <a:r>
              <a:rPr lang="en-US" sz="2600" dirty="0" smtClean="0"/>
              <a:t>The </a:t>
            </a:r>
            <a:r>
              <a:rPr lang="en-US" sz="2600" dirty="0"/>
              <a:t>introduction by the </a:t>
            </a:r>
            <a:r>
              <a:rPr lang="en-US" sz="2600" dirty="0" err="1"/>
              <a:t>griot</a:t>
            </a:r>
            <a:r>
              <a:rPr lang="en-US" sz="2600" dirty="0"/>
              <a:t> is intended to serve</a:t>
            </a:r>
          </a:p>
          <a:p>
            <a:pPr marL="0" indent="0">
              <a:buNone/>
            </a:pPr>
            <a:r>
              <a:rPr lang="en-US" sz="2600" dirty="0"/>
              <a:t>which of the following purposes?</a:t>
            </a:r>
          </a:p>
          <a:p>
            <a:pPr marL="0" indent="0">
              <a:buNone/>
            </a:pPr>
            <a:r>
              <a:rPr lang="en-US" sz="2600" dirty="0"/>
              <a:t>(A) To establish the </a:t>
            </a:r>
            <a:r>
              <a:rPr lang="en-US" sz="2600" dirty="0" err="1"/>
              <a:t>griot’s</a:t>
            </a:r>
            <a:r>
              <a:rPr lang="en-US" sz="2600" dirty="0"/>
              <a:t> authority by</a:t>
            </a:r>
          </a:p>
          <a:p>
            <a:pPr marL="0" indent="0">
              <a:buNone/>
            </a:pPr>
            <a:r>
              <a:rPr lang="en-US" sz="2600" dirty="0"/>
              <a:t>connecting him to the past</a:t>
            </a:r>
          </a:p>
          <a:p>
            <a:pPr marL="0" indent="0">
              <a:buNone/>
            </a:pPr>
            <a:r>
              <a:rPr lang="en-US" sz="2600" dirty="0"/>
              <a:t>(B) To exalt the Malian kings above previous</a:t>
            </a:r>
          </a:p>
          <a:p>
            <a:pPr marL="0" indent="0">
              <a:buNone/>
            </a:pPr>
            <a:r>
              <a:rPr lang="en-US" sz="2600" dirty="0"/>
              <a:t>dynasties</a:t>
            </a:r>
          </a:p>
          <a:p>
            <a:pPr marL="0" indent="0">
              <a:buNone/>
            </a:pPr>
            <a:r>
              <a:rPr lang="en-US" sz="2600" dirty="0"/>
              <a:t>(C) To highlight the </a:t>
            </a:r>
            <a:r>
              <a:rPr lang="en-US" sz="2600" dirty="0" err="1"/>
              <a:t>griot’s</a:t>
            </a:r>
            <a:r>
              <a:rPr lang="en-US" sz="2600" dirty="0"/>
              <a:t> unique abilities as</a:t>
            </a:r>
          </a:p>
          <a:p>
            <a:pPr marL="0" indent="0">
              <a:buNone/>
            </a:pPr>
            <a:r>
              <a:rPr lang="en-US" sz="2600" dirty="0"/>
              <a:t>compared to other </a:t>
            </a:r>
            <a:r>
              <a:rPr lang="en-US" sz="2600" dirty="0" err="1"/>
              <a:t>griots</a:t>
            </a:r>
            <a:endParaRPr lang="en-US" sz="2600" dirty="0"/>
          </a:p>
          <a:p>
            <a:pPr marL="0" indent="0">
              <a:buNone/>
            </a:pPr>
            <a:r>
              <a:rPr lang="en-US" sz="2600" dirty="0"/>
              <a:t>(D) To portray </a:t>
            </a:r>
            <a:r>
              <a:rPr lang="en-US" sz="2600" dirty="0" err="1"/>
              <a:t>Mali</a:t>
            </a:r>
            <a:r>
              <a:rPr lang="en-US" sz="2600" dirty="0"/>
              <a:t> as a progressive society that</a:t>
            </a:r>
          </a:p>
          <a:p>
            <a:pPr marL="0" indent="0">
              <a:buNone/>
            </a:pPr>
            <a:r>
              <a:rPr lang="en-US" sz="2600" dirty="0"/>
              <a:t>is improving on the past</a:t>
            </a:r>
          </a:p>
        </p:txBody>
      </p:sp>
    </p:spTree>
    <p:extLst>
      <p:ext uri="{BB962C8B-B14F-4D97-AF65-F5344CB8AC3E}">
        <p14:creationId xmlns:p14="http://schemas.microsoft.com/office/powerpoint/2010/main" val="379326510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50</a:t>
            </a:r>
            <a:endParaRPr lang="en-US" dirty="0"/>
          </a:p>
        </p:txBody>
      </p:sp>
      <p:sp>
        <p:nvSpPr>
          <p:cNvPr id="3" name="Content Placeholder 2"/>
          <p:cNvSpPr>
            <a:spLocks noGrp="1"/>
          </p:cNvSpPr>
          <p:nvPr>
            <p:ph idx="1"/>
          </p:nvPr>
        </p:nvSpPr>
        <p:spPr/>
        <p:txBody>
          <a:bodyPr/>
          <a:lstStyle/>
          <a:p>
            <a:pPr marL="0" indent="0">
              <a:buNone/>
            </a:pPr>
            <a:r>
              <a:rPr lang="en-US" dirty="0"/>
              <a:t>The correct answer is A. In the introduction, the </a:t>
            </a:r>
            <a:r>
              <a:rPr lang="en-US" dirty="0" err="1"/>
              <a:t>griot</a:t>
            </a:r>
            <a:r>
              <a:rPr lang="en-US" dirty="0"/>
              <a:t> explains to listeners that</a:t>
            </a:r>
          </a:p>
          <a:p>
            <a:pPr marL="0" indent="0">
              <a:buNone/>
            </a:pPr>
            <a:r>
              <a:rPr lang="en-US" dirty="0" err="1"/>
              <a:t>griots</a:t>
            </a:r>
            <a:r>
              <a:rPr lang="en-US" dirty="0"/>
              <a:t> have been traditionally responsible for maintaining their societies’ oral</a:t>
            </a:r>
          </a:p>
          <a:p>
            <a:pPr marL="0" indent="0">
              <a:buNone/>
            </a:pPr>
            <a:r>
              <a:rPr lang="en-US" dirty="0"/>
              <a:t>history, which serves to legitimize the historical account of King </a:t>
            </a:r>
            <a:r>
              <a:rPr lang="en-US" dirty="0" err="1"/>
              <a:t>Sundiata</a:t>
            </a:r>
            <a:r>
              <a:rPr lang="en-US" dirty="0"/>
              <a:t>.</a:t>
            </a:r>
          </a:p>
        </p:txBody>
      </p:sp>
    </p:spTree>
    <p:extLst>
      <p:ext uri="{BB962C8B-B14F-4D97-AF65-F5344CB8AC3E}">
        <p14:creationId xmlns:p14="http://schemas.microsoft.com/office/powerpoint/2010/main" val="426580419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Analyze the continuities and changes in the political structure that affected the rise and decline of one of the following Islamic Gunpowder empires:</a:t>
            </a:r>
          </a:p>
          <a:p>
            <a:r>
              <a:rPr lang="en-US" sz="2400" dirty="0" smtClean="0"/>
              <a:t>The Ottomans</a:t>
            </a:r>
          </a:p>
          <a:p>
            <a:r>
              <a:rPr lang="en-US" sz="2400" dirty="0" smtClean="0"/>
              <a:t>The </a:t>
            </a:r>
            <a:r>
              <a:rPr lang="en-US" sz="2400" dirty="0" err="1" smtClean="0"/>
              <a:t>Safavids</a:t>
            </a:r>
            <a:endParaRPr lang="en-US" sz="2400" dirty="0" smtClean="0"/>
          </a:p>
          <a:p>
            <a:r>
              <a:rPr lang="en-US" sz="2400" dirty="0" smtClean="0"/>
              <a:t>The Mughals</a:t>
            </a:r>
            <a:endParaRPr lang="en-US" sz="2400" dirty="0"/>
          </a:p>
        </p:txBody>
      </p:sp>
    </p:spTree>
    <p:extLst>
      <p:ext uri="{BB962C8B-B14F-4D97-AF65-F5344CB8AC3E}">
        <p14:creationId xmlns:p14="http://schemas.microsoft.com/office/powerpoint/2010/main" val="31940029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Early Modern Era</a:t>
            </a:r>
            <a:br>
              <a:rPr lang="en-US" dirty="0" smtClean="0"/>
            </a:br>
            <a:r>
              <a:rPr lang="en-US" dirty="0" smtClean="0"/>
              <a:t>1450-1750</a:t>
            </a:r>
            <a:endParaRPr lang="en-US" dirty="0"/>
          </a:p>
        </p:txBody>
      </p:sp>
      <p:sp>
        <p:nvSpPr>
          <p:cNvPr id="5" name="Text Placeholder 4"/>
          <p:cNvSpPr>
            <a:spLocks noGrp="1"/>
          </p:cNvSpPr>
          <p:nvPr>
            <p:ph type="body" idx="1"/>
          </p:nvPr>
        </p:nvSpPr>
        <p:spPr/>
        <p:txBody>
          <a:bodyPr/>
          <a:lstStyle/>
          <a:p>
            <a:r>
              <a:rPr lang="en-US" dirty="0" smtClean="0"/>
              <a:t>Monday, April 4</a:t>
            </a:r>
            <a:endParaRPr lang="en-US" dirty="0"/>
          </a:p>
        </p:txBody>
      </p:sp>
    </p:spTree>
    <p:extLst>
      <p:ext uri="{BB962C8B-B14F-4D97-AF65-F5344CB8AC3E}">
        <p14:creationId xmlns:p14="http://schemas.microsoft.com/office/powerpoint/2010/main" val="2909719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5</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a:t>Key Concept(s</a:t>
            </a:r>
            <a:r>
              <a:rPr lang="en-US" dirty="0" smtClean="0"/>
              <a:t>): 3.1.IV.B </a:t>
            </a:r>
          </a:p>
          <a:p>
            <a:pPr marL="0" indent="0" algn="ctr">
              <a:buNone/>
            </a:pPr>
            <a:r>
              <a:rPr lang="en-US" dirty="0"/>
              <a:t>Theme(s): Theme 1:</a:t>
            </a:r>
          </a:p>
          <a:p>
            <a:pPr marL="0" indent="0" algn="ctr">
              <a:buNone/>
            </a:pPr>
            <a:r>
              <a:rPr lang="en-US" dirty="0"/>
              <a:t>Interaction </a:t>
            </a:r>
            <a:r>
              <a:rPr lang="en-US" dirty="0" smtClean="0"/>
              <a:t>Between Humans </a:t>
            </a:r>
            <a:r>
              <a:rPr lang="en-US" dirty="0"/>
              <a:t>and </a:t>
            </a:r>
            <a:r>
              <a:rPr lang="en-US" dirty="0" smtClean="0"/>
              <a:t>the Environment</a:t>
            </a:r>
            <a:endParaRPr lang="en-US" dirty="0"/>
          </a:p>
          <a:p>
            <a:pPr marL="0" indent="0" algn="ctr">
              <a:buNone/>
            </a:pPr>
            <a:r>
              <a:rPr lang="en-US" dirty="0" smtClean="0"/>
              <a:t>Historical </a:t>
            </a:r>
            <a:r>
              <a:rPr lang="en-US" dirty="0"/>
              <a:t>Thinking </a:t>
            </a:r>
            <a:r>
              <a:rPr lang="en-US" dirty="0" smtClean="0"/>
              <a:t>Skill(s): Causation</a:t>
            </a:r>
            <a:r>
              <a:rPr lang="en-US" dirty="0"/>
              <a:t>; Use </a:t>
            </a:r>
            <a:r>
              <a:rPr lang="en-US"/>
              <a:t>of </a:t>
            </a:r>
            <a:r>
              <a:rPr lang="en-US" smtClean="0"/>
              <a:t>Evidence</a:t>
            </a:r>
          </a:p>
          <a:p>
            <a:pPr marL="0" indent="0" algn="ctr">
              <a:buNone/>
            </a:pPr>
            <a:endParaRPr lang="en-US" dirty="0"/>
          </a:p>
          <a:p>
            <a:pPr marL="0" indent="0">
              <a:buNone/>
            </a:pPr>
            <a:r>
              <a:rPr lang="en-US" dirty="0"/>
              <a:t>The correct answer is C. The most recent research suggests that a serious outbreak</a:t>
            </a:r>
          </a:p>
          <a:p>
            <a:pPr marL="0" indent="0">
              <a:buNone/>
            </a:pPr>
            <a:r>
              <a:rPr lang="en-US" dirty="0"/>
              <a:t>of bubonic plague occurred in China in the early 1300s, in the wake of disruptions</a:t>
            </a:r>
          </a:p>
          <a:p>
            <a:pPr marL="0" indent="0">
              <a:buNone/>
            </a:pPr>
            <a:r>
              <a:rPr lang="en-US" dirty="0"/>
              <a:t>caused by the Mongol conquests. The plague probably traveled along trade routes</a:t>
            </a:r>
          </a:p>
          <a:p>
            <a:pPr marL="0" indent="0">
              <a:buNone/>
            </a:pPr>
            <a:r>
              <a:rPr lang="en-US" dirty="0"/>
              <a:t>such as the Silk Roads to India, Europe, and the Middle East. The plague killed</a:t>
            </a:r>
          </a:p>
          <a:p>
            <a:pPr marL="0" indent="0">
              <a:buNone/>
            </a:pPr>
            <a:r>
              <a:rPr lang="en-US" dirty="0"/>
              <a:t>large numbers of people in every area it touched, as indicated by the population</a:t>
            </a:r>
          </a:p>
          <a:p>
            <a:pPr marL="0" indent="0">
              <a:buNone/>
            </a:pPr>
            <a:r>
              <a:rPr lang="en-US" dirty="0"/>
              <a:t>declines from 1300 to 1400 shown on the graph.</a:t>
            </a:r>
          </a:p>
        </p:txBody>
      </p:sp>
    </p:spTree>
    <p:extLst>
      <p:ext uri="{BB962C8B-B14F-4D97-AF65-F5344CB8AC3E}">
        <p14:creationId xmlns:p14="http://schemas.microsoft.com/office/powerpoint/2010/main" val="362642435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51</a:t>
            </a:r>
            <a:endParaRPr lang="en-US" dirty="0"/>
          </a:p>
        </p:txBody>
      </p:sp>
      <p:sp>
        <p:nvSpPr>
          <p:cNvPr id="3" name="Content Placeholder 2"/>
          <p:cNvSpPr>
            <a:spLocks noGrp="1"/>
          </p:cNvSpPr>
          <p:nvPr>
            <p:ph idx="1"/>
          </p:nvPr>
        </p:nvSpPr>
        <p:spPr>
          <a:xfrm>
            <a:off x="221776" y="1356394"/>
            <a:ext cx="7380027" cy="5809252"/>
          </a:xfrm>
        </p:spPr>
        <p:txBody>
          <a:bodyPr>
            <a:normAutofit fontScale="92500" lnSpcReduction="20000"/>
          </a:bodyPr>
          <a:lstStyle/>
          <a:p>
            <a:pPr marL="0" indent="0">
              <a:buNone/>
            </a:pPr>
            <a:r>
              <a:rPr lang="en-US" dirty="0"/>
              <a:t>In recent decades, many world historians</a:t>
            </a:r>
          </a:p>
          <a:p>
            <a:pPr marL="0" indent="0">
              <a:buNone/>
            </a:pPr>
            <a:r>
              <a:rPr lang="en-US" dirty="0"/>
              <a:t>have challenged the commonly held view that</a:t>
            </a:r>
          </a:p>
          <a:p>
            <a:pPr marL="0" indent="0">
              <a:buNone/>
            </a:pPr>
            <a:r>
              <a:rPr lang="en-US" dirty="0"/>
              <a:t>Europeans controlled the largest share of world</a:t>
            </a:r>
          </a:p>
          <a:p>
            <a:pPr marL="0" indent="0">
              <a:buNone/>
            </a:pPr>
            <a:r>
              <a:rPr lang="en-US" dirty="0"/>
              <a:t>trade in the seventeenth through the eighteenth</a:t>
            </a:r>
          </a:p>
          <a:p>
            <a:pPr marL="0" indent="0">
              <a:buNone/>
            </a:pPr>
            <a:r>
              <a:rPr lang="en-US" dirty="0"/>
              <a:t>centuries.</a:t>
            </a:r>
          </a:p>
          <a:p>
            <a:pPr marL="0" indent="0">
              <a:buNone/>
            </a:pPr>
            <a:r>
              <a:rPr lang="en-US" dirty="0"/>
              <a:t>Which of the following evidence from the period</a:t>
            </a:r>
          </a:p>
          <a:p>
            <a:pPr marL="0" indent="0">
              <a:buNone/>
            </a:pPr>
            <a:r>
              <a:rPr lang="en-US" dirty="0"/>
              <a:t>would best support this historical reinterpretation?</a:t>
            </a:r>
          </a:p>
          <a:p>
            <a:pPr marL="0" indent="0">
              <a:buNone/>
            </a:pPr>
            <a:r>
              <a:rPr lang="en-US" dirty="0"/>
              <a:t>(A) Prices for Chinese goods were much higher</a:t>
            </a:r>
          </a:p>
          <a:p>
            <a:pPr marL="0" indent="0">
              <a:buNone/>
            </a:pPr>
            <a:r>
              <a:rPr lang="en-US" dirty="0"/>
              <a:t>in Europe than in China.</a:t>
            </a:r>
          </a:p>
          <a:p>
            <a:pPr marL="0" indent="0">
              <a:buNone/>
            </a:pPr>
            <a:r>
              <a:rPr lang="en-US" dirty="0"/>
              <a:t>(B) European trading companies often backed</a:t>
            </a:r>
          </a:p>
          <a:p>
            <a:pPr marL="0" indent="0">
              <a:buNone/>
            </a:pPr>
            <a:r>
              <a:rPr lang="en-US" dirty="0"/>
              <a:t>their long-distance trading ventures with</a:t>
            </a:r>
          </a:p>
          <a:p>
            <a:pPr marL="0" indent="0">
              <a:buNone/>
            </a:pPr>
            <a:r>
              <a:rPr lang="en-US" dirty="0"/>
              <a:t>the threat of military force.</a:t>
            </a:r>
          </a:p>
          <a:p>
            <a:pPr marL="0" indent="0">
              <a:buNone/>
            </a:pPr>
            <a:r>
              <a:rPr lang="en-US" dirty="0"/>
              <a:t>(C) Asian trading companies dominated trade</a:t>
            </a:r>
          </a:p>
          <a:p>
            <a:pPr marL="0" indent="0">
              <a:buNone/>
            </a:pPr>
            <a:r>
              <a:rPr lang="en-US" dirty="0"/>
              <a:t>in the Indian Ocean region.</a:t>
            </a:r>
          </a:p>
          <a:p>
            <a:pPr marL="0" indent="0">
              <a:buNone/>
            </a:pPr>
            <a:r>
              <a:rPr lang="en-US" dirty="0"/>
              <a:t>(D) European merchants transported only</a:t>
            </a:r>
          </a:p>
          <a:p>
            <a:pPr marL="0" indent="0">
              <a:buNone/>
            </a:pPr>
            <a:r>
              <a:rPr lang="en-US" dirty="0"/>
              <a:t>a fraction of the goods shipped globally.</a:t>
            </a:r>
          </a:p>
        </p:txBody>
      </p:sp>
    </p:spTree>
    <p:extLst>
      <p:ext uri="{BB962C8B-B14F-4D97-AF65-F5344CB8AC3E}">
        <p14:creationId xmlns:p14="http://schemas.microsoft.com/office/powerpoint/2010/main" val="25263255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51 </a:t>
            </a:r>
            <a:endParaRPr lang="en-US" dirty="0"/>
          </a:p>
        </p:txBody>
      </p:sp>
      <p:sp>
        <p:nvSpPr>
          <p:cNvPr id="3" name="Content Placeholder 2"/>
          <p:cNvSpPr>
            <a:spLocks noGrp="1"/>
          </p:cNvSpPr>
          <p:nvPr>
            <p:ph idx="1"/>
          </p:nvPr>
        </p:nvSpPr>
        <p:spPr/>
        <p:txBody>
          <a:bodyPr/>
          <a:lstStyle/>
          <a:p>
            <a:pPr marL="0" indent="0">
              <a:buNone/>
            </a:pPr>
            <a:r>
              <a:rPr lang="en-US" dirty="0"/>
              <a:t>The correct answer is D. Evidence of European merchants controlling only a</a:t>
            </a:r>
          </a:p>
          <a:p>
            <a:pPr marL="0" indent="0">
              <a:buNone/>
            </a:pPr>
            <a:r>
              <a:rPr lang="en-US" dirty="0"/>
              <a:t>small percentage of the total of all the goods shipped across the globe during this</a:t>
            </a:r>
          </a:p>
          <a:p>
            <a:pPr marL="0" indent="0">
              <a:buNone/>
            </a:pPr>
            <a:r>
              <a:rPr lang="en-US" dirty="0"/>
              <a:t>period would most clearly challenge the historical interpretation that Europeans</a:t>
            </a:r>
          </a:p>
          <a:p>
            <a:pPr marL="0" indent="0">
              <a:buNone/>
            </a:pPr>
            <a:r>
              <a:rPr lang="en-US" dirty="0"/>
              <a:t>dominated global trade.</a:t>
            </a:r>
          </a:p>
        </p:txBody>
      </p:sp>
    </p:spTree>
    <p:extLst>
      <p:ext uri="{BB962C8B-B14F-4D97-AF65-F5344CB8AC3E}">
        <p14:creationId xmlns:p14="http://schemas.microsoft.com/office/powerpoint/2010/main" val="247556234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52</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Which of the following was the most immediate</a:t>
            </a:r>
          </a:p>
          <a:p>
            <a:pPr marL="0" indent="0">
              <a:buNone/>
            </a:pPr>
            <a:r>
              <a:rPr lang="en-US" dirty="0"/>
              <a:t>effect of the Portuguese establishment of a school</a:t>
            </a:r>
          </a:p>
          <a:p>
            <a:pPr marL="0" indent="0">
              <a:buNone/>
            </a:pPr>
            <a:r>
              <a:rPr lang="en-US" dirty="0"/>
              <a:t>for navigation in the 1400s?</a:t>
            </a:r>
          </a:p>
          <a:p>
            <a:pPr marL="0" indent="0">
              <a:buNone/>
            </a:pPr>
            <a:r>
              <a:rPr lang="en-US" dirty="0"/>
              <a:t>(A) The development of overseas trade between</a:t>
            </a:r>
          </a:p>
          <a:p>
            <a:pPr marL="0" indent="0">
              <a:buNone/>
            </a:pPr>
            <a:r>
              <a:rPr lang="en-US" dirty="0"/>
              <a:t>West Africa and Europe</a:t>
            </a:r>
          </a:p>
          <a:p>
            <a:pPr marL="0" indent="0">
              <a:buNone/>
            </a:pPr>
            <a:r>
              <a:rPr lang="en-US" dirty="0"/>
              <a:t>(B) The establishment of regular trade contact</a:t>
            </a:r>
          </a:p>
          <a:p>
            <a:pPr marL="0" indent="0">
              <a:buNone/>
            </a:pPr>
            <a:r>
              <a:rPr lang="en-US" dirty="0"/>
              <a:t>between Europe and the </a:t>
            </a:r>
            <a:r>
              <a:rPr lang="en-US" dirty="0" smtClean="0"/>
              <a:t>Americas</a:t>
            </a:r>
            <a:endParaRPr lang="en-US" dirty="0"/>
          </a:p>
          <a:p>
            <a:pPr marL="0" indent="0">
              <a:buNone/>
            </a:pPr>
            <a:r>
              <a:rPr lang="en-US" dirty="0"/>
              <a:t>(C) The decline of Venetian control of the trade</a:t>
            </a:r>
          </a:p>
          <a:p>
            <a:pPr marL="0" indent="0">
              <a:buNone/>
            </a:pPr>
            <a:r>
              <a:rPr lang="en-US" dirty="0"/>
              <a:t>in Asian luxury goods</a:t>
            </a:r>
          </a:p>
          <a:p>
            <a:pPr marL="0" indent="0">
              <a:buNone/>
            </a:pPr>
            <a:r>
              <a:rPr lang="en-US" dirty="0"/>
              <a:t>(D) The establishment of direct overseas trade</a:t>
            </a:r>
          </a:p>
          <a:p>
            <a:pPr marL="0" indent="0">
              <a:buNone/>
            </a:pPr>
            <a:r>
              <a:rPr lang="en-US" dirty="0"/>
              <a:t>links between India and Europe</a:t>
            </a:r>
          </a:p>
        </p:txBody>
      </p:sp>
    </p:spTree>
    <p:extLst>
      <p:ext uri="{BB962C8B-B14F-4D97-AF65-F5344CB8AC3E}">
        <p14:creationId xmlns:p14="http://schemas.microsoft.com/office/powerpoint/2010/main" val="8284673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52</a:t>
            </a:r>
            <a:endParaRPr lang="en-US" dirty="0"/>
          </a:p>
        </p:txBody>
      </p:sp>
      <p:sp>
        <p:nvSpPr>
          <p:cNvPr id="3" name="Content Placeholder 2"/>
          <p:cNvSpPr>
            <a:spLocks noGrp="1"/>
          </p:cNvSpPr>
          <p:nvPr>
            <p:ph idx="1"/>
          </p:nvPr>
        </p:nvSpPr>
        <p:spPr/>
        <p:txBody>
          <a:bodyPr/>
          <a:lstStyle/>
          <a:p>
            <a:pPr marL="0" indent="0">
              <a:buNone/>
            </a:pPr>
            <a:r>
              <a:rPr lang="en-US" dirty="0" smtClean="0"/>
              <a:t>The answer is A. </a:t>
            </a:r>
            <a:endParaRPr lang="en-US" dirty="0"/>
          </a:p>
        </p:txBody>
      </p:sp>
    </p:spTree>
    <p:extLst>
      <p:ext uri="{BB962C8B-B14F-4D97-AF65-F5344CB8AC3E}">
        <p14:creationId xmlns:p14="http://schemas.microsoft.com/office/powerpoint/2010/main" val="36807548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53</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A historian researching the effects of epidemic</a:t>
            </a:r>
          </a:p>
          <a:p>
            <a:pPr marL="0" indent="0">
              <a:buNone/>
            </a:pPr>
            <a:r>
              <a:rPr lang="en-US" dirty="0"/>
              <a:t>disease on the population levels of </a:t>
            </a:r>
            <a:r>
              <a:rPr lang="en-US" dirty="0" err="1"/>
              <a:t>seventeenthcentury</a:t>
            </a:r>
            <a:endParaRPr lang="en-US" dirty="0"/>
          </a:p>
          <a:p>
            <a:pPr marL="0" indent="0">
              <a:buNone/>
            </a:pPr>
            <a:r>
              <a:rPr lang="en-US" dirty="0"/>
              <a:t>colonial Peru would probably find which</a:t>
            </a:r>
          </a:p>
          <a:p>
            <a:pPr marL="0" indent="0">
              <a:buNone/>
            </a:pPr>
            <a:r>
              <a:rPr lang="en-US" dirty="0"/>
              <a:t>of the following sources most useful?</a:t>
            </a:r>
          </a:p>
          <a:p>
            <a:pPr marL="0" indent="0">
              <a:buNone/>
            </a:pPr>
            <a:r>
              <a:rPr lang="en-US" dirty="0"/>
              <a:t>(A) Church records of baptisms and funerals</a:t>
            </a:r>
          </a:p>
          <a:p>
            <a:pPr marL="0" indent="0">
              <a:buNone/>
            </a:pPr>
            <a:r>
              <a:rPr lang="en-US" dirty="0"/>
              <a:t>(B) Accounts by Spanish doctors of cases of</a:t>
            </a:r>
          </a:p>
          <a:p>
            <a:pPr marL="0" indent="0">
              <a:buNone/>
            </a:pPr>
            <a:r>
              <a:rPr lang="en-US" dirty="0"/>
              <a:t>miraculous healings</a:t>
            </a:r>
          </a:p>
          <a:p>
            <a:pPr marL="0" indent="0">
              <a:buNone/>
            </a:pPr>
            <a:r>
              <a:rPr lang="en-US" dirty="0"/>
              <a:t>(C) Transcripts of court cases involving</a:t>
            </a:r>
          </a:p>
          <a:p>
            <a:pPr marL="0" indent="0">
              <a:buNone/>
            </a:pPr>
            <a:r>
              <a:rPr lang="en-US" dirty="0"/>
              <a:t>inheritances</a:t>
            </a:r>
          </a:p>
          <a:p>
            <a:pPr marL="0" indent="0">
              <a:buNone/>
            </a:pPr>
            <a:r>
              <a:rPr lang="en-US" dirty="0"/>
              <a:t>(D) Petitions from Amerindian groups to the</a:t>
            </a:r>
          </a:p>
          <a:p>
            <a:pPr marL="0" indent="0">
              <a:buNone/>
            </a:pPr>
            <a:r>
              <a:rPr lang="en-US" dirty="0"/>
              <a:t>colonial government requesting tax relief</a:t>
            </a:r>
          </a:p>
        </p:txBody>
      </p:sp>
    </p:spTree>
    <p:extLst>
      <p:ext uri="{BB962C8B-B14F-4D97-AF65-F5344CB8AC3E}">
        <p14:creationId xmlns:p14="http://schemas.microsoft.com/office/powerpoint/2010/main" val="265004356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53</a:t>
            </a:r>
            <a:endParaRPr lang="en-US" dirty="0"/>
          </a:p>
        </p:txBody>
      </p:sp>
      <p:sp>
        <p:nvSpPr>
          <p:cNvPr id="3" name="Content Placeholder 2"/>
          <p:cNvSpPr>
            <a:spLocks noGrp="1"/>
          </p:cNvSpPr>
          <p:nvPr>
            <p:ph idx="1"/>
          </p:nvPr>
        </p:nvSpPr>
        <p:spPr/>
        <p:txBody>
          <a:bodyPr/>
          <a:lstStyle/>
          <a:p>
            <a:pPr marL="0" indent="0">
              <a:buNone/>
            </a:pPr>
            <a:r>
              <a:rPr lang="en-US" dirty="0" smtClean="0"/>
              <a:t>The answer is A. </a:t>
            </a:r>
            <a:endParaRPr lang="en-US" dirty="0"/>
          </a:p>
        </p:txBody>
      </p:sp>
    </p:spTree>
    <p:extLst>
      <p:ext uri="{BB962C8B-B14F-4D97-AF65-F5344CB8AC3E}">
        <p14:creationId xmlns:p14="http://schemas.microsoft.com/office/powerpoint/2010/main" val="166305467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54</a:t>
            </a:r>
            <a:endParaRPr lang="en-US" dirty="0"/>
          </a:p>
        </p:txBody>
      </p:sp>
      <p:sp>
        <p:nvSpPr>
          <p:cNvPr id="3" name="Content Placeholder 2"/>
          <p:cNvSpPr>
            <a:spLocks noGrp="1"/>
          </p:cNvSpPr>
          <p:nvPr>
            <p:ph idx="1"/>
          </p:nvPr>
        </p:nvSpPr>
        <p:spPr/>
        <p:txBody>
          <a:bodyPr/>
          <a:lstStyle/>
          <a:p>
            <a:pPr marL="0" indent="0">
              <a:buNone/>
            </a:pPr>
            <a:r>
              <a:rPr lang="en-US" dirty="0"/>
              <a:t>Which of the following is a similarity between</a:t>
            </a:r>
          </a:p>
          <a:p>
            <a:pPr marL="0" indent="0">
              <a:buNone/>
            </a:pPr>
            <a:r>
              <a:rPr lang="en-US" dirty="0"/>
              <a:t>the Ottoman and Chinese governments during</a:t>
            </a:r>
          </a:p>
          <a:p>
            <a:pPr marL="0" indent="0">
              <a:buNone/>
            </a:pPr>
            <a:r>
              <a:rPr lang="en-US" dirty="0"/>
              <a:t>the period 1450–1750 ?</a:t>
            </a:r>
          </a:p>
          <a:p>
            <a:pPr marL="0" indent="0">
              <a:buNone/>
            </a:pPr>
            <a:r>
              <a:rPr lang="en-US" dirty="0"/>
              <a:t>(A) The dominance of the imperial government</a:t>
            </a:r>
          </a:p>
          <a:p>
            <a:pPr marL="0" indent="0">
              <a:buNone/>
            </a:pPr>
            <a:r>
              <a:rPr lang="en-US" dirty="0"/>
              <a:t>by a landed aristocracy</a:t>
            </a:r>
          </a:p>
          <a:p>
            <a:pPr marL="0" indent="0">
              <a:buNone/>
            </a:pPr>
            <a:r>
              <a:rPr lang="en-US" dirty="0"/>
              <a:t>(B) The creation of overseas colonial holdings</a:t>
            </a:r>
          </a:p>
          <a:p>
            <a:pPr marL="0" indent="0">
              <a:buNone/>
            </a:pPr>
            <a:r>
              <a:rPr lang="en-US" dirty="0"/>
              <a:t>(C) Heavy reliance on overseas trade for</a:t>
            </a:r>
          </a:p>
          <a:p>
            <a:pPr marL="0" indent="0">
              <a:buNone/>
            </a:pPr>
            <a:r>
              <a:rPr lang="en-US" dirty="0"/>
              <a:t>government revenues</a:t>
            </a:r>
          </a:p>
          <a:p>
            <a:pPr marL="0" indent="0">
              <a:buNone/>
            </a:pPr>
            <a:r>
              <a:rPr lang="en-US" dirty="0"/>
              <a:t>(D) An extensive governmental bureaucracy</a:t>
            </a:r>
          </a:p>
        </p:txBody>
      </p:sp>
    </p:spTree>
    <p:extLst>
      <p:ext uri="{BB962C8B-B14F-4D97-AF65-F5344CB8AC3E}">
        <p14:creationId xmlns:p14="http://schemas.microsoft.com/office/powerpoint/2010/main" val="327296194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54</a:t>
            </a:r>
            <a:endParaRPr lang="en-US" dirty="0"/>
          </a:p>
        </p:txBody>
      </p:sp>
      <p:sp>
        <p:nvSpPr>
          <p:cNvPr id="3" name="Content Placeholder 2"/>
          <p:cNvSpPr>
            <a:spLocks noGrp="1"/>
          </p:cNvSpPr>
          <p:nvPr>
            <p:ph idx="1"/>
          </p:nvPr>
        </p:nvSpPr>
        <p:spPr/>
        <p:txBody>
          <a:bodyPr/>
          <a:lstStyle/>
          <a:p>
            <a:pPr marL="0" indent="0">
              <a:buNone/>
            </a:pPr>
            <a:r>
              <a:rPr lang="en-US" dirty="0" smtClean="0"/>
              <a:t>The answer is  D. </a:t>
            </a:r>
            <a:endParaRPr lang="en-US" dirty="0"/>
          </a:p>
        </p:txBody>
      </p:sp>
    </p:spTree>
    <p:extLst>
      <p:ext uri="{BB962C8B-B14F-4D97-AF65-F5344CB8AC3E}">
        <p14:creationId xmlns:p14="http://schemas.microsoft.com/office/powerpoint/2010/main" val="92635781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55</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Which of the following was a major long-term</a:t>
            </a:r>
          </a:p>
          <a:p>
            <a:pPr marL="0" indent="0">
              <a:buNone/>
            </a:pPr>
            <a:r>
              <a:rPr lang="en-US" dirty="0"/>
              <a:t>effect of Vasco da Gama’s voyage to India in the</a:t>
            </a:r>
          </a:p>
          <a:p>
            <a:pPr marL="0" indent="0">
              <a:buNone/>
            </a:pPr>
            <a:r>
              <a:rPr lang="en-US" dirty="0"/>
              <a:t>late 1490s?</a:t>
            </a:r>
          </a:p>
          <a:p>
            <a:pPr marL="0" indent="0">
              <a:buNone/>
            </a:pPr>
            <a:r>
              <a:rPr lang="en-US" dirty="0"/>
              <a:t>(A) It led to the integration of European</a:t>
            </a:r>
          </a:p>
          <a:p>
            <a:pPr marL="0" indent="0">
              <a:buNone/>
            </a:pPr>
            <a:r>
              <a:rPr lang="en-US" dirty="0"/>
              <a:t>merchants into the Indian Ocean economy.</a:t>
            </a:r>
          </a:p>
          <a:p>
            <a:pPr marL="0" indent="0">
              <a:buNone/>
            </a:pPr>
            <a:r>
              <a:rPr lang="en-US" dirty="0"/>
              <a:t>(B) It brought about the complete destruction</a:t>
            </a:r>
          </a:p>
          <a:p>
            <a:pPr marL="0" indent="0">
              <a:buNone/>
            </a:pPr>
            <a:r>
              <a:rPr lang="en-US" dirty="0"/>
              <a:t>of Muslim-controlled trade routes in the</a:t>
            </a:r>
          </a:p>
          <a:p>
            <a:pPr marL="0" indent="0">
              <a:buNone/>
            </a:pPr>
            <a:r>
              <a:rPr lang="en-US" dirty="0"/>
              <a:t>Indian Ocean.</a:t>
            </a:r>
          </a:p>
          <a:p>
            <a:pPr marL="0" indent="0">
              <a:buNone/>
            </a:pPr>
            <a:r>
              <a:rPr lang="en-US" dirty="0"/>
              <a:t>(C) It spurred the Mughal Empire to invest</a:t>
            </a:r>
          </a:p>
          <a:p>
            <a:pPr marL="0" indent="0">
              <a:buNone/>
            </a:pPr>
            <a:r>
              <a:rPr lang="en-US" dirty="0"/>
              <a:t>resources in becoming a major naval power.</a:t>
            </a:r>
          </a:p>
          <a:p>
            <a:pPr marL="0" indent="0">
              <a:buNone/>
            </a:pPr>
            <a:r>
              <a:rPr lang="en-US" dirty="0"/>
              <a:t>(D) It catalyzed the adoption of new European</a:t>
            </a:r>
          </a:p>
          <a:p>
            <a:pPr marL="0" indent="0">
              <a:buNone/>
            </a:pPr>
            <a:r>
              <a:rPr lang="en-US" dirty="0"/>
              <a:t>naval technology by states throughout the</a:t>
            </a:r>
          </a:p>
          <a:p>
            <a:pPr marL="0" indent="0">
              <a:buNone/>
            </a:pPr>
            <a:r>
              <a:rPr lang="en-US" dirty="0"/>
              <a:t>Indian Ocean basin.</a:t>
            </a:r>
          </a:p>
        </p:txBody>
      </p:sp>
    </p:spTree>
    <p:extLst>
      <p:ext uri="{BB962C8B-B14F-4D97-AF65-F5344CB8AC3E}">
        <p14:creationId xmlns:p14="http://schemas.microsoft.com/office/powerpoint/2010/main" val="368125889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55</a:t>
            </a:r>
            <a:endParaRPr lang="en-US" dirty="0"/>
          </a:p>
        </p:txBody>
      </p:sp>
      <p:sp>
        <p:nvSpPr>
          <p:cNvPr id="3" name="Content Placeholder 2"/>
          <p:cNvSpPr>
            <a:spLocks noGrp="1"/>
          </p:cNvSpPr>
          <p:nvPr>
            <p:ph idx="1"/>
          </p:nvPr>
        </p:nvSpPr>
        <p:spPr/>
        <p:txBody>
          <a:bodyPr/>
          <a:lstStyle/>
          <a:p>
            <a:pPr marL="0" indent="0">
              <a:buNone/>
            </a:pPr>
            <a:r>
              <a:rPr lang="en-US" dirty="0" smtClean="0"/>
              <a:t>The answer is A. </a:t>
            </a:r>
            <a:endParaRPr lang="en-US" dirty="0"/>
          </a:p>
        </p:txBody>
      </p:sp>
    </p:spTree>
    <p:extLst>
      <p:ext uri="{BB962C8B-B14F-4D97-AF65-F5344CB8AC3E}">
        <p14:creationId xmlns:p14="http://schemas.microsoft.com/office/powerpoint/2010/main" val="515455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Pre-Classical and Classical</a:t>
            </a:r>
            <a:br>
              <a:rPr lang="en-US" dirty="0" smtClean="0"/>
            </a:br>
            <a:r>
              <a:rPr lang="en-US" dirty="0" smtClean="0"/>
              <a:t>8000 BCE – 600 CE</a:t>
            </a:r>
            <a:endParaRPr lang="en-US" dirty="0"/>
          </a:p>
        </p:txBody>
      </p:sp>
      <p:sp>
        <p:nvSpPr>
          <p:cNvPr id="3" name="Text Placeholder 2"/>
          <p:cNvSpPr>
            <a:spLocks noGrp="1"/>
          </p:cNvSpPr>
          <p:nvPr>
            <p:ph type="body" idx="1"/>
          </p:nvPr>
        </p:nvSpPr>
        <p:spPr/>
        <p:txBody>
          <a:bodyPr/>
          <a:lstStyle/>
          <a:p>
            <a:r>
              <a:rPr lang="en-US" dirty="0" smtClean="0"/>
              <a:t>Tuesday, April 21</a:t>
            </a:r>
            <a:r>
              <a:rPr lang="en-US" baseline="30000" dirty="0" smtClean="0"/>
              <a:t>st</a:t>
            </a:r>
            <a:endParaRPr lang="en-US" dirty="0" smtClean="0"/>
          </a:p>
          <a:p>
            <a:endParaRPr lang="en-US" dirty="0"/>
          </a:p>
        </p:txBody>
      </p:sp>
    </p:spTree>
    <p:extLst>
      <p:ext uri="{BB962C8B-B14F-4D97-AF65-F5344CB8AC3E}">
        <p14:creationId xmlns:p14="http://schemas.microsoft.com/office/powerpoint/2010/main" val="372627323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a:t>
            </a:r>
            <a:endParaRPr lang="en-US" dirty="0"/>
          </a:p>
        </p:txBody>
      </p:sp>
      <p:sp>
        <p:nvSpPr>
          <p:cNvPr id="3" name="Content Placeholder 2"/>
          <p:cNvSpPr>
            <a:spLocks noGrp="1"/>
          </p:cNvSpPr>
          <p:nvPr>
            <p:ph idx="1"/>
          </p:nvPr>
        </p:nvSpPr>
        <p:spPr/>
        <p:txBody>
          <a:bodyPr/>
          <a:lstStyle/>
          <a:p>
            <a:pPr marL="0" indent="0">
              <a:buNone/>
            </a:pPr>
            <a:r>
              <a:rPr lang="en-US" dirty="0" smtClean="0"/>
              <a:t>Analyze the similarities and differences between the explorations of China’s Admiral Zheng He and the Western European voyages of exploration of the fifteenth and sixteenth centuries. </a:t>
            </a:r>
            <a:endParaRPr lang="en-US" dirty="0"/>
          </a:p>
        </p:txBody>
      </p:sp>
    </p:spTree>
    <p:extLst>
      <p:ext uri="{BB962C8B-B14F-4D97-AF65-F5344CB8AC3E}">
        <p14:creationId xmlns:p14="http://schemas.microsoft.com/office/powerpoint/2010/main" val="60407927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Modern era</a:t>
            </a:r>
            <a:br>
              <a:rPr lang="en-US" dirty="0" smtClean="0"/>
            </a:br>
            <a:r>
              <a:rPr lang="en-US" dirty="0" smtClean="0"/>
              <a:t>1750-1900</a:t>
            </a:r>
            <a:endParaRPr lang="en-US" dirty="0"/>
          </a:p>
        </p:txBody>
      </p:sp>
      <p:sp>
        <p:nvSpPr>
          <p:cNvPr id="3" name="Text Placeholder 2"/>
          <p:cNvSpPr>
            <a:spLocks noGrp="1"/>
          </p:cNvSpPr>
          <p:nvPr>
            <p:ph type="body" idx="1"/>
          </p:nvPr>
        </p:nvSpPr>
        <p:spPr/>
        <p:txBody>
          <a:bodyPr/>
          <a:lstStyle/>
          <a:p>
            <a:r>
              <a:rPr lang="en-US" dirty="0" smtClean="0"/>
              <a:t>Tuesday, May 5</a:t>
            </a:r>
            <a:endParaRPr lang="en-US" dirty="0"/>
          </a:p>
        </p:txBody>
      </p:sp>
    </p:spTree>
    <p:extLst>
      <p:ext uri="{BB962C8B-B14F-4D97-AF65-F5344CB8AC3E}">
        <p14:creationId xmlns:p14="http://schemas.microsoft.com/office/powerpoint/2010/main" val="14031627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 56</a:t>
            </a:r>
            <a:endParaRPr lang="en-US" dirty="0"/>
          </a:p>
        </p:txBody>
      </p:sp>
      <p:sp>
        <p:nvSpPr>
          <p:cNvPr id="5" name="Content Placeholder 4"/>
          <p:cNvSpPr>
            <a:spLocks noGrp="1"/>
          </p:cNvSpPr>
          <p:nvPr>
            <p:ph idx="1"/>
          </p:nvPr>
        </p:nvSpPr>
        <p:spPr/>
        <p:txBody>
          <a:bodyPr/>
          <a:lstStyle/>
          <a:p>
            <a:pPr marL="0" indent="0">
              <a:buNone/>
            </a:pPr>
            <a:r>
              <a:rPr lang="en-US" dirty="0"/>
              <a:t>Which of the following European developments</a:t>
            </a:r>
          </a:p>
          <a:p>
            <a:pPr marL="0" indent="0">
              <a:buNone/>
            </a:pPr>
            <a:r>
              <a:rPr lang="en-US" dirty="0"/>
              <a:t>is most closely associated with the revolution in</a:t>
            </a:r>
          </a:p>
          <a:p>
            <a:pPr marL="0" indent="0">
              <a:buNone/>
            </a:pPr>
            <a:r>
              <a:rPr lang="en-US" dirty="0"/>
              <a:t>Haiti?</a:t>
            </a:r>
          </a:p>
          <a:p>
            <a:pPr marL="0" indent="0">
              <a:buNone/>
            </a:pPr>
            <a:r>
              <a:rPr lang="en-US" dirty="0"/>
              <a:t>(A) The Protestant Reformation</a:t>
            </a:r>
          </a:p>
          <a:p>
            <a:pPr marL="0" indent="0">
              <a:buNone/>
            </a:pPr>
            <a:r>
              <a:rPr lang="en-US" dirty="0"/>
              <a:t>(B) The Russian Revolution</a:t>
            </a:r>
          </a:p>
          <a:p>
            <a:pPr marL="0" indent="0">
              <a:buNone/>
            </a:pPr>
            <a:r>
              <a:rPr lang="en-US" dirty="0"/>
              <a:t>(C) The French Revolution</a:t>
            </a:r>
          </a:p>
          <a:p>
            <a:pPr marL="0" indent="0">
              <a:buNone/>
            </a:pPr>
            <a:r>
              <a:rPr lang="en-US" dirty="0"/>
              <a:t>(D) The Industrial Revolution</a:t>
            </a:r>
          </a:p>
        </p:txBody>
      </p:sp>
    </p:spTree>
    <p:extLst>
      <p:ext uri="{BB962C8B-B14F-4D97-AF65-F5344CB8AC3E}">
        <p14:creationId xmlns:p14="http://schemas.microsoft.com/office/powerpoint/2010/main" val="185260610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56</a:t>
            </a:r>
            <a:endParaRPr lang="en-US" dirty="0"/>
          </a:p>
        </p:txBody>
      </p:sp>
      <p:sp>
        <p:nvSpPr>
          <p:cNvPr id="3" name="Content Placeholder 2"/>
          <p:cNvSpPr>
            <a:spLocks noGrp="1"/>
          </p:cNvSpPr>
          <p:nvPr>
            <p:ph idx="1"/>
          </p:nvPr>
        </p:nvSpPr>
        <p:spPr/>
        <p:txBody>
          <a:bodyPr/>
          <a:lstStyle/>
          <a:p>
            <a:pPr marL="0" indent="0">
              <a:buNone/>
            </a:pPr>
            <a:r>
              <a:rPr lang="en-US" dirty="0"/>
              <a:t>The correct answer is C. Saint-</a:t>
            </a:r>
            <a:r>
              <a:rPr lang="en-US" dirty="0" err="1"/>
              <a:t>Domingue</a:t>
            </a:r>
            <a:r>
              <a:rPr lang="en-US" dirty="0"/>
              <a:t> (which became Haiti in 1804) was ruled</a:t>
            </a:r>
          </a:p>
          <a:p>
            <a:pPr marL="0" indent="0">
              <a:buNone/>
            </a:pPr>
            <a:r>
              <a:rPr lang="en-US" dirty="0"/>
              <a:t>as a plantation colony by the French. When the French Revolution toppled the</a:t>
            </a:r>
          </a:p>
          <a:p>
            <a:pPr marL="0" indent="0">
              <a:buNone/>
            </a:pPr>
            <a:r>
              <a:rPr lang="en-US" dirty="0"/>
              <a:t>French monarchy and eliminated many of the social inequalities in France, many</a:t>
            </a:r>
          </a:p>
          <a:p>
            <a:pPr marL="0" indent="0">
              <a:buNone/>
            </a:pPr>
            <a:r>
              <a:rPr lang="en-US" dirty="0"/>
              <a:t>slaves and other people of color believed that the principles of the revolution</a:t>
            </a:r>
          </a:p>
          <a:p>
            <a:pPr marL="0" indent="0">
              <a:buNone/>
            </a:pPr>
            <a:r>
              <a:rPr lang="en-US" dirty="0"/>
              <a:t>should be applied to them. The French Revolution was thus an important cause of</a:t>
            </a:r>
          </a:p>
          <a:p>
            <a:pPr marL="0" indent="0">
              <a:buNone/>
            </a:pPr>
            <a:r>
              <a:rPr lang="en-US" dirty="0"/>
              <a:t>the Haitian Revolution.</a:t>
            </a:r>
          </a:p>
        </p:txBody>
      </p:sp>
    </p:spTree>
    <p:extLst>
      <p:ext uri="{BB962C8B-B14F-4D97-AF65-F5344CB8AC3E}">
        <p14:creationId xmlns:p14="http://schemas.microsoft.com/office/powerpoint/2010/main" val="260677613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8610600" cy="1293028"/>
          </a:xfrm>
        </p:spPr>
        <p:txBody>
          <a:bodyPr/>
          <a:lstStyle/>
          <a:p>
            <a:r>
              <a:rPr lang="en-US" dirty="0" smtClean="0"/>
              <a:t>Question 57</a:t>
            </a:r>
            <a:endParaRPr lang="en-US" dirty="0"/>
          </a:p>
        </p:txBody>
      </p:sp>
      <p:sp>
        <p:nvSpPr>
          <p:cNvPr id="3" name="Content Placeholder 2"/>
          <p:cNvSpPr>
            <a:spLocks noGrp="1"/>
          </p:cNvSpPr>
          <p:nvPr>
            <p:ph idx="1"/>
          </p:nvPr>
        </p:nvSpPr>
        <p:spPr>
          <a:xfrm>
            <a:off x="685800" y="1473958"/>
            <a:ext cx="10820400" cy="4744727"/>
          </a:xfrm>
        </p:spPr>
        <p:txBody>
          <a:bodyPr numCol="2">
            <a:normAutofit/>
          </a:bodyPr>
          <a:lstStyle/>
          <a:p>
            <a:pPr marL="0" indent="0">
              <a:buNone/>
            </a:pPr>
            <a:r>
              <a:rPr lang="en-US" dirty="0"/>
              <a:t>“The yellow and white races which are to </a:t>
            </a:r>
            <a:r>
              <a:rPr lang="en-US" dirty="0" smtClean="0"/>
              <a:t>be found </a:t>
            </a:r>
            <a:r>
              <a:rPr lang="en-US" dirty="0"/>
              <a:t>on the globe have been endowed by </a:t>
            </a:r>
            <a:r>
              <a:rPr lang="en-US" dirty="0" err="1" smtClean="0"/>
              <a:t>naturewith</a:t>
            </a:r>
            <a:r>
              <a:rPr lang="en-US" dirty="0" smtClean="0"/>
              <a:t> </a:t>
            </a:r>
            <a:r>
              <a:rPr lang="en-US" dirty="0"/>
              <a:t>intelligence and fighting capacity. </a:t>
            </a:r>
            <a:endParaRPr lang="en-US" dirty="0" smtClean="0"/>
          </a:p>
          <a:p>
            <a:pPr marL="0" indent="0">
              <a:buNone/>
            </a:pPr>
            <a:r>
              <a:rPr lang="en-US" dirty="0" smtClean="0"/>
              <a:t>They are fundamentally </a:t>
            </a:r>
            <a:r>
              <a:rPr lang="en-US" dirty="0"/>
              <a:t>incapable of giving way to </a:t>
            </a:r>
            <a:r>
              <a:rPr lang="en-US" dirty="0" smtClean="0"/>
              <a:t>each other</a:t>
            </a:r>
            <a:r>
              <a:rPr lang="en-US" dirty="0"/>
              <a:t>. Hence, glowering and poised for a </a:t>
            </a:r>
            <a:r>
              <a:rPr lang="en-US" dirty="0" smtClean="0"/>
              <a:t>fight, they </a:t>
            </a:r>
            <a:r>
              <a:rPr lang="en-US" dirty="0"/>
              <a:t>have engaged in battle in the world </a:t>
            </a:r>
            <a:r>
              <a:rPr lang="en-US" dirty="0" smtClean="0"/>
              <a:t>of evolution</a:t>
            </a:r>
            <a:r>
              <a:rPr lang="en-US" dirty="0"/>
              <a:t>, the great arena where strength </a:t>
            </a:r>
            <a:r>
              <a:rPr lang="en-US" dirty="0" smtClean="0"/>
              <a:t>and intelligence </a:t>
            </a:r>
            <a:r>
              <a:rPr lang="en-US" dirty="0"/>
              <a:t>have clashed since earliest </a:t>
            </a:r>
            <a:r>
              <a:rPr lang="en-US" dirty="0" smtClean="0"/>
              <a:t>times, the </a:t>
            </a:r>
            <a:r>
              <a:rPr lang="en-US" dirty="0"/>
              <a:t>great theater where for so long </a:t>
            </a:r>
            <a:r>
              <a:rPr lang="en-US" dirty="0" smtClean="0"/>
              <a:t>natural selection </a:t>
            </a:r>
            <a:r>
              <a:rPr lang="en-US" dirty="0"/>
              <a:t>and progress have been played out.”</a:t>
            </a:r>
          </a:p>
          <a:p>
            <a:pPr marL="0" indent="0">
              <a:buNone/>
            </a:pPr>
            <a:endParaRPr lang="en-US" dirty="0" smtClean="0"/>
          </a:p>
          <a:p>
            <a:pPr marL="0" indent="0">
              <a:buNone/>
            </a:pPr>
            <a:r>
              <a:rPr lang="en-US" dirty="0" smtClean="0"/>
              <a:t>The </a:t>
            </a:r>
            <a:r>
              <a:rPr lang="en-US" dirty="0"/>
              <a:t>quotation above by an </a:t>
            </a:r>
            <a:r>
              <a:rPr lang="en-US" dirty="0" smtClean="0"/>
              <a:t>early-twentieth-century Chinese </a:t>
            </a:r>
            <a:r>
              <a:rPr lang="en-US" dirty="0"/>
              <a:t>revolutionary illustrates </a:t>
            </a:r>
            <a:r>
              <a:rPr lang="en-US" dirty="0" smtClean="0"/>
              <a:t>the influence </a:t>
            </a:r>
            <a:r>
              <a:rPr lang="en-US" dirty="0"/>
              <a:t>of</a:t>
            </a:r>
          </a:p>
          <a:p>
            <a:pPr marL="0" indent="0">
              <a:buNone/>
            </a:pPr>
            <a:r>
              <a:rPr lang="en-US" dirty="0"/>
              <a:t>(A) Social Darwinism</a:t>
            </a:r>
          </a:p>
          <a:p>
            <a:pPr marL="0" indent="0">
              <a:buNone/>
            </a:pPr>
            <a:r>
              <a:rPr lang="en-US" dirty="0"/>
              <a:t>(B) communism</a:t>
            </a:r>
          </a:p>
          <a:p>
            <a:pPr marL="0" indent="0">
              <a:buNone/>
            </a:pPr>
            <a:r>
              <a:rPr lang="en-US" dirty="0"/>
              <a:t>(C) National Socialism</a:t>
            </a:r>
          </a:p>
          <a:p>
            <a:pPr marL="0" indent="0">
              <a:buNone/>
            </a:pPr>
            <a:r>
              <a:rPr lang="en-US" dirty="0"/>
              <a:t>(D) anarchism</a:t>
            </a:r>
          </a:p>
        </p:txBody>
      </p:sp>
    </p:spTree>
    <p:extLst>
      <p:ext uri="{BB962C8B-B14F-4D97-AF65-F5344CB8AC3E}">
        <p14:creationId xmlns:p14="http://schemas.microsoft.com/office/powerpoint/2010/main" val="405932395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57</a:t>
            </a:r>
            <a:endParaRPr lang="en-US" dirty="0"/>
          </a:p>
        </p:txBody>
      </p:sp>
      <p:sp>
        <p:nvSpPr>
          <p:cNvPr id="3" name="Content Placeholder 2"/>
          <p:cNvSpPr>
            <a:spLocks noGrp="1"/>
          </p:cNvSpPr>
          <p:nvPr>
            <p:ph idx="1"/>
          </p:nvPr>
        </p:nvSpPr>
        <p:spPr/>
        <p:txBody>
          <a:bodyPr/>
          <a:lstStyle/>
          <a:p>
            <a:pPr marL="0" indent="0">
              <a:buNone/>
            </a:pPr>
            <a:r>
              <a:rPr lang="en-US" dirty="0"/>
              <a:t>The correct answer is A. The author of the quote is </a:t>
            </a:r>
            <a:r>
              <a:rPr lang="en-US" dirty="0" err="1"/>
              <a:t>Zou</a:t>
            </a:r>
            <a:r>
              <a:rPr lang="en-US" dirty="0"/>
              <a:t> </a:t>
            </a:r>
            <a:r>
              <a:rPr lang="en-US" dirty="0" err="1"/>
              <a:t>Rong</a:t>
            </a:r>
            <a:r>
              <a:rPr lang="en-US" dirty="0"/>
              <a:t>, who agitated</a:t>
            </a:r>
          </a:p>
          <a:p>
            <a:pPr marL="0" indent="0">
              <a:buNone/>
            </a:pPr>
            <a:r>
              <a:rPr lang="en-US" dirty="0"/>
              <a:t>against China’s Qing (Manchu) dynasty. He uses Darwinian terms—“battle in</a:t>
            </a:r>
          </a:p>
          <a:p>
            <a:pPr marL="0" indent="0">
              <a:buNone/>
            </a:pPr>
            <a:r>
              <a:rPr lang="en-US" dirty="0"/>
              <a:t>the world of evolution” and “natural selection”—to explain twentieth-century</a:t>
            </a:r>
          </a:p>
          <a:p>
            <a:pPr marL="0" indent="0">
              <a:buNone/>
            </a:pPr>
            <a:r>
              <a:rPr lang="en-US" dirty="0"/>
              <a:t>military and economic conflicts between East Asians and Europeans. Darwinian</a:t>
            </a:r>
          </a:p>
          <a:p>
            <a:pPr marL="0" indent="0">
              <a:buNone/>
            </a:pPr>
            <a:r>
              <a:rPr lang="en-US" dirty="0"/>
              <a:t>interpretations of history, such as </a:t>
            </a:r>
            <a:r>
              <a:rPr lang="en-US" dirty="0" err="1"/>
              <a:t>Zou</a:t>
            </a:r>
            <a:r>
              <a:rPr lang="en-US" dirty="0"/>
              <a:t> </a:t>
            </a:r>
            <a:r>
              <a:rPr lang="en-US" dirty="0" err="1"/>
              <a:t>Rong’s</a:t>
            </a:r>
            <a:r>
              <a:rPr lang="en-US" dirty="0"/>
              <a:t>, often portray international conflicts</a:t>
            </a:r>
          </a:p>
          <a:p>
            <a:pPr marL="0" indent="0">
              <a:buNone/>
            </a:pPr>
            <a:r>
              <a:rPr lang="en-US" dirty="0"/>
              <a:t>as a natural consequence of racial characteristics.</a:t>
            </a:r>
          </a:p>
        </p:txBody>
      </p:sp>
    </p:spTree>
    <p:extLst>
      <p:ext uri="{BB962C8B-B14F-4D97-AF65-F5344CB8AC3E}">
        <p14:creationId xmlns:p14="http://schemas.microsoft.com/office/powerpoint/2010/main" val="143009478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58</a:t>
            </a:r>
            <a:endParaRPr lang="en-US" dirty="0"/>
          </a:p>
        </p:txBody>
      </p:sp>
      <p:sp>
        <p:nvSpPr>
          <p:cNvPr id="3" name="Content Placeholder 2"/>
          <p:cNvSpPr>
            <a:spLocks noGrp="1"/>
          </p:cNvSpPr>
          <p:nvPr>
            <p:ph idx="1"/>
          </p:nvPr>
        </p:nvSpPr>
        <p:spPr/>
        <p:txBody>
          <a:bodyPr/>
          <a:lstStyle/>
          <a:p>
            <a:pPr marL="0" indent="0">
              <a:buNone/>
            </a:pPr>
            <a:r>
              <a:rPr lang="en-US" dirty="0"/>
              <a:t>Which of the following was a widespread social</a:t>
            </a:r>
          </a:p>
          <a:p>
            <a:pPr marL="0" indent="0">
              <a:buNone/>
            </a:pPr>
            <a:r>
              <a:rPr lang="en-US" dirty="0"/>
              <a:t>consequence of industrialization in the 1800s?</a:t>
            </a:r>
          </a:p>
          <a:p>
            <a:pPr marL="0" indent="0">
              <a:buNone/>
            </a:pPr>
            <a:r>
              <a:rPr lang="en-US" dirty="0"/>
              <a:t>(A) A decline in the social status of women</a:t>
            </a:r>
          </a:p>
          <a:p>
            <a:pPr marL="0" indent="0">
              <a:buNone/>
            </a:pPr>
            <a:r>
              <a:rPr lang="en-US" dirty="0"/>
              <a:t>(B) An increase in the power and prestige of the</a:t>
            </a:r>
          </a:p>
          <a:p>
            <a:pPr marL="0" indent="0">
              <a:buNone/>
            </a:pPr>
            <a:r>
              <a:rPr lang="en-US" dirty="0"/>
              <a:t>landowning aristocracy</a:t>
            </a:r>
          </a:p>
          <a:p>
            <a:pPr marL="0" indent="0">
              <a:buNone/>
            </a:pPr>
            <a:r>
              <a:rPr lang="en-US" dirty="0"/>
              <a:t>(C) The general leveling of social hierarchies</a:t>
            </a:r>
          </a:p>
          <a:p>
            <a:pPr marL="0" indent="0">
              <a:buNone/>
            </a:pPr>
            <a:r>
              <a:rPr lang="en-US" dirty="0"/>
              <a:t>based on wealth</a:t>
            </a:r>
          </a:p>
          <a:p>
            <a:pPr marL="0" indent="0">
              <a:buNone/>
            </a:pPr>
            <a:r>
              <a:rPr lang="en-US" dirty="0"/>
              <a:t>(D) The creation of a wage-earning working class</a:t>
            </a:r>
          </a:p>
          <a:p>
            <a:pPr marL="0" indent="0">
              <a:buNone/>
            </a:pPr>
            <a:r>
              <a:rPr lang="en-US" dirty="0"/>
              <a:t>concentrated in urban areas</a:t>
            </a:r>
          </a:p>
        </p:txBody>
      </p:sp>
    </p:spTree>
    <p:extLst>
      <p:ext uri="{BB962C8B-B14F-4D97-AF65-F5344CB8AC3E}">
        <p14:creationId xmlns:p14="http://schemas.microsoft.com/office/powerpoint/2010/main" val="831964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58</a:t>
            </a:r>
            <a:endParaRPr lang="en-US" dirty="0"/>
          </a:p>
        </p:txBody>
      </p:sp>
      <p:sp>
        <p:nvSpPr>
          <p:cNvPr id="3" name="Content Placeholder 2"/>
          <p:cNvSpPr>
            <a:spLocks noGrp="1"/>
          </p:cNvSpPr>
          <p:nvPr>
            <p:ph idx="1"/>
          </p:nvPr>
        </p:nvSpPr>
        <p:spPr/>
        <p:txBody>
          <a:bodyPr/>
          <a:lstStyle/>
          <a:p>
            <a:pPr marL="0" indent="0">
              <a:buNone/>
            </a:pPr>
            <a:r>
              <a:rPr lang="en-US" dirty="0"/>
              <a:t>The correct answer is D. Nineteenth-century industrialization tended to occur</a:t>
            </a:r>
          </a:p>
          <a:p>
            <a:pPr marL="0" indent="0">
              <a:buNone/>
            </a:pPr>
            <a:r>
              <a:rPr lang="en-US" dirty="0"/>
              <a:t>in urban areas and was accompanied by internal migration of unskilled laborers</a:t>
            </a:r>
          </a:p>
          <a:p>
            <a:pPr marL="0" indent="0">
              <a:buNone/>
            </a:pPr>
            <a:r>
              <a:rPr lang="en-US" dirty="0"/>
              <a:t>from rural areas to cities. This migration led to the creation of a class of urbanized</a:t>
            </a:r>
          </a:p>
          <a:p>
            <a:pPr marL="0" indent="0">
              <a:buNone/>
            </a:pPr>
            <a:r>
              <a:rPr lang="en-US" dirty="0"/>
              <a:t>industrial wage-earners. This pattern was repeated in western and central Europe,</a:t>
            </a:r>
          </a:p>
          <a:p>
            <a:pPr marL="0" indent="0">
              <a:buNone/>
            </a:pPr>
            <a:r>
              <a:rPr lang="en-US" dirty="0"/>
              <a:t>the United States, and Japan.</a:t>
            </a:r>
          </a:p>
        </p:txBody>
      </p:sp>
    </p:spTree>
    <p:extLst>
      <p:ext uri="{BB962C8B-B14F-4D97-AF65-F5344CB8AC3E}">
        <p14:creationId xmlns:p14="http://schemas.microsoft.com/office/powerpoint/2010/main" val="42384580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59</a:t>
            </a:r>
            <a:endParaRPr lang="en-US" dirty="0"/>
          </a:p>
        </p:txBody>
      </p:sp>
      <p:sp>
        <p:nvSpPr>
          <p:cNvPr id="3" name="Content Placeholder 2"/>
          <p:cNvSpPr>
            <a:spLocks noGrp="1"/>
          </p:cNvSpPr>
          <p:nvPr>
            <p:ph idx="1"/>
          </p:nvPr>
        </p:nvSpPr>
        <p:spPr>
          <a:xfrm>
            <a:off x="685800" y="2194560"/>
            <a:ext cx="10820400" cy="4663440"/>
          </a:xfrm>
        </p:spPr>
        <p:txBody>
          <a:bodyPr>
            <a:normAutofit fontScale="85000" lnSpcReduction="20000"/>
          </a:bodyPr>
          <a:lstStyle/>
          <a:p>
            <a:pPr marL="0" indent="0">
              <a:buNone/>
            </a:pPr>
            <a:r>
              <a:rPr lang="en-US" dirty="0"/>
              <a:t>Which of the following best describes how</a:t>
            </a:r>
          </a:p>
          <a:p>
            <a:pPr marL="0" indent="0">
              <a:buNone/>
            </a:pPr>
            <a:r>
              <a:rPr lang="en-US" dirty="0"/>
              <a:t>nineteenth-century European industrialization</a:t>
            </a:r>
          </a:p>
          <a:p>
            <a:pPr marL="0" indent="0">
              <a:buNone/>
            </a:pPr>
            <a:r>
              <a:rPr lang="en-US" dirty="0"/>
              <a:t>affected European women’s lives?</a:t>
            </a:r>
          </a:p>
          <a:p>
            <a:pPr marL="0" indent="0">
              <a:buNone/>
            </a:pPr>
            <a:r>
              <a:rPr lang="en-US" dirty="0"/>
              <a:t>(A) By the end of the century, new social welfare</a:t>
            </a:r>
          </a:p>
          <a:p>
            <a:pPr marL="0" indent="0">
              <a:buNone/>
            </a:pPr>
            <a:r>
              <a:rPr lang="en-US" dirty="0"/>
              <a:t>legislation made it possible for most women</a:t>
            </a:r>
          </a:p>
          <a:p>
            <a:pPr marL="0" indent="0">
              <a:buNone/>
            </a:pPr>
            <a:r>
              <a:rPr lang="en-US" dirty="0"/>
              <a:t>to earn university degrees.</a:t>
            </a:r>
          </a:p>
          <a:p>
            <a:pPr marL="0" indent="0">
              <a:buNone/>
            </a:pPr>
            <a:r>
              <a:rPr lang="en-US" dirty="0"/>
              <a:t>(B) Married women found it increasingly</a:t>
            </a:r>
          </a:p>
          <a:p>
            <a:pPr marL="0" indent="0">
              <a:buNone/>
            </a:pPr>
            <a:r>
              <a:rPr lang="en-US" dirty="0"/>
              <a:t>difficult to balance wage work and family</a:t>
            </a:r>
          </a:p>
          <a:p>
            <a:pPr marL="0" indent="0">
              <a:buNone/>
            </a:pPr>
            <a:r>
              <a:rPr lang="en-US" dirty="0"/>
              <a:t>responsibilities.</a:t>
            </a:r>
          </a:p>
          <a:p>
            <a:pPr marL="0" indent="0">
              <a:buNone/>
            </a:pPr>
            <a:r>
              <a:rPr lang="en-US" dirty="0"/>
              <a:t>(C) By the end of the century, women gained the</a:t>
            </a:r>
          </a:p>
          <a:p>
            <a:pPr marL="0" indent="0">
              <a:buNone/>
            </a:pPr>
            <a:r>
              <a:rPr lang="en-US" dirty="0"/>
              <a:t>right to vote in most European countries.</a:t>
            </a:r>
          </a:p>
          <a:p>
            <a:pPr marL="0" indent="0">
              <a:buNone/>
            </a:pPr>
            <a:r>
              <a:rPr lang="en-US" dirty="0"/>
              <a:t>(D) Women came to dominate the agricultural</a:t>
            </a:r>
          </a:p>
          <a:p>
            <a:pPr marL="0" indent="0">
              <a:buNone/>
            </a:pPr>
            <a:r>
              <a:rPr lang="en-US" dirty="0"/>
              <a:t>workforce as men moved to cities to take</a:t>
            </a:r>
          </a:p>
          <a:p>
            <a:pPr marL="0" indent="0">
              <a:buNone/>
            </a:pPr>
            <a:r>
              <a:rPr lang="en-US" dirty="0"/>
              <a:t>industrial jobs.</a:t>
            </a:r>
          </a:p>
        </p:txBody>
      </p:sp>
    </p:spTree>
    <p:extLst>
      <p:ext uri="{BB962C8B-B14F-4D97-AF65-F5344CB8AC3E}">
        <p14:creationId xmlns:p14="http://schemas.microsoft.com/office/powerpoint/2010/main" val="102434743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59</a:t>
            </a:r>
            <a:endParaRPr lang="en-US" dirty="0"/>
          </a:p>
        </p:txBody>
      </p:sp>
      <p:sp>
        <p:nvSpPr>
          <p:cNvPr id="3" name="Content Placeholder 2"/>
          <p:cNvSpPr>
            <a:spLocks noGrp="1"/>
          </p:cNvSpPr>
          <p:nvPr>
            <p:ph idx="1"/>
          </p:nvPr>
        </p:nvSpPr>
        <p:spPr/>
        <p:txBody>
          <a:bodyPr/>
          <a:lstStyle/>
          <a:p>
            <a:pPr marL="0" indent="0">
              <a:buNone/>
            </a:pPr>
            <a:r>
              <a:rPr lang="en-US" dirty="0"/>
              <a:t>The correct answer is B. In industrialized areas of nineteenth-century Europe,</a:t>
            </a:r>
          </a:p>
          <a:p>
            <a:pPr marL="0" indent="0">
              <a:buNone/>
            </a:pPr>
            <a:r>
              <a:rPr lang="en-US" dirty="0"/>
              <a:t>much of the manufacturing work that traditionally had been done by women</a:t>
            </a:r>
          </a:p>
          <a:p>
            <a:pPr marL="0" indent="0">
              <a:buNone/>
            </a:pPr>
            <a:r>
              <a:rPr lang="en-US" dirty="0"/>
              <a:t>moved from homes to factories. Married women working in factories could no</a:t>
            </a:r>
          </a:p>
          <a:p>
            <a:pPr marL="0" indent="0">
              <a:buNone/>
            </a:pPr>
            <a:r>
              <a:rPr lang="en-US" dirty="0"/>
              <a:t>longer devote as much time to caring for their children and maintaining their</a:t>
            </a:r>
          </a:p>
          <a:p>
            <a:pPr marL="0" indent="0">
              <a:buNone/>
            </a:pPr>
            <a:r>
              <a:rPr lang="en-US" dirty="0"/>
              <a:t>households because they had to work away from home in a regimented setting.</a:t>
            </a:r>
          </a:p>
        </p:txBody>
      </p:sp>
    </p:spTree>
    <p:extLst>
      <p:ext uri="{BB962C8B-B14F-4D97-AF65-F5344CB8AC3E}">
        <p14:creationId xmlns:p14="http://schemas.microsoft.com/office/powerpoint/2010/main" val="2613612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a:t>
            </a:r>
            <a:endParaRPr lang="en-US" dirty="0"/>
          </a:p>
        </p:txBody>
      </p:sp>
      <p:sp>
        <p:nvSpPr>
          <p:cNvPr id="3" name="Content Placeholder 2"/>
          <p:cNvSpPr>
            <a:spLocks noGrp="1"/>
          </p:cNvSpPr>
          <p:nvPr>
            <p:ph idx="1"/>
          </p:nvPr>
        </p:nvSpPr>
        <p:spPr/>
        <p:txBody>
          <a:bodyPr/>
          <a:lstStyle/>
          <a:p>
            <a:pPr marL="0" indent="0">
              <a:buNone/>
            </a:pPr>
            <a:r>
              <a:rPr lang="en-US" dirty="0"/>
              <a:t>Most early civilizations before 600 B.C.E. shared</a:t>
            </a:r>
          </a:p>
          <a:p>
            <a:pPr marL="0" indent="0">
              <a:buNone/>
            </a:pPr>
            <a:r>
              <a:rPr lang="en-US" dirty="0"/>
              <a:t>which of the following characteristics?</a:t>
            </a:r>
          </a:p>
          <a:p>
            <a:pPr marL="0" indent="0">
              <a:buNone/>
            </a:pPr>
            <a:r>
              <a:rPr lang="en-US" dirty="0"/>
              <a:t>(A) Animal herds and portable houses</a:t>
            </a:r>
          </a:p>
          <a:p>
            <a:pPr marL="0" indent="0">
              <a:buNone/>
            </a:pPr>
            <a:r>
              <a:rPr lang="en-US" dirty="0"/>
              <a:t>(B) Large standing armies and elected</a:t>
            </a:r>
          </a:p>
          <a:p>
            <a:pPr marL="0" indent="0">
              <a:buNone/>
            </a:pPr>
            <a:r>
              <a:rPr lang="en-US" dirty="0"/>
              <a:t>governments</a:t>
            </a:r>
          </a:p>
          <a:p>
            <a:pPr marL="0" indent="0">
              <a:buNone/>
            </a:pPr>
            <a:r>
              <a:rPr lang="en-US" dirty="0"/>
              <a:t>(C) Urban centers, growing populations, and</a:t>
            </a:r>
          </a:p>
          <a:p>
            <a:pPr marL="0" indent="0">
              <a:buNone/>
            </a:pPr>
            <a:r>
              <a:rPr lang="en-US" dirty="0"/>
              <a:t>writing systems</a:t>
            </a:r>
          </a:p>
          <a:p>
            <a:pPr marL="0" indent="0">
              <a:buNone/>
            </a:pPr>
            <a:r>
              <a:rPr lang="en-US" dirty="0"/>
              <a:t>(D) Caravan trade, underground cities, and large</a:t>
            </a:r>
          </a:p>
          <a:p>
            <a:pPr marL="0" indent="0">
              <a:buNone/>
            </a:pPr>
            <a:r>
              <a:rPr lang="en-US" dirty="0"/>
              <a:t>ships</a:t>
            </a:r>
          </a:p>
        </p:txBody>
      </p:sp>
    </p:spTree>
    <p:extLst>
      <p:ext uri="{BB962C8B-B14F-4D97-AF65-F5344CB8AC3E}">
        <p14:creationId xmlns:p14="http://schemas.microsoft.com/office/powerpoint/2010/main" val="372861830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Que3stion 60</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North and South American independence</a:t>
            </a:r>
          </a:p>
          <a:p>
            <a:pPr marL="0" indent="0">
              <a:buNone/>
            </a:pPr>
            <a:r>
              <a:rPr lang="en-US" dirty="0"/>
              <a:t>movements of the late eighteenth and early</a:t>
            </a:r>
          </a:p>
          <a:p>
            <a:pPr marL="0" indent="0">
              <a:buNone/>
            </a:pPr>
            <a:r>
              <a:rPr lang="en-US" dirty="0"/>
              <a:t>nineteenth centuries shared which of the</a:t>
            </a:r>
          </a:p>
          <a:p>
            <a:pPr marL="0" indent="0">
              <a:buNone/>
            </a:pPr>
            <a:r>
              <a:rPr lang="en-US" dirty="0"/>
              <a:t>following?</a:t>
            </a:r>
          </a:p>
          <a:p>
            <a:pPr marL="0" indent="0">
              <a:buNone/>
            </a:pPr>
            <a:r>
              <a:rPr lang="en-US" dirty="0"/>
              <a:t>(A) Revolutionary demands based on</a:t>
            </a:r>
          </a:p>
          <a:p>
            <a:pPr marL="0" indent="0">
              <a:buNone/>
            </a:pPr>
            <a:r>
              <a:rPr lang="en-US" dirty="0"/>
              <a:t>Enlightenment political ideas</a:t>
            </a:r>
          </a:p>
          <a:p>
            <a:pPr marL="0" indent="0">
              <a:buNone/>
            </a:pPr>
            <a:r>
              <a:rPr lang="en-US" dirty="0"/>
              <a:t>(B) Reliance on Christian teachings to define</a:t>
            </a:r>
          </a:p>
          <a:p>
            <a:pPr marL="0" indent="0">
              <a:buNone/>
            </a:pPr>
            <a:r>
              <a:rPr lang="en-US" dirty="0"/>
              <a:t>revolutionary demands</a:t>
            </a:r>
          </a:p>
          <a:p>
            <a:pPr marL="0" indent="0">
              <a:buNone/>
            </a:pPr>
            <a:r>
              <a:rPr lang="en-US" dirty="0"/>
              <a:t>(C) Industrial economies that permitted both</a:t>
            </a:r>
          </a:p>
          <a:p>
            <a:pPr marL="0" indent="0">
              <a:buNone/>
            </a:pPr>
            <a:r>
              <a:rPr lang="en-US" dirty="0"/>
              <a:t>areas to break free of European control</a:t>
            </a:r>
          </a:p>
          <a:p>
            <a:pPr marL="0" indent="0">
              <a:buNone/>
            </a:pPr>
            <a:r>
              <a:rPr lang="en-US" dirty="0"/>
              <a:t>(D) Political instability caused by constant</a:t>
            </a:r>
          </a:p>
          <a:p>
            <a:pPr marL="0" indent="0">
              <a:buNone/>
            </a:pPr>
            <a:r>
              <a:rPr lang="en-US" dirty="0"/>
              <a:t>warfare among the new states</a:t>
            </a:r>
          </a:p>
        </p:txBody>
      </p:sp>
    </p:spTree>
    <p:extLst>
      <p:ext uri="{BB962C8B-B14F-4D97-AF65-F5344CB8AC3E}">
        <p14:creationId xmlns:p14="http://schemas.microsoft.com/office/powerpoint/2010/main" val="320823599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60</a:t>
            </a:r>
            <a:endParaRPr lang="en-US" dirty="0"/>
          </a:p>
        </p:txBody>
      </p:sp>
      <p:sp>
        <p:nvSpPr>
          <p:cNvPr id="3" name="Content Placeholder 2"/>
          <p:cNvSpPr>
            <a:spLocks noGrp="1"/>
          </p:cNvSpPr>
          <p:nvPr>
            <p:ph idx="1"/>
          </p:nvPr>
        </p:nvSpPr>
        <p:spPr/>
        <p:txBody>
          <a:bodyPr/>
          <a:lstStyle/>
          <a:p>
            <a:pPr marL="0" indent="0">
              <a:buNone/>
            </a:pPr>
            <a:r>
              <a:rPr lang="en-US" dirty="0"/>
              <a:t>The correct answer is A. Leaders of independence movements throughout the</a:t>
            </a:r>
          </a:p>
          <a:p>
            <a:pPr marL="0" indent="0">
              <a:buNone/>
            </a:pPr>
            <a:r>
              <a:rPr lang="en-US" dirty="0"/>
              <a:t>Americas were generally influenced by social contract theory, developed by</a:t>
            </a:r>
          </a:p>
          <a:p>
            <a:pPr marL="0" indent="0">
              <a:buNone/>
            </a:pPr>
            <a:r>
              <a:rPr lang="en-US" dirty="0"/>
              <a:t>Enlightenment thinkers such as Locke and Rousseau. The theory suggests that</a:t>
            </a:r>
          </a:p>
          <a:p>
            <a:pPr marL="0" indent="0">
              <a:buNone/>
            </a:pPr>
            <a:r>
              <a:rPr lang="en-US" dirty="0"/>
              <a:t>governments derive their authority to rule through the consent of the governed</a:t>
            </a:r>
          </a:p>
          <a:p>
            <a:pPr marL="0" indent="0">
              <a:buNone/>
            </a:pPr>
            <a:r>
              <a:rPr lang="en-US" dirty="0"/>
              <a:t>and that such authority can be revoked if the government becomes unresponsive</a:t>
            </a:r>
          </a:p>
          <a:p>
            <a:pPr marL="0" indent="0">
              <a:buNone/>
            </a:pPr>
            <a:r>
              <a:rPr lang="en-US" dirty="0"/>
              <a:t>to the needs of its people.</a:t>
            </a:r>
          </a:p>
        </p:txBody>
      </p:sp>
    </p:spTree>
    <p:extLst>
      <p:ext uri="{BB962C8B-B14F-4D97-AF65-F5344CB8AC3E}">
        <p14:creationId xmlns:p14="http://schemas.microsoft.com/office/powerpoint/2010/main" val="172768938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a:t>
            </a:r>
            <a:endParaRPr lang="en-US" dirty="0"/>
          </a:p>
        </p:txBody>
      </p:sp>
      <p:sp>
        <p:nvSpPr>
          <p:cNvPr id="3" name="Content Placeholder 2"/>
          <p:cNvSpPr>
            <a:spLocks noGrp="1"/>
          </p:cNvSpPr>
          <p:nvPr>
            <p:ph idx="1"/>
          </p:nvPr>
        </p:nvSpPr>
        <p:spPr/>
        <p:txBody>
          <a:bodyPr/>
          <a:lstStyle/>
          <a:p>
            <a:pPr marL="0" indent="0">
              <a:buNone/>
            </a:pPr>
            <a:r>
              <a:rPr lang="en-US" dirty="0" smtClean="0"/>
              <a:t>Analyze the similarities and differences in the political impact between the American Revolution and the Haitian Revolution.</a:t>
            </a:r>
            <a:endParaRPr lang="en-US" dirty="0"/>
          </a:p>
        </p:txBody>
      </p:sp>
    </p:spTree>
    <p:extLst>
      <p:ext uri="{BB962C8B-B14F-4D97-AF65-F5344CB8AC3E}">
        <p14:creationId xmlns:p14="http://schemas.microsoft.com/office/powerpoint/2010/main" val="405125604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Modern Era</a:t>
            </a:r>
            <a:br>
              <a:rPr lang="en-US" dirty="0" smtClean="0"/>
            </a:br>
            <a:r>
              <a:rPr lang="en-US" dirty="0" smtClean="0"/>
              <a:t>1750-1900</a:t>
            </a:r>
            <a:endParaRPr lang="en-US" dirty="0"/>
          </a:p>
        </p:txBody>
      </p:sp>
      <p:sp>
        <p:nvSpPr>
          <p:cNvPr id="3" name="Text Placeholder 2"/>
          <p:cNvSpPr>
            <a:spLocks noGrp="1"/>
          </p:cNvSpPr>
          <p:nvPr>
            <p:ph type="body" idx="1"/>
          </p:nvPr>
        </p:nvSpPr>
        <p:spPr/>
        <p:txBody>
          <a:bodyPr/>
          <a:lstStyle/>
          <a:p>
            <a:r>
              <a:rPr lang="en-US" dirty="0" smtClean="0"/>
              <a:t>Wednesday, May 6</a:t>
            </a:r>
            <a:endParaRPr lang="en-US" dirty="0"/>
          </a:p>
        </p:txBody>
      </p:sp>
    </p:spTree>
    <p:extLst>
      <p:ext uri="{BB962C8B-B14F-4D97-AF65-F5344CB8AC3E}">
        <p14:creationId xmlns:p14="http://schemas.microsoft.com/office/powerpoint/2010/main" val="383418259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5599" y="0"/>
            <a:ext cx="8610600" cy="1293028"/>
          </a:xfrm>
        </p:spPr>
        <p:txBody>
          <a:bodyPr/>
          <a:lstStyle/>
          <a:p>
            <a:r>
              <a:rPr lang="en-US" dirty="0" smtClean="0"/>
              <a:t>Question 61</a:t>
            </a:r>
            <a:endParaRPr lang="en-US" dirty="0"/>
          </a:p>
        </p:txBody>
      </p:sp>
      <p:sp>
        <p:nvSpPr>
          <p:cNvPr id="5" name="Content Placeholder 4"/>
          <p:cNvSpPr>
            <a:spLocks noGrp="1"/>
          </p:cNvSpPr>
          <p:nvPr>
            <p:ph idx="1"/>
          </p:nvPr>
        </p:nvSpPr>
        <p:spPr>
          <a:xfrm>
            <a:off x="6359857" y="966261"/>
            <a:ext cx="5832143" cy="5407243"/>
          </a:xfrm>
        </p:spPr>
        <p:txBody>
          <a:bodyPr>
            <a:normAutofit/>
          </a:bodyPr>
          <a:lstStyle/>
          <a:p>
            <a:pPr marL="0" indent="0">
              <a:buNone/>
            </a:pPr>
            <a:r>
              <a:rPr lang="en-US" dirty="0"/>
              <a:t>The trade patterns shown on the map above depict</a:t>
            </a:r>
          </a:p>
          <a:p>
            <a:pPr marL="0" indent="0">
              <a:buNone/>
            </a:pPr>
            <a:r>
              <a:rPr lang="en-US" dirty="0"/>
              <a:t>(A) British imports of raw materials and exports of finished goods during the</a:t>
            </a:r>
          </a:p>
          <a:p>
            <a:pPr marL="0" indent="0">
              <a:buNone/>
            </a:pPr>
            <a:r>
              <a:rPr lang="en-US" dirty="0"/>
              <a:t>nineteenth century</a:t>
            </a:r>
          </a:p>
          <a:p>
            <a:pPr marL="0" indent="0">
              <a:buNone/>
            </a:pPr>
            <a:r>
              <a:rPr lang="en-US" dirty="0"/>
              <a:t>(B) major slave trading routes in the nineteenth century</a:t>
            </a:r>
          </a:p>
          <a:p>
            <a:pPr marL="0" indent="0">
              <a:buNone/>
            </a:pPr>
            <a:r>
              <a:rPr lang="en-US" dirty="0"/>
              <a:t>(C) British trade routes that developed as a result of the disruption caused by</a:t>
            </a:r>
          </a:p>
          <a:p>
            <a:pPr marL="0" indent="0">
              <a:buNone/>
            </a:pPr>
            <a:r>
              <a:rPr lang="en-US" dirty="0"/>
              <a:t>the First World War</a:t>
            </a:r>
          </a:p>
          <a:p>
            <a:pPr marL="0" indent="0">
              <a:buNone/>
            </a:pPr>
            <a:r>
              <a:rPr lang="en-US" dirty="0"/>
              <a:t>(D) illicit drug routes that developed in the second half of the twentieth</a:t>
            </a:r>
          </a:p>
          <a:p>
            <a:pPr marL="0" indent="0">
              <a:buNone/>
            </a:pPr>
            <a:r>
              <a:rPr lang="en-US" dirty="0"/>
              <a:t>century</a:t>
            </a:r>
          </a:p>
        </p:txBody>
      </p:sp>
      <p:pic>
        <p:nvPicPr>
          <p:cNvPr id="6" name="Picture 5"/>
          <p:cNvPicPr>
            <a:picLocks noChangeAspect="1"/>
          </p:cNvPicPr>
          <p:nvPr/>
        </p:nvPicPr>
        <p:blipFill>
          <a:blip r:embed="rId2"/>
          <a:stretch>
            <a:fillRect/>
          </a:stretch>
        </p:blipFill>
        <p:spPr>
          <a:xfrm>
            <a:off x="245089" y="1476659"/>
            <a:ext cx="5830465" cy="3272761"/>
          </a:xfrm>
          <a:prstGeom prst="rect">
            <a:avLst/>
          </a:prstGeom>
        </p:spPr>
      </p:pic>
    </p:spTree>
    <p:extLst>
      <p:ext uri="{BB962C8B-B14F-4D97-AF65-F5344CB8AC3E}">
        <p14:creationId xmlns:p14="http://schemas.microsoft.com/office/powerpoint/2010/main" val="176169128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61</a:t>
            </a:r>
            <a:endParaRPr lang="en-US" dirty="0"/>
          </a:p>
        </p:txBody>
      </p:sp>
      <p:sp>
        <p:nvSpPr>
          <p:cNvPr id="3" name="Content Placeholder 2"/>
          <p:cNvSpPr>
            <a:spLocks noGrp="1"/>
          </p:cNvSpPr>
          <p:nvPr>
            <p:ph idx="1"/>
          </p:nvPr>
        </p:nvSpPr>
        <p:spPr/>
        <p:txBody>
          <a:bodyPr/>
          <a:lstStyle/>
          <a:p>
            <a:pPr marL="0" indent="0">
              <a:buNone/>
            </a:pPr>
            <a:r>
              <a:rPr lang="en-US" dirty="0"/>
              <a:t>The correct answer is A. During the nineteenth century, British manufacturers</a:t>
            </a:r>
          </a:p>
          <a:p>
            <a:pPr marL="0" indent="0">
              <a:buNone/>
            </a:pPr>
            <a:r>
              <a:rPr lang="en-US" dirty="0"/>
              <a:t>imported raw materials such as cotton from the Americas, the Middle East, and</a:t>
            </a:r>
          </a:p>
          <a:p>
            <a:pPr marL="0" indent="0">
              <a:buNone/>
            </a:pPr>
            <a:r>
              <a:rPr lang="en-US" dirty="0"/>
              <a:t>East Asia. These raw materials were then used to produce manufactured goods in</a:t>
            </a:r>
          </a:p>
          <a:p>
            <a:pPr marL="0" indent="0">
              <a:buNone/>
            </a:pPr>
            <a:r>
              <a:rPr lang="en-US" dirty="0"/>
              <a:t>Britain that were consumed locally and exported globally.</a:t>
            </a:r>
          </a:p>
        </p:txBody>
      </p:sp>
    </p:spTree>
    <p:extLst>
      <p:ext uri="{BB962C8B-B14F-4D97-AF65-F5344CB8AC3E}">
        <p14:creationId xmlns:p14="http://schemas.microsoft.com/office/powerpoint/2010/main" val="187956507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62</a:t>
            </a:r>
            <a:endParaRPr lang="en-US" dirty="0"/>
          </a:p>
        </p:txBody>
      </p:sp>
      <p:sp>
        <p:nvSpPr>
          <p:cNvPr id="3" name="Content Placeholder 2"/>
          <p:cNvSpPr>
            <a:spLocks noGrp="1"/>
          </p:cNvSpPr>
          <p:nvPr>
            <p:ph idx="1"/>
          </p:nvPr>
        </p:nvSpPr>
        <p:spPr/>
        <p:txBody>
          <a:bodyPr/>
          <a:lstStyle/>
          <a:p>
            <a:pPr marL="0" indent="0">
              <a:buNone/>
            </a:pPr>
            <a:r>
              <a:rPr lang="en-US" dirty="0"/>
              <a:t>Most world historians would agree that the key to European predominance in</a:t>
            </a:r>
          </a:p>
          <a:p>
            <a:pPr marL="0" indent="0">
              <a:buNone/>
            </a:pPr>
            <a:r>
              <a:rPr lang="en-US" dirty="0"/>
              <a:t>the world economy during the nineteenth and early twentieth centuries was</a:t>
            </a:r>
          </a:p>
          <a:p>
            <a:pPr marL="0" indent="0">
              <a:buNone/>
            </a:pPr>
            <a:r>
              <a:rPr lang="en-US" dirty="0"/>
              <a:t>(A) the Industrial Revolution</a:t>
            </a:r>
          </a:p>
          <a:p>
            <a:pPr marL="0" indent="0">
              <a:buNone/>
            </a:pPr>
            <a:r>
              <a:rPr lang="en-US" dirty="0"/>
              <a:t>(B) European medical technology</a:t>
            </a:r>
          </a:p>
          <a:p>
            <a:pPr marL="0" indent="0">
              <a:buNone/>
            </a:pPr>
            <a:r>
              <a:rPr lang="en-US" dirty="0"/>
              <a:t>(C) Spanish control of New World silver</a:t>
            </a:r>
          </a:p>
          <a:p>
            <a:pPr marL="0" indent="0">
              <a:buNone/>
            </a:pPr>
            <a:r>
              <a:rPr lang="en-US" dirty="0"/>
              <a:t>(D) the Enlightenment</a:t>
            </a:r>
          </a:p>
        </p:txBody>
      </p:sp>
    </p:spTree>
    <p:extLst>
      <p:ext uri="{BB962C8B-B14F-4D97-AF65-F5344CB8AC3E}">
        <p14:creationId xmlns:p14="http://schemas.microsoft.com/office/powerpoint/2010/main" val="424485003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62</a:t>
            </a:r>
            <a:endParaRPr lang="en-US" dirty="0"/>
          </a:p>
        </p:txBody>
      </p:sp>
      <p:sp>
        <p:nvSpPr>
          <p:cNvPr id="3" name="Content Placeholder 2"/>
          <p:cNvSpPr>
            <a:spLocks noGrp="1"/>
          </p:cNvSpPr>
          <p:nvPr>
            <p:ph idx="1"/>
          </p:nvPr>
        </p:nvSpPr>
        <p:spPr/>
        <p:txBody>
          <a:bodyPr/>
          <a:lstStyle/>
          <a:p>
            <a:pPr marL="0" indent="0">
              <a:buNone/>
            </a:pPr>
            <a:r>
              <a:rPr lang="en-US" dirty="0"/>
              <a:t>The correct answer is A. Industrialization gave European states a competitive</a:t>
            </a:r>
          </a:p>
          <a:p>
            <a:pPr marL="0" indent="0">
              <a:buNone/>
            </a:pPr>
            <a:r>
              <a:rPr lang="en-US" dirty="0"/>
              <a:t>advantage over </a:t>
            </a:r>
            <a:r>
              <a:rPr lang="en-US" dirty="0" err="1"/>
              <a:t>nonindustrialized</a:t>
            </a:r>
            <a:r>
              <a:rPr lang="en-US" dirty="0"/>
              <a:t> states. Technological innovations in mass</a:t>
            </a:r>
          </a:p>
          <a:p>
            <a:pPr marL="0" indent="0">
              <a:buNone/>
            </a:pPr>
            <a:r>
              <a:rPr lang="en-US" dirty="0"/>
              <a:t>production allowed European manufacturers to produce commercial goods and</a:t>
            </a:r>
          </a:p>
          <a:p>
            <a:pPr marL="0" indent="0">
              <a:buNone/>
            </a:pPr>
            <a:r>
              <a:rPr lang="en-US" dirty="0"/>
              <a:t>weapons faster and at lower cost than their global competitors could.</a:t>
            </a:r>
          </a:p>
        </p:txBody>
      </p:sp>
    </p:spTree>
    <p:extLst>
      <p:ext uri="{BB962C8B-B14F-4D97-AF65-F5344CB8AC3E}">
        <p14:creationId xmlns:p14="http://schemas.microsoft.com/office/powerpoint/2010/main" val="150340549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63</a:t>
            </a:r>
            <a:endParaRPr lang="en-US" dirty="0"/>
          </a:p>
        </p:txBody>
      </p:sp>
      <p:sp>
        <p:nvSpPr>
          <p:cNvPr id="3" name="Content Placeholder 2"/>
          <p:cNvSpPr>
            <a:spLocks noGrp="1"/>
          </p:cNvSpPr>
          <p:nvPr>
            <p:ph idx="1"/>
          </p:nvPr>
        </p:nvSpPr>
        <p:spPr/>
        <p:txBody>
          <a:bodyPr/>
          <a:lstStyle/>
          <a:p>
            <a:pPr marL="0" indent="0">
              <a:buNone/>
            </a:pPr>
            <a:r>
              <a:rPr lang="en-US" dirty="0"/>
              <a:t>The United States Declaration of Independence</a:t>
            </a:r>
          </a:p>
          <a:p>
            <a:pPr marL="0" indent="0">
              <a:buNone/>
            </a:pPr>
            <a:r>
              <a:rPr lang="en-US" dirty="0"/>
              <a:t>and the French Declaration of the Rights of Man</a:t>
            </a:r>
          </a:p>
          <a:p>
            <a:pPr marL="0" indent="0">
              <a:buNone/>
            </a:pPr>
            <a:r>
              <a:rPr lang="en-US" dirty="0"/>
              <a:t>and Citizen reflect a shared concern for</a:t>
            </a:r>
          </a:p>
          <a:p>
            <a:pPr marL="0" indent="0">
              <a:buNone/>
            </a:pPr>
            <a:r>
              <a:rPr lang="en-US" dirty="0"/>
              <a:t>(A) physical elimination of the ruling class</a:t>
            </a:r>
          </a:p>
          <a:p>
            <a:pPr marL="0" indent="0">
              <a:buNone/>
            </a:pPr>
            <a:r>
              <a:rPr lang="en-US" dirty="0"/>
              <a:t>(B) confiscation of church property</a:t>
            </a:r>
          </a:p>
          <a:p>
            <a:pPr marL="0" indent="0">
              <a:buNone/>
            </a:pPr>
            <a:r>
              <a:rPr lang="en-US" dirty="0"/>
              <a:t>(C) protection of private property</a:t>
            </a:r>
          </a:p>
          <a:p>
            <a:pPr marL="0" indent="0">
              <a:buNone/>
            </a:pPr>
            <a:r>
              <a:rPr lang="en-US" dirty="0"/>
              <a:t>(D) preservation of the monarchy</a:t>
            </a:r>
          </a:p>
        </p:txBody>
      </p:sp>
    </p:spTree>
    <p:extLst>
      <p:ext uri="{BB962C8B-B14F-4D97-AF65-F5344CB8AC3E}">
        <p14:creationId xmlns:p14="http://schemas.microsoft.com/office/powerpoint/2010/main" val="281175692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63</a:t>
            </a:r>
            <a:endParaRPr lang="en-US" dirty="0"/>
          </a:p>
        </p:txBody>
      </p:sp>
      <p:sp>
        <p:nvSpPr>
          <p:cNvPr id="3" name="Content Placeholder 2"/>
          <p:cNvSpPr>
            <a:spLocks noGrp="1"/>
          </p:cNvSpPr>
          <p:nvPr>
            <p:ph idx="1"/>
          </p:nvPr>
        </p:nvSpPr>
        <p:spPr/>
        <p:txBody>
          <a:bodyPr/>
          <a:lstStyle/>
          <a:p>
            <a:pPr marL="0" indent="0">
              <a:buNone/>
            </a:pPr>
            <a:r>
              <a:rPr lang="en-US" dirty="0"/>
              <a:t>The correct answer is C. Both documents were heavily influenced by the writings</a:t>
            </a:r>
          </a:p>
          <a:p>
            <a:pPr marL="0" indent="0">
              <a:buNone/>
            </a:pPr>
            <a:r>
              <a:rPr lang="en-US" dirty="0"/>
              <a:t>of enlightenment thinker John Locke, who argued that natural law entitled people</a:t>
            </a:r>
          </a:p>
          <a:p>
            <a:pPr marL="0" indent="0">
              <a:buNone/>
            </a:pPr>
            <a:r>
              <a:rPr lang="en-US" dirty="0"/>
              <a:t>to the rights of life, liberty and property. The concerns mentioned in choices A</a:t>
            </a:r>
          </a:p>
          <a:p>
            <a:pPr marL="0" indent="0">
              <a:buNone/>
            </a:pPr>
            <a:r>
              <a:rPr lang="en-US" dirty="0"/>
              <a:t>and B occurred during the French Revolution but not the American Revolution,</a:t>
            </a:r>
          </a:p>
          <a:p>
            <a:pPr marL="0" indent="0">
              <a:buNone/>
            </a:pPr>
            <a:r>
              <a:rPr lang="en-US" dirty="0"/>
              <a:t>and choice D is antithetical to both documents’ objectives.</a:t>
            </a:r>
          </a:p>
        </p:txBody>
      </p:sp>
    </p:spTree>
    <p:extLst>
      <p:ext uri="{BB962C8B-B14F-4D97-AF65-F5344CB8AC3E}">
        <p14:creationId xmlns:p14="http://schemas.microsoft.com/office/powerpoint/2010/main" val="2540095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6</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a:t>Key </a:t>
            </a:r>
            <a:r>
              <a:rPr lang="en-US" dirty="0" smtClean="0"/>
              <a:t>Concept(s): 1.3 </a:t>
            </a:r>
          </a:p>
          <a:p>
            <a:pPr marL="0" indent="0" algn="ctr">
              <a:buNone/>
            </a:pPr>
            <a:r>
              <a:rPr lang="en-US" dirty="0"/>
              <a:t>Theme(s):Theme 1: </a:t>
            </a:r>
            <a:r>
              <a:rPr lang="en-US" dirty="0" smtClean="0"/>
              <a:t>Interaction Between Humans and </a:t>
            </a:r>
            <a:r>
              <a:rPr lang="en-US" dirty="0"/>
              <a:t>the Environment</a:t>
            </a:r>
          </a:p>
          <a:p>
            <a:pPr marL="0" indent="0" algn="ctr">
              <a:buNone/>
            </a:pPr>
            <a:r>
              <a:rPr lang="en-US" dirty="0" smtClean="0"/>
              <a:t>Historical </a:t>
            </a:r>
            <a:r>
              <a:rPr lang="en-US" dirty="0"/>
              <a:t>Thinking </a:t>
            </a:r>
            <a:r>
              <a:rPr lang="en-US" dirty="0" smtClean="0"/>
              <a:t>Skill(s): Comparison</a:t>
            </a:r>
            <a:endParaRPr lang="en-US" dirty="0"/>
          </a:p>
          <a:p>
            <a:pPr marL="0" indent="0">
              <a:buNone/>
            </a:pPr>
            <a:r>
              <a:rPr lang="en-US" dirty="0"/>
              <a:t>The correct answer is C. Before 600 </a:t>
            </a:r>
            <a:r>
              <a:rPr lang="en-US" dirty="0" err="1"/>
              <a:t>b.c.e</a:t>
            </a:r>
            <a:r>
              <a:rPr lang="en-US" dirty="0"/>
              <a:t>. early civilizations had developed </a:t>
            </a:r>
            <a:r>
              <a:rPr lang="en-US" dirty="0" smtClean="0"/>
              <a:t>cities surrounded </a:t>
            </a:r>
            <a:r>
              <a:rPr lang="en-US" dirty="0"/>
              <a:t>by permanent, settled agricultural lands, which produced </a:t>
            </a:r>
            <a:r>
              <a:rPr lang="en-US" dirty="0" smtClean="0"/>
              <a:t>surplus food </a:t>
            </a:r>
            <a:r>
              <a:rPr lang="en-US" dirty="0"/>
              <a:t>that in turn supported growing populations. To keep track of food </a:t>
            </a:r>
            <a:r>
              <a:rPr lang="en-US" dirty="0" smtClean="0"/>
              <a:t>surpluses and </a:t>
            </a:r>
            <a:r>
              <a:rPr lang="en-US" dirty="0"/>
              <a:t>other products, most of these civilizations had developed record-keeping </a:t>
            </a:r>
            <a:r>
              <a:rPr lang="en-US" dirty="0" smtClean="0"/>
              <a:t>or writing </a:t>
            </a:r>
            <a:r>
              <a:rPr lang="en-US" dirty="0"/>
              <a:t>systems by 600 </a:t>
            </a:r>
            <a:r>
              <a:rPr lang="en-US" dirty="0" err="1"/>
              <a:t>b.c.e</a:t>
            </a:r>
            <a:r>
              <a:rPr lang="en-US" dirty="0"/>
              <a:t>.</a:t>
            </a:r>
          </a:p>
        </p:txBody>
      </p:sp>
    </p:spTree>
    <p:extLst>
      <p:ext uri="{BB962C8B-B14F-4D97-AF65-F5344CB8AC3E}">
        <p14:creationId xmlns:p14="http://schemas.microsoft.com/office/powerpoint/2010/main" val="303507719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64</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A historian researching the effects of Christian</a:t>
            </a:r>
          </a:p>
          <a:p>
            <a:pPr marL="0" indent="0">
              <a:buNone/>
            </a:pPr>
            <a:r>
              <a:rPr lang="en-US" dirty="0"/>
              <a:t>missionaries’ activities on local social structures</a:t>
            </a:r>
          </a:p>
          <a:p>
            <a:pPr marL="0" indent="0">
              <a:buNone/>
            </a:pPr>
            <a:r>
              <a:rPr lang="en-US" dirty="0"/>
              <a:t>in late-nineteenth-century Africa would probably</a:t>
            </a:r>
          </a:p>
          <a:p>
            <a:pPr marL="0" indent="0">
              <a:buNone/>
            </a:pPr>
            <a:r>
              <a:rPr lang="en-US" dirty="0"/>
              <a:t>find which of the following sources most useful?</a:t>
            </a:r>
          </a:p>
          <a:p>
            <a:pPr marL="0" indent="0">
              <a:buNone/>
            </a:pPr>
            <a:r>
              <a:rPr lang="en-US" dirty="0"/>
              <a:t>(A) African accounts of converting to Christianity</a:t>
            </a:r>
          </a:p>
          <a:p>
            <a:pPr marL="0" indent="0">
              <a:buNone/>
            </a:pPr>
            <a:r>
              <a:rPr lang="en-US" dirty="0"/>
              <a:t>(B) Fundraising speeches given in Europe by</a:t>
            </a:r>
          </a:p>
          <a:p>
            <a:pPr marL="0" indent="0">
              <a:buNone/>
            </a:pPr>
            <a:r>
              <a:rPr lang="en-US" dirty="0"/>
              <a:t>supporters of missionary efforts</a:t>
            </a:r>
          </a:p>
          <a:p>
            <a:pPr marL="0" indent="0">
              <a:buNone/>
            </a:pPr>
            <a:r>
              <a:rPr lang="en-US" dirty="0"/>
              <a:t>(C) Data on the number of missionaries going to</a:t>
            </a:r>
          </a:p>
          <a:p>
            <a:pPr marL="0" indent="0">
              <a:buNone/>
            </a:pPr>
            <a:r>
              <a:rPr lang="en-US" dirty="0"/>
              <a:t>Africa</a:t>
            </a:r>
          </a:p>
          <a:p>
            <a:pPr marL="0" indent="0">
              <a:buNone/>
            </a:pPr>
            <a:r>
              <a:rPr lang="en-US" dirty="0"/>
              <a:t>(D) Recruitment advertisements for missionaries</a:t>
            </a:r>
          </a:p>
          <a:p>
            <a:pPr marL="0" indent="0">
              <a:buNone/>
            </a:pPr>
            <a:r>
              <a:rPr lang="en-US" dirty="0"/>
              <a:t>in church newsletters in Europe</a:t>
            </a:r>
          </a:p>
        </p:txBody>
      </p:sp>
    </p:spTree>
    <p:extLst>
      <p:ext uri="{BB962C8B-B14F-4D97-AF65-F5344CB8AC3E}">
        <p14:creationId xmlns:p14="http://schemas.microsoft.com/office/powerpoint/2010/main" val="103330829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64</a:t>
            </a:r>
            <a:endParaRPr lang="en-US" dirty="0"/>
          </a:p>
        </p:txBody>
      </p:sp>
      <p:sp>
        <p:nvSpPr>
          <p:cNvPr id="3" name="Content Placeholder 2"/>
          <p:cNvSpPr>
            <a:spLocks noGrp="1"/>
          </p:cNvSpPr>
          <p:nvPr>
            <p:ph idx="1"/>
          </p:nvPr>
        </p:nvSpPr>
        <p:spPr/>
        <p:txBody>
          <a:bodyPr/>
          <a:lstStyle/>
          <a:p>
            <a:pPr marL="0" indent="0">
              <a:buNone/>
            </a:pPr>
            <a:r>
              <a:rPr lang="en-US" dirty="0"/>
              <a:t>The correct answer is A. Among the types of sources listed in the answer choices,</a:t>
            </a:r>
          </a:p>
          <a:p>
            <a:pPr marL="0" indent="0">
              <a:buNone/>
            </a:pPr>
            <a:r>
              <a:rPr lang="en-US" dirty="0"/>
              <a:t>accounts by African converts to Christianity would provide the best insight</a:t>
            </a:r>
          </a:p>
          <a:p>
            <a:pPr marL="0" indent="0">
              <a:buNone/>
            </a:pPr>
            <a:r>
              <a:rPr lang="en-US" dirty="0"/>
              <a:t>into the features of African society that might be altered as a consequence of</a:t>
            </a:r>
          </a:p>
          <a:p>
            <a:pPr marL="0" indent="0">
              <a:buNone/>
            </a:pPr>
            <a:r>
              <a:rPr lang="en-US" dirty="0"/>
              <a:t>adopting new religious practices. The other choices provide evidence about the</a:t>
            </a:r>
          </a:p>
          <a:p>
            <a:pPr marL="0" indent="0">
              <a:buNone/>
            </a:pPr>
            <a:r>
              <a:rPr lang="en-US" dirty="0"/>
              <a:t>recruitment and funding of missionaries but not about their effects on African</a:t>
            </a:r>
          </a:p>
          <a:p>
            <a:pPr marL="0" indent="0">
              <a:buNone/>
            </a:pPr>
            <a:r>
              <a:rPr lang="en-US" dirty="0"/>
              <a:t>social structures.</a:t>
            </a:r>
          </a:p>
        </p:txBody>
      </p:sp>
    </p:spTree>
    <p:extLst>
      <p:ext uri="{BB962C8B-B14F-4D97-AF65-F5344CB8AC3E}">
        <p14:creationId xmlns:p14="http://schemas.microsoft.com/office/powerpoint/2010/main" val="213223768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483" y="95535"/>
            <a:ext cx="8610600" cy="610738"/>
          </a:xfrm>
        </p:spPr>
        <p:txBody>
          <a:bodyPr>
            <a:normAutofit fontScale="90000"/>
          </a:bodyPr>
          <a:lstStyle/>
          <a:p>
            <a:r>
              <a:rPr lang="en-US" dirty="0" smtClean="0"/>
              <a:t>Question 65</a:t>
            </a:r>
            <a:endParaRPr lang="en-US" dirty="0"/>
          </a:p>
        </p:txBody>
      </p:sp>
      <p:sp>
        <p:nvSpPr>
          <p:cNvPr id="3" name="Content Placeholder 2"/>
          <p:cNvSpPr>
            <a:spLocks noGrp="1"/>
          </p:cNvSpPr>
          <p:nvPr>
            <p:ph idx="1"/>
          </p:nvPr>
        </p:nvSpPr>
        <p:spPr>
          <a:xfrm>
            <a:off x="6673755" y="597772"/>
            <a:ext cx="5405651" cy="6260228"/>
          </a:xfrm>
        </p:spPr>
        <p:txBody>
          <a:bodyPr>
            <a:normAutofit lnSpcReduction="10000"/>
          </a:bodyPr>
          <a:lstStyle/>
          <a:p>
            <a:pPr marL="0" indent="0">
              <a:buNone/>
            </a:pPr>
            <a:r>
              <a:rPr lang="en-US" dirty="0"/>
              <a:t>Which of the following developments in the period 1878–1922 best explains</a:t>
            </a:r>
          </a:p>
          <a:p>
            <a:pPr marL="0" indent="0">
              <a:buNone/>
            </a:pPr>
            <a:r>
              <a:rPr lang="en-US" dirty="0"/>
              <a:t>the change in Japanese trade patterns shown in the graphs above?</a:t>
            </a:r>
          </a:p>
          <a:p>
            <a:pPr marL="0" indent="0">
              <a:buNone/>
            </a:pPr>
            <a:r>
              <a:rPr lang="en-US" dirty="0"/>
              <a:t>(A) Japanese manufacturing output decreased because Japanese leaders</a:t>
            </a:r>
          </a:p>
          <a:p>
            <a:pPr marL="0" indent="0">
              <a:buNone/>
            </a:pPr>
            <a:r>
              <a:rPr lang="en-US" dirty="0"/>
              <a:t>restricted commercial ties.</a:t>
            </a:r>
          </a:p>
          <a:p>
            <a:pPr marL="0" indent="0">
              <a:buNone/>
            </a:pPr>
            <a:r>
              <a:rPr lang="en-US" dirty="0"/>
              <a:t>(B) Export of manufactured goods declined because United States tariffs on</a:t>
            </a:r>
          </a:p>
          <a:p>
            <a:pPr marL="0" indent="0">
              <a:buNone/>
            </a:pPr>
            <a:r>
              <a:rPr lang="en-US" dirty="0"/>
              <a:t>Japanese goods increased.</a:t>
            </a:r>
          </a:p>
          <a:p>
            <a:pPr marL="0" indent="0">
              <a:buNone/>
            </a:pPr>
            <a:r>
              <a:rPr lang="en-US" dirty="0"/>
              <a:t>(C) Japanese manufacturing output rose as a consequence of industrialization.</a:t>
            </a:r>
          </a:p>
          <a:p>
            <a:pPr marL="0" indent="0">
              <a:buNone/>
            </a:pPr>
            <a:r>
              <a:rPr lang="en-US" dirty="0"/>
              <a:t>(D) Japanese imports of raw materials increased as a consequence of extensive</a:t>
            </a:r>
          </a:p>
          <a:p>
            <a:pPr marL="0" indent="0">
              <a:buNone/>
            </a:pPr>
            <a:r>
              <a:rPr lang="en-US" dirty="0"/>
              <a:t>immigration to Japan.</a:t>
            </a:r>
          </a:p>
        </p:txBody>
      </p:sp>
      <p:pic>
        <p:nvPicPr>
          <p:cNvPr id="4" name="Picture 3"/>
          <p:cNvPicPr>
            <a:picLocks noChangeAspect="1"/>
          </p:cNvPicPr>
          <p:nvPr/>
        </p:nvPicPr>
        <p:blipFill>
          <a:blip r:embed="rId2"/>
          <a:stretch>
            <a:fillRect/>
          </a:stretch>
        </p:blipFill>
        <p:spPr>
          <a:xfrm>
            <a:off x="18666" y="846161"/>
            <a:ext cx="6655089" cy="5359021"/>
          </a:xfrm>
          <a:prstGeom prst="rect">
            <a:avLst/>
          </a:prstGeom>
        </p:spPr>
      </p:pic>
    </p:spTree>
    <p:extLst>
      <p:ext uri="{BB962C8B-B14F-4D97-AF65-F5344CB8AC3E}">
        <p14:creationId xmlns:p14="http://schemas.microsoft.com/office/powerpoint/2010/main" val="310478322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65</a:t>
            </a:r>
            <a:endParaRPr lang="en-US" dirty="0"/>
          </a:p>
        </p:txBody>
      </p:sp>
      <p:sp>
        <p:nvSpPr>
          <p:cNvPr id="3" name="Content Placeholder 2"/>
          <p:cNvSpPr>
            <a:spLocks noGrp="1"/>
          </p:cNvSpPr>
          <p:nvPr>
            <p:ph idx="1"/>
          </p:nvPr>
        </p:nvSpPr>
        <p:spPr/>
        <p:txBody>
          <a:bodyPr/>
          <a:lstStyle/>
          <a:p>
            <a:pPr marL="0" indent="0">
              <a:buNone/>
            </a:pPr>
            <a:r>
              <a:rPr lang="en-US" dirty="0"/>
              <a:t>The correct answer is C. The pie charts reflect the transformation of the Japanese</a:t>
            </a:r>
          </a:p>
          <a:p>
            <a:pPr marL="0" indent="0">
              <a:buNone/>
            </a:pPr>
            <a:r>
              <a:rPr lang="en-US" dirty="0"/>
              <a:t>economy as a result of industrialization begun in the Meiji period. By 1922</a:t>
            </a:r>
          </a:p>
          <a:p>
            <a:pPr marL="0" indent="0">
              <a:buNone/>
            </a:pPr>
            <a:r>
              <a:rPr lang="en-US" dirty="0"/>
              <a:t>Japanese manufactured goods dominated Japan’s export market. In addition,</a:t>
            </a:r>
          </a:p>
          <a:p>
            <a:pPr marL="0" indent="0">
              <a:buNone/>
            </a:pPr>
            <a:r>
              <a:rPr lang="en-US" dirty="0"/>
              <a:t>raw materials to support industry made up about half of Japan’s imports. Answer</a:t>
            </a:r>
          </a:p>
          <a:p>
            <a:pPr marL="0" indent="0">
              <a:buNone/>
            </a:pPr>
            <a:r>
              <a:rPr lang="en-US" dirty="0"/>
              <a:t>choice D may attract students because it correctly states that imports of raw</a:t>
            </a:r>
          </a:p>
          <a:p>
            <a:pPr marL="0" indent="0">
              <a:buNone/>
            </a:pPr>
            <a:r>
              <a:rPr lang="en-US" dirty="0"/>
              <a:t>materials increased but the reason given, extensive immigration to Japan, is</a:t>
            </a:r>
          </a:p>
          <a:p>
            <a:pPr marL="0" indent="0">
              <a:buNone/>
            </a:pPr>
            <a:r>
              <a:rPr lang="en-US" dirty="0"/>
              <a:t>inaccurate.</a:t>
            </a:r>
          </a:p>
        </p:txBody>
      </p:sp>
    </p:spTree>
    <p:extLst>
      <p:ext uri="{BB962C8B-B14F-4D97-AF65-F5344CB8AC3E}">
        <p14:creationId xmlns:p14="http://schemas.microsoft.com/office/powerpoint/2010/main" val="102389806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a:t>
            </a:r>
            <a:endParaRPr lang="en-US" dirty="0"/>
          </a:p>
        </p:txBody>
      </p:sp>
      <p:sp>
        <p:nvSpPr>
          <p:cNvPr id="3" name="Content Placeholder 2"/>
          <p:cNvSpPr>
            <a:spLocks noGrp="1"/>
          </p:cNvSpPr>
          <p:nvPr>
            <p:ph idx="1"/>
          </p:nvPr>
        </p:nvSpPr>
        <p:spPr/>
        <p:txBody>
          <a:bodyPr/>
          <a:lstStyle/>
          <a:p>
            <a:pPr marL="0" indent="0">
              <a:buNone/>
            </a:pPr>
            <a:r>
              <a:rPr lang="en-US" dirty="0" smtClean="0"/>
              <a:t>Analyze the continuities and changes in the social developments of the Industrial Revolution in Britain between 1750 and 1900, including the ways in which workers, activists, and writers responded to these developments.</a:t>
            </a:r>
            <a:endParaRPr lang="en-US" dirty="0"/>
          </a:p>
        </p:txBody>
      </p:sp>
    </p:spTree>
    <p:extLst>
      <p:ext uri="{BB962C8B-B14F-4D97-AF65-F5344CB8AC3E}">
        <p14:creationId xmlns:p14="http://schemas.microsoft.com/office/powerpoint/2010/main" val="10321427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Modern Era</a:t>
            </a:r>
            <a:br>
              <a:rPr lang="en-US" dirty="0" smtClean="0"/>
            </a:br>
            <a:r>
              <a:rPr lang="en-US" dirty="0" smtClean="0"/>
              <a:t>1750-1900</a:t>
            </a:r>
            <a:endParaRPr lang="en-US" dirty="0"/>
          </a:p>
        </p:txBody>
      </p:sp>
      <p:sp>
        <p:nvSpPr>
          <p:cNvPr id="3" name="Text Placeholder 2"/>
          <p:cNvSpPr>
            <a:spLocks noGrp="1"/>
          </p:cNvSpPr>
          <p:nvPr>
            <p:ph type="body" idx="1"/>
          </p:nvPr>
        </p:nvSpPr>
        <p:spPr/>
        <p:txBody>
          <a:bodyPr/>
          <a:lstStyle/>
          <a:p>
            <a:r>
              <a:rPr lang="en-US" dirty="0" smtClean="0"/>
              <a:t>Thursday, May 7</a:t>
            </a:r>
            <a:endParaRPr lang="en-US" dirty="0"/>
          </a:p>
        </p:txBody>
      </p:sp>
    </p:spTree>
    <p:extLst>
      <p:ext uri="{BB962C8B-B14F-4D97-AF65-F5344CB8AC3E}">
        <p14:creationId xmlns:p14="http://schemas.microsoft.com/office/powerpoint/2010/main" val="209066207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827" y="0"/>
            <a:ext cx="8610600" cy="1293028"/>
          </a:xfrm>
        </p:spPr>
        <p:txBody>
          <a:bodyPr/>
          <a:lstStyle/>
          <a:p>
            <a:r>
              <a:rPr lang="en-US" dirty="0" smtClean="0"/>
              <a:t>Question 66</a:t>
            </a:r>
            <a:endParaRPr lang="en-US" dirty="0"/>
          </a:p>
        </p:txBody>
      </p:sp>
      <p:sp>
        <p:nvSpPr>
          <p:cNvPr id="3" name="Content Placeholder 2"/>
          <p:cNvSpPr>
            <a:spLocks noGrp="1"/>
          </p:cNvSpPr>
          <p:nvPr>
            <p:ph idx="1"/>
          </p:nvPr>
        </p:nvSpPr>
        <p:spPr>
          <a:xfrm>
            <a:off x="7045657" y="1170978"/>
            <a:ext cx="5146343" cy="5475482"/>
          </a:xfrm>
        </p:spPr>
        <p:txBody>
          <a:bodyPr>
            <a:normAutofit/>
          </a:bodyPr>
          <a:lstStyle/>
          <a:p>
            <a:pPr marL="0" indent="0">
              <a:buNone/>
            </a:pPr>
            <a:r>
              <a:rPr lang="en-US" dirty="0"/>
              <a:t>The image from Japan during the Meiji Restoration best exemplifies which of the following processes?</a:t>
            </a:r>
          </a:p>
          <a:p>
            <a:pPr marL="0" indent="0">
              <a:buNone/>
            </a:pPr>
            <a:r>
              <a:rPr lang="en-US" dirty="0"/>
              <a:t>(A) Attempts by conservative members of society to maintain indigenous traditions</a:t>
            </a:r>
          </a:p>
          <a:p>
            <a:pPr marL="0" indent="0">
              <a:buNone/>
            </a:pPr>
            <a:r>
              <a:rPr lang="en-US" dirty="0"/>
              <a:t>(B) Cultural changes accompanying greater contact with the United States</a:t>
            </a:r>
          </a:p>
          <a:p>
            <a:pPr marL="0" indent="0">
              <a:buNone/>
            </a:pPr>
            <a:r>
              <a:rPr lang="en-US" dirty="0"/>
              <a:t>(C) Greater freedom for women resulting from democratization</a:t>
            </a:r>
          </a:p>
          <a:p>
            <a:pPr marL="0" indent="0">
              <a:buNone/>
            </a:pPr>
            <a:r>
              <a:rPr lang="en-US" dirty="0"/>
              <a:t>(D) Increased emphasis on international cooperation as a result of the lowering of trade barriers</a:t>
            </a:r>
          </a:p>
        </p:txBody>
      </p:sp>
      <p:pic>
        <p:nvPicPr>
          <p:cNvPr id="4" name="Picture 3"/>
          <p:cNvPicPr>
            <a:picLocks noChangeAspect="1"/>
          </p:cNvPicPr>
          <p:nvPr/>
        </p:nvPicPr>
        <p:blipFill>
          <a:blip r:embed="rId2"/>
          <a:stretch>
            <a:fillRect/>
          </a:stretch>
        </p:blipFill>
        <p:spPr>
          <a:xfrm>
            <a:off x="0" y="1170978"/>
            <a:ext cx="6791633" cy="3608055"/>
          </a:xfrm>
          <a:prstGeom prst="rect">
            <a:avLst/>
          </a:prstGeom>
        </p:spPr>
      </p:pic>
    </p:spTree>
    <p:extLst>
      <p:ext uri="{BB962C8B-B14F-4D97-AF65-F5344CB8AC3E}">
        <p14:creationId xmlns:p14="http://schemas.microsoft.com/office/powerpoint/2010/main" val="298615371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66</a:t>
            </a:r>
            <a:endParaRPr lang="en-US" dirty="0"/>
          </a:p>
        </p:txBody>
      </p:sp>
      <p:sp>
        <p:nvSpPr>
          <p:cNvPr id="3" name="Content Placeholder 2"/>
          <p:cNvSpPr>
            <a:spLocks noGrp="1"/>
          </p:cNvSpPr>
          <p:nvPr>
            <p:ph idx="1"/>
          </p:nvPr>
        </p:nvSpPr>
        <p:spPr/>
        <p:txBody>
          <a:bodyPr/>
          <a:lstStyle/>
          <a:p>
            <a:pPr marL="0" indent="0">
              <a:buNone/>
            </a:pPr>
            <a:r>
              <a:rPr lang="en-US" dirty="0" smtClean="0"/>
              <a:t>The answer is B.</a:t>
            </a:r>
            <a:endParaRPr lang="en-US" dirty="0"/>
          </a:p>
        </p:txBody>
      </p:sp>
    </p:spTree>
    <p:extLst>
      <p:ext uri="{BB962C8B-B14F-4D97-AF65-F5344CB8AC3E}">
        <p14:creationId xmlns:p14="http://schemas.microsoft.com/office/powerpoint/2010/main" val="54078215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67</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Which of the following describes an accurate</a:t>
            </a:r>
          </a:p>
          <a:p>
            <a:pPr marL="0" indent="0">
              <a:buNone/>
            </a:pPr>
            <a:r>
              <a:rPr lang="en-US" dirty="0"/>
              <a:t>similarity between the Qing and Russian empires</a:t>
            </a:r>
          </a:p>
          <a:p>
            <a:pPr marL="0" indent="0">
              <a:buNone/>
            </a:pPr>
            <a:r>
              <a:rPr lang="en-US" dirty="0"/>
              <a:t>in the eighteenth and nineteenth centuries?</a:t>
            </a:r>
          </a:p>
          <a:p>
            <a:pPr marL="0" indent="0">
              <a:buNone/>
            </a:pPr>
            <a:r>
              <a:rPr lang="en-US" dirty="0"/>
              <a:t>(A) Both relied heavily on maritime trade as</a:t>
            </a:r>
          </a:p>
          <a:p>
            <a:pPr marL="0" indent="0">
              <a:buNone/>
            </a:pPr>
            <a:r>
              <a:rPr lang="en-US" dirty="0"/>
              <a:t>a source of material goods.</a:t>
            </a:r>
          </a:p>
          <a:p>
            <a:pPr marL="0" indent="0">
              <a:buNone/>
            </a:pPr>
            <a:r>
              <a:rPr lang="en-US" dirty="0"/>
              <a:t>(B) Both successfully resisted pressure from</a:t>
            </a:r>
          </a:p>
          <a:p>
            <a:pPr marL="0" indent="0">
              <a:buNone/>
            </a:pPr>
            <a:r>
              <a:rPr lang="en-US" dirty="0"/>
              <a:t>industrialized powers.</a:t>
            </a:r>
          </a:p>
          <a:p>
            <a:pPr marL="0" indent="0">
              <a:buNone/>
            </a:pPr>
            <a:r>
              <a:rPr lang="en-US" dirty="0"/>
              <a:t>(C) Both were heavily influenced by the</a:t>
            </a:r>
          </a:p>
          <a:p>
            <a:pPr marL="0" indent="0">
              <a:buNone/>
            </a:pPr>
            <a:r>
              <a:rPr lang="en-US" dirty="0"/>
              <a:t>intellectual work of Jesuit missionaries.</a:t>
            </a:r>
          </a:p>
          <a:p>
            <a:pPr marL="0" indent="0">
              <a:buNone/>
            </a:pPr>
            <a:r>
              <a:rPr lang="en-US" dirty="0"/>
              <a:t>(D) Both had vast territories with peoples of</a:t>
            </a:r>
          </a:p>
          <a:p>
            <a:pPr marL="0" indent="0">
              <a:buNone/>
            </a:pPr>
            <a:r>
              <a:rPr lang="en-US" dirty="0"/>
              <a:t>various ethnicities and languages.</a:t>
            </a:r>
          </a:p>
        </p:txBody>
      </p:sp>
    </p:spTree>
    <p:extLst>
      <p:ext uri="{BB962C8B-B14F-4D97-AF65-F5344CB8AC3E}">
        <p14:creationId xmlns:p14="http://schemas.microsoft.com/office/powerpoint/2010/main" val="27621574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67</a:t>
            </a:r>
            <a:endParaRPr lang="en-US" dirty="0"/>
          </a:p>
        </p:txBody>
      </p:sp>
      <p:sp>
        <p:nvSpPr>
          <p:cNvPr id="3" name="Content Placeholder 2"/>
          <p:cNvSpPr>
            <a:spLocks noGrp="1"/>
          </p:cNvSpPr>
          <p:nvPr>
            <p:ph idx="1"/>
          </p:nvPr>
        </p:nvSpPr>
        <p:spPr/>
        <p:txBody>
          <a:bodyPr/>
          <a:lstStyle/>
          <a:p>
            <a:pPr marL="0" indent="0">
              <a:buNone/>
            </a:pPr>
            <a:r>
              <a:rPr lang="en-US" dirty="0" smtClean="0"/>
              <a:t>The answer is D. </a:t>
            </a:r>
            <a:endParaRPr lang="en-US" dirty="0"/>
          </a:p>
        </p:txBody>
      </p:sp>
    </p:spTree>
    <p:extLst>
      <p:ext uri="{BB962C8B-B14F-4D97-AF65-F5344CB8AC3E}">
        <p14:creationId xmlns:p14="http://schemas.microsoft.com/office/powerpoint/2010/main" val="89221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a:t>
            </a:r>
            <a:endParaRPr lang="en-US" dirty="0"/>
          </a:p>
        </p:txBody>
      </p:sp>
      <p:sp>
        <p:nvSpPr>
          <p:cNvPr id="3" name="Content Placeholder 2"/>
          <p:cNvSpPr>
            <a:spLocks noGrp="1"/>
          </p:cNvSpPr>
          <p:nvPr>
            <p:ph idx="1"/>
          </p:nvPr>
        </p:nvSpPr>
        <p:spPr/>
        <p:txBody>
          <a:bodyPr/>
          <a:lstStyle/>
          <a:p>
            <a:pPr marL="0" indent="0">
              <a:buNone/>
            </a:pPr>
            <a:r>
              <a:rPr lang="en-US" dirty="0"/>
              <a:t>Before 500 C.E. Judaism and Hinduism were</a:t>
            </a:r>
          </a:p>
          <a:p>
            <a:pPr marL="0" indent="0">
              <a:buNone/>
            </a:pPr>
            <a:r>
              <a:rPr lang="en-US" dirty="0"/>
              <a:t>similar in that both</a:t>
            </a:r>
          </a:p>
          <a:p>
            <a:pPr marL="0" indent="0">
              <a:buNone/>
            </a:pPr>
            <a:r>
              <a:rPr lang="en-US" dirty="0"/>
              <a:t>(A) had written scriptures and an ethical code</a:t>
            </a:r>
          </a:p>
          <a:p>
            <a:pPr marL="0" indent="0">
              <a:buNone/>
            </a:pPr>
            <a:r>
              <a:rPr lang="en-US" dirty="0"/>
              <a:t>to live by</a:t>
            </a:r>
          </a:p>
          <a:p>
            <a:pPr marL="0" indent="0">
              <a:buNone/>
            </a:pPr>
            <a:r>
              <a:rPr lang="en-US" dirty="0"/>
              <a:t>(B) spread widely around the Mediterranean</a:t>
            </a:r>
          </a:p>
          <a:p>
            <a:pPr marL="0" indent="0">
              <a:buNone/>
            </a:pPr>
            <a:r>
              <a:rPr lang="en-US" dirty="0"/>
              <a:t>(C) promoted teachings about reincarnation</a:t>
            </a:r>
          </a:p>
          <a:p>
            <a:pPr marL="0" indent="0">
              <a:buNone/>
            </a:pPr>
            <a:r>
              <a:rPr lang="en-US" dirty="0"/>
              <a:t>(D) advocated a monastic life and a rejection</a:t>
            </a:r>
          </a:p>
          <a:p>
            <a:pPr marL="0" indent="0">
              <a:buNone/>
            </a:pPr>
            <a:r>
              <a:rPr lang="en-US" dirty="0"/>
              <a:t>of the world</a:t>
            </a:r>
          </a:p>
        </p:txBody>
      </p:sp>
    </p:spTree>
    <p:extLst>
      <p:ext uri="{BB962C8B-B14F-4D97-AF65-F5344CB8AC3E}">
        <p14:creationId xmlns:p14="http://schemas.microsoft.com/office/powerpoint/2010/main" val="20018990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68</a:t>
            </a:r>
            <a:endParaRPr lang="en-US" dirty="0"/>
          </a:p>
        </p:txBody>
      </p:sp>
      <p:sp>
        <p:nvSpPr>
          <p:cNvPr id="3" name="Content Placeholder 2"/>
          <p:cNvSpPr>
            <a:spLocks noGrp="1"/>
          </p:cNvSpPr>
          <p:nvPr>
            <p:ph idx="1"/>
          </p:nvPr>
        </p:nvSpPr>
        <p:spPr>
          <a:xfrm>
            <a:off x="822278" y="1214750"/>
            <a:ext cx="10820400" cy="5454312"/>
          </a:xfrm>
        </p:spPr>
        <p:txBody>
          <a:bodyPr>
            <a:normAutofit fontScale="92500" lnSpcReduction="20000"/>
          </a:bodyPr>
          <a:lstStyle/>
          <a:p>
            <a:pPr marL="0" indent="0">
              <a:buNone/>
            </a:pPr>
            <a:r>
              <a:rPr lang="en-US" dirty="0"/>
              <a:t>Japan’s industrialization during the Meiji period</a:t>
            </a:r>
          </a:p>
          <a:p>
            <a:pPr marL="0" indent="0">
              <a:buNone/>
            </a:pPr>
            <a:r>
              <a:rPr lang="en-US" dirty="0"/>
              <a:t>and the Soviet Union’s industrialization during</a:t>
            </a:r>
          </a:p>
          <a:p>
            <a:pPr marL="0" indent="0">
              <a:buNone/>
            </a:pPr>
            <a:r>
              <a:rPr lang="en-US" dirty="0"/>
              <a:t>the 1920s and 1930s had which of the following</a:t>
            </a:r>
          </a:p>
          <a:p>
            <a:pPr marL="0" indent="0">
              <a:buNone/>
            </a:pPr>
            <a:r>
              <a:rPr lang="en-US" dirty="0"/>
              <a:t>characteristics in common?</a:t>
            </a:r>
          </a:p>
          <a:p>
            <a:pPr marL="0" indent="0">
              <a:buNone/>
            </a:pPr>
            <a:r>
              <a:rPr lang="en-US" dirty="0"/>
              <a:t>(A) Industrialization in both countries was</a:t>
            </a:r>
          </a:p>
          <a:p>
            <a:pPr marL="0" indent="0">
              <a:buNone/>
            </a:pPr>
            <a:r>
              <a:rPr lang="en-US" dirty="0"/>
              <a:t>achieved largely through state direction</a:t>
            </a:r>
          </a:p>
          <a:p>
            <a:pPr marL="0" indent="0">
              <a:buNone/>
            </a:pPr>
            <a:r>
              <a:rPr lang="en-US" dirty="0"/>
              <a:t>rather than through private initiative.</a:t>
            </a:r>
          </a:p>
          <a:p>
            <a:pPr marL="0" indent="0">
              <a:buNone/>
            </a:pPr>
            <a:r>
              <a:rPr lang="en-US" dirty="0"/>
              <a:t>(B) Both governments aimed to maintain</a:t>
            </a:r>
          </a:p>
          <a:p>
            <a:pPr marL="0" indent="0">
              <a:buNone/>
            </a:pPr>
            <a:r>
              <a:rPr lang="en-US" dirty="0"/>
              <a:t>women’s inferior status while continuing to</a:t>
            </a:r>
          </a:p>
          <a:p>
            <a:pPr marL="0" indent="0">
              <a:buNone/>
            </a:pPr>
            <a:r>
              <a:rPr lang="en-US" dirty="0"/>
              <a:t>work on making economic progress.</a:t>
            </a:r>
          </a:p>
          <a:p>
            <a:pPr marL="0" indent="0">
              <a:buNone/>
            </a:pPr>
            <a:r>
              <a:rPr lang="en-US" dirty="0"/>
              <a:t>(C) Foreign investment capital financed both</a:t>
            </a:r>
          </a:p>
          <a:p>
            <a:pPr marL="0" indent="0">
              <a:buNone/>
            </a:pPr>
            <a:r>
              <a:rPr lang="en-US" dirty="0"/>
              <a:t>industrialization programs.</a:t>
            </a:r>
          </a:p>
          <a:p>
            <a:pPr marL="0" indent="0">
              <a:buNone/>
            </a:pPr>
            <a:r>
              <a:rPr lang="en-US" dirty="0"/>
              <a:t>(D) The working classes of both countries began</a:t>
            </a:r>
          </a:p>
          <a:p>
            <a:pPr marL="0" indent="0">
              <a:buNone/>
            </a:pPr>
            <a:r>
              <a:rPr lang="en-US" dirty="0"/>
              <a:t>to rebel against poor working conditions</a:t>
            </a:r>
          </a:p>
          <a:p>
            <a:pPr marL="0" indent="0">
              <a:buNone/>
            </a:pPr>
            <a:r>
              <a:rPr lang="en-US" dirty="0"/>
              <a:t>and to join political parties.</a:t>
            </a:r>
          </a:p>
        </p:txBody>
      </p:sp>
    </p:spTree>
    <p:extLst>
      <p:ext uri="{BB962C8B-B14F-4D97-AF65-F5344CB8AC3E}">
        <p14:creationId xmlns:p14="http://schemas.microsoft.com/office/powerpoint/2010/main" val="190250883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68</a:t>
            </a:r>
            <a:endParaRPr lang="en-US" dirty="0"/>
          </a:p>
        </p:txBody>
      </p:sp>
      <p:sp>
        <p:nvSpPr>
          <p:cNvPr id="3" name="Content Placeholder 2"/>
          <p:cNvSpPr>
            <a:spLocks noGrp="1"/>
          </p:cNvSpPr>
          <p:nvPr>
            <p:ph idx="1"/>
          </p:nvPr>
        </p:nvSpPr>
        <p:spPr/>
        <p:txBody>
          <a:bodyPr/>
          <a:lstStyle/>
          <a:p>
            <a:pPr marL="0" indent="0">
              <a:buNone/>
            </a:pPr>
            <a:r>
              <a:rPr lang="en-US" dirty="0" smtClean="0"/>
              <a:t>The answer is A. </a:t>
            </a:r>
            <a:endParaRPr lang="en-US" dirty="0"/>
          </a:p>
        </p:txBody>
      </p:sp>
    </p:spTree>
    <p:extLst>
      <p:ext uri="{BB962C8B-B14F-4D97-AF65-F5344CB8AC3E}">
        <p14:creationId xmlns:p14="http://schemas.microsoft.com/office/powerpoint/2010/main" val="309700702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69</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By 1830 revolutions in the Atlantic world resulted</a:t>
            </a:r>
          </a:p>
          <a:p>
            <a:pPr marL="0" indent="0">
              <a:buNone/>
            </a:pPr>
            <a:r>
              <a:rPr lang="en-US" dirty="0"/>
              <a:t>in which of the following changes?</a:t>
            </a:r>
          </a:p>
          <a:p>
            <a:pPr marL="0" indent="0">
              <a:buNone/>
            </a:pPr>
            <a:r>
              <a:rPr lang="en-US" dirty="0"/>
              <a:t>(A) The political independence of colonies in</a:t>
            </a:r>
          </a:p>
          <a:p>
            <a:pPr marL="0" indent="0">
              <a:buNone/>
            </a:pPr>
            <a:r>
              <a:rPr lang="en-US" dirty="0"/>
              <a:t>both North and South America</a:t>
            </a:r>
          </a:p>
          <a:p>
            <a:pPr marL="0" indent="0">
              <a:buNone/>
            </a:pPr>
            <a:r>
              <a:rPr lang="en-US" dirty="0"/>
              <a:t>(B) The emancipation of slaves everywhere in the</a:t>
            </a:r>
          </a:p>
          <a:p>
            <a:pPr marL="0" indent="0">
              <a:buNone/>
            </a:pPr>
            <a:r>
              <a:rPr lang="en-US" dirty="0"/>
              <a:t>Atlantic world</a:t>
            </a:r>
          </a:p>
          <a:p>
            <a:pPr marL="0" indent="0">
              <a:buNone/>
            </a:pPr>
            <a:r>
              <a:rPr lang="en-US" dirty="0"/>
              <a:t>(C) Political and economic domination of the</a:t>
            </a:r>
          </a:p>
          <a:p>
            <a:pPr marL="0" indent="0">
              <a:buNone/>
            </a:pPr>
            <a:r>
              <a:rPr lang="en-US" dirty="0"/>
              <a:t>Western Hemisphere by the United States</a:t>
            </a:r>
          </a:p>
          <a:p>
            <a:pPr marL="0" indent="0">
              <a:buNone/>
            </a:pPr>
            <a:r>
              <a:rPr lang="en-US" dirty="0"/>
              <a:t>(D) The creation of a politically unified South</a:t>
            </a:r>
          </a:p>
          <a:p>
            <a:pPr marL="0" indent="0">
              <a:buNone/>
            </a:pPr>
            <a:r>
              <a:rPr lang="en-US" dirty="0"/>
              <a:t>America</a:t>
            </a:r>
          </a:p>
        </p:txBody>
      </p:sp>
    </p:spTree>
    <p:extLst>
      <p:ext uri="{BB962C8B-B14F-4D97-AF65-F5344CB8AC3E}">
        <p14:creationId xmlns:p14="http://schemas.microsoft.com/office/powerpoint/2010/main" val="16388462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69</a:t>
            </a:r>
            <a:endParaRPr lang="en-US" dirty="0"/>
          </a:p>
        </p:txBody>
      </p:sp>
      <p:sp>
        <p:nvSpPr>
          <p:cNvPr id="3" name="Content Placeholder 2"/>
          <p:cNvSpPr>
            <a:spLocks noGrp="1"/>
          </p:cNvSpPr>
          <p:nvPr>
            <p:ph idx="1"/>
          </p:nvPr>
        </p:nvSpPr>
        <p:spPr/>
        <p:txBody>
          <a:bodyPr/>
          <a:lstStyle/>
          <a:p>
            <a:pPr marL="0" indent="0">
              <a:buNone/>
            </a:pPr>
            <a:r>
              <a:rPr lang="en-US" dirty="0" smtClean="0"/>
              <a:t>The answer is A. </a:t>
            </a:r>
            <a:endParaRPr lang="en-US" dirty="0"/>
          </a:p>
        </p:txBody>
      </p:sp>
    </p:spTree>
    <p:extLst>
      <p:ext uri="{BB962C8B-B14F-4D97-AF65-F5344CB8AC3E}">
        <p14:creationId xmlns:p14="http://schemas.microsoft.com/office/powerpoint/2010/main" val="213515657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64" y="0"/>
            <a:ext cx="8610600" cy="1293028"/>
          </a:xfrm>
        </p:spPr>
        <p:txBody>
          <a:bodyPr/>
          <a:lstStyle/>
          <a:p>
            <a:r>
              <a:rPr lang="en-US" dirty="0" smtClean="0"/>
              <a:t>Question 70</a:t>
            </a:r>
            <a:endParaRPr lang="en-US" dirty="0"/>
          </a:p>
        </p:txBody>
      </p:sp>
      <p:sp>
        <p:nvSpPr>
          <p:cNvPr id="3" name="Content Placeholder 2"/>
          <p:cNvSpPr>
            <a:spLocks noGrp="1"/>
          </p:cNvSpPr>
          <p:nvPr>
            <p:ph idx="1"/>
          </p:nvPr>
        </p:nvSpPr>
        <p:spPr>
          <a:xfrm>
            <a:off x="685800" y="1405718"/>
            <a:ext cx="10820400" cy="5452281"/>
          </a:xfrm>
        </p:spPr>
        <p:txBody>
          <a:bodyPr numCol="2">
            <a:normAutofit fontScale="92500"/>
          </a:bodyPr>
          <a:lstStyle/>
          <a:p>
            <a:pPr marL="0" indent="0">
              <a:buNone/>
            </a:pPr>
            <a:r>
              <a:rPr lang="en-US" dirty="0"/>
              <a:t>Some historians have argued that the </a:t>
            </a:r>
            <a:r>
              <a:rPr lang="en-US" dirty="0" smtClean="0"/>
              <a:t>Haitian Revolution </a:t>
            </a:r>
            <a:r>
              <a:rPr lang="en-US" dirty="0"/>
              <a:t>(1791–1804) marks the </a:t>
            </a:r>
            <a:r>
              <a:rPr lang="en-US" dirty="0" smtClean="0"/>
              <a:t>beginning of </a:t>
            </a:r>
            <a:r>
              <a:rPr lang="en-US" dirty="0"/>
              <a:t>the process of decolonization that </a:t>
            </a:r>
            <a:r>
              <a:rPr lang="en-US" dirty="0" smtClean="0"/>
              <a:t>culminated in </a:t>
            </a:r>
            <a:r>
              <a:rPr lang="en-US" dirty="0"/>
              <a:t>the dissolution of European colonial </a:t>
            </a:r>
            <a:r>
              <a:rPr lang="en-US" dirty="0" smtClean="0"/>
              <a:t>empires after </a:t>
            </a:r>
            <a:r>
              <a:rPr lang="en-US" dirty="0"/>
              <a:t>the Second World War. </a:t>
            </a:r>
            <a:endParaRPr lang="en-US" dirty="0" smtClean="0"/>
          </a:p>
          <a:p>
            <a:pPr marL="0" indent="0">
              <a:buNone/>
            </a:pPr>
            <a:endParaRPr lang="en-US" dirty="0"/>
          </a:p>
          <a:p>
            <a:pPr marL="0" indent="0">
              <a:buNone/>
            </a:pPr>
            <a:r>
              <a:rPr lang="en-US" dirty="0" smtClean="0"/>
              <a:t>Historians who take </a:t>
            </a:r>
            <a:r>
              <a:rPr lang="en-US" dirty="0"/>
              <a:t>this position are likely to place the </a:t>
            </a:r>
            <a:r>
              <a:rPr lang="en-US" dirty="0" smtClean="0"/>
              <a:t>greatest emphasis </a:t>
            </a:r>
            <a:r>
              <a:rPr lang="en-US" dirty="0"/>
              <a:t>on the importance of which of </a:t>
            </a:r>
            <a:r>
              <a:rPr lang="en-US" dirty="0" smtClean="0"/>
              <a:t>the following </a:t>
            </a:r>
            <a:r>
              <a:rPr lang="en-US" dirty="0"/>
              <a:t>in the decolonization process?</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a:t>
            </a:r>
            <a:r>
              <a:rPr lang="en-US" dirty="0"/>
              <a:t>A) The role of the desire for natural rights in</a:t>
            </a:r>
          </a:p>
          <a:p>
            <a:pPr marL="0" indent="0">
              <a:buNone/>
            </a:pPr>
            <a:r>
              <a:rPr lang="en-US" dirty="0"/>
              <a:t>independence movements</a:t>
            </a:r>
          </a:p>
          <a:p>
            <a:pPr marL="0" indent="0">
              <a:buNone/>
            </a:pPr>
            <a:r>
              <a:rPr lang="en-US" dirty="0"/>
              <a:t>(B) The role of European powers in encouraging</a:t>
            </a:r>
          </a:p>
          <a:p>
            <a:pPr marL="0" indent="0">
              <a:buNone/>
            </a:pPr>
            <a:r>
              <a:rPr lang="en-US" dirty="0"/>
              <a:t>revolts in each other’s colonies as part of</a:t>
            </a:r>
          </a:p>
          <a:p>
            <a:pPr marL="0" indent="0">
              <a:buNone/>
            </a:pPr>
            <a:r>
              <a:rPr lang="en-US" dirty="0"/>
              <a:t>imperial rivalries</a:t>
            </a:r>
          </a:p>
          <a:p>
            <a:pPr marL="0" indent="0">
              <a:buNone/>
            </a:pPr>
            <a:r>
              <a:rPr lang="en-US" dirty="0"/>
              <a:t>(C) The role of economic liberalization in</a:t>
            </a:r>
          </a:p>
          <a:p>
            <a:pPr marL="0" indent="0">
              <a:buNone/>
            </a:pPr>
            <a:r>
              <a:rPr lang="en-US" dirty="0"/>
              <a:t>undermining the rationale for colonial</a:t>
            </a:r>
          </a:p>
          <a:p>
            <a:pPr marL="0" indent="0">
              <a:buNone/>
            </a:pPr>
            <a:r>
              <a:rPr lang="en-US" dirty="0"/>
              <a:t>empires</a:t>
            </a:r>
          </a:p>
          <a:p>
            <a:pPr marL="0" indent="0">
              <a:buNone/>
            </a:pPr>
            <a:r>
              <a:rPr lang="en-US" dirty="0"/>
              <a:t>(D) The role of indigenous economic patterns in</a:t>
            </a:r>
          </a:p>
          <a:p>
            <a:pPr marL="0" indent="0">
              <a:buNone/>
            </a:pPr>
            <a:r>
              <a:rPr lang="en-US" dirty="0"/>
              <a:t>fostering anticolonial movements</a:t>
            </a:r>
          </a:p>
        </p:txBody>
      </p:sp>
    </p:spTree>
    <p:extLst>
      <p:ext uri="{BB962C8B-B14F-4D97-AF65-F5344CB8AC3E}">
        <p14:creationId xmlns:p14="http://schemas.microsoft.com/office/powerpoint/2010/main" val="379299117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70</a:t>
            </a:r>
            <a:endParaRPr lang="en-US" dirty="0"/>
          </a:p>
        </p:txBody>
      </p:sp>
      <p:sp>
        <p:nvSpPr>
          <p:cNvPr id="3" name="Content Placeholder 2"/>
          <p:cNvSpPr>
            <a:spLocks noGrp="1"/>
          </p:cNvSpPr>
          <p:nvPr>
            <p:ph idx="1"/>
          </p:nvPr>
        </p:nvSpPr>
        <p:spPr/>
        <p:txBody>
          <a:bodyPr/>
          <a:lstStyle/>
          <a:p>
            <a:pPr marL="0" indent="0">
              <a:buNone/>
            </a:pPr>
            <a:r>
              <a:rPr lang="en-US" dirty="0" smtClean="0"/>
              <a:t>The answer is A. </a:t>
            </a:r>
            <a:endParaRPr lang="en-US" dirty="0"/>
          </a:p>
        </p:txBody>
      </p:sp>
    </p:spTree>
    <p:extLst>
      <p:ext uri="{BB962C8B-B14F-4D97-AF65-F5344CB8AC3E}">
        <p14:creationId xmlns:p14="http://schemas.microsoft.com/office/powerpoint/2010/main" val="4319816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a:t>
            </a:r>
            <a:endParaRPr lang="en-US" dirty="0"/>
          </a:p>
        </p:txBody>
      </p:sp>
      <p:sp>
        <p:nvSpPr>
          <p:cNvPr id="3" name="Content Placeholder 2"/>
          <p:cNvSpPr>
            <a:spLocks noGrp="1"/>
          </p:cNvSpPr>
          <p:nvPr>
            <p:ph idx="1"/>
          </p:nvPr>
        </p:nvSpPr>
        <p:spPr/>
        <p:txBody>
          <a:bodyPr/>
          <a:lstStyle/>
          <a:p>
            <a:pPr marL="0" indent="0">
              <a:buNone/>
            </a:pPr>
            <a:r>
              <a:rPr lang="en-US" dirty="0" smtClean="0"/>
              <a:t>Analyze the similarities and differences in TWO of the following reform movements:</a:t>
            </a:r>
          </a:p>
          <a:p>
            <a:r>
              <a:rPr lang="en-US" dirty="0" err="1" smtClean="0"/>
              <a:t>Tanzimat</a:t>
            </a:r>
            <a:r>
              <a:rPr lang="en-US" dirty="0" smtClean="0"/>
              <a:t> Reforms in the Ottoman Empire</a:t>
            </a:r>
          </a:p>
          <a:p>
            <a:r>
              <a:rPr lang="en-US" dirty="0" smtClean="0"/>
              <a:t>Self-Strengthening Movement in China</a:t>
            </a:r>
          </a:p>
          <a:p>
            <a:r>
              <a:rPr lang="en-US" dirty="0" smtClean="0"/>
              <a:t>Meiji Reforms</a:t>
            </a:r>
            <a:endParaRPr lang="en-US" dirty="0"/>
          </a:p>
        </p:txBody>
      </p:sp>
    </p:spTree>
    <p:extLst>
      <p:ext uri="{BB962C8B-B14F-4D97-AF65-F5344CB8AC3E}">
        <p14:creationId xmlns:p14="http://schemas.microsoft.com/office/powerpoint/2010/main" val="391374216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Contemporary era</a:t>
            </a:r>
            <a:br>
              <a:rPr lang="en-US" dirty="0" smtClean="0"/>
            </a:br>
            <a:r>
              <a:rPr lang="en-US" dirty="0" smtClean="0"/>
              <a:t>1900-Present</a:t>
            </a:r>
            <a:endParaRPr lang="en-US" dirty="0"/>
          </a:p>
        </p:txBody>
      </p:sp>
      <p:sp>
        <p:nvSpPr>
          <p:cNvPr id="3" name="Text Placeholder 2"/>
          <p:cNvSpPr>
            <a:spLocks noGrp="1"/>
          </p:cNvSpPr>
          <p:nvPr>
            <p:ph type="body" idx="1"/>
          </p:nvPr>
        </p:nvSpPr>
        <p:spPr/>
        <p:txBody>
          <a:bodyPr/>
          <a:lstStyle/>
          <a:p>
            <a:r>
              <a:rPr lang="en-US" dirty="0" smtClean="0"/>
              <a:t>Friday, May 8</a:t>
            </a:r>
            <a:endParaRPr lang="en-US" dirty="0"/>
          </a:p>
        </p:txBody>
      </p:sp>
    </p:spTree>
    <p:extLst>
      <p:ext uri="{BB962C8B-B14F-4D97-AF65-F5344CB8AC3E}">
        <p14:creationId xmlns:p14="http://schemas.microsoft.com/office/powerpoint/2010/main" val="297742826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 71 </a:t>
            </a:r>
            <a:endParaRPr lang="en-US" dirty="0"/>
          </a:p>
        </p:txBody>
      </p:sp>
      <p:sp>
        <p:nvSpPr>
          <p:cNvPr id="5" name="Content Placeholder 4"/>
          <p:cNvSpPr>
            <a:spLocks noGrp="1"/>
          </p:cNvSpPr>
          <p:nvPr>
            <p:ph idx="1"/>
          </p:nvPr>
        </p:nvSpPr>
        <p:spPr/>
        <p:txBody>
          <a:bodyPr>
            <a:normAutofit fontScale="92500" lnSpcReduction="20000"/>
          </a:bodyPr>
          <a:lstStyle/>
          <a:p>
            <a:pPr marL="0" indent="0">
              <a:buNone/>
            </a:pPr>
            <a:r>
              <a:rPr lang="en-US" dirty="0"/>
              <a:t>“We shall not repeat the past. We shall eradicate</a:t>
            </a:r>
          </a:p>
          <a:p>
            <a:pPr marL="0" indent="0">
              <a:buNone/>
            </a:pPr>
            <a:r>
              <a:rPr lang="en-US" dirty="0"/>
              <a:t>it by restoring our rights in the Suez Canal. This</a:t>
            </a:r>
          </a:p>
          <a:p>
            <a:pPr marL="0" indent="0">
              <a:buNone/>
            </a:pPr>
            <a:r>
              <a:rPr lang="en-US" dirty="0"/>
              <a:t>money is ours. The canal is the property of</a:t>
            </a:r>
          </a:p>
          <a:p>
            <a:pPr marL="0" indent="0">
              <a:buNone/>
            </a:pPr>
            <a:r>
              <a:rPr lang="en-US" dirty="0"/>
              <a:t>Egypt.”</a:t>
            </a:r>
          </a:p>
          <a:p>
            <a:pPr marL="0" indent="0">
              <a:buNone/>
            </a:pPr>
            <a:r>
              <a:rPr lang="en-US" dirty="0"/>
              <a:t>The quotation above by Egyptian leader </a:t>
            </a:r>
            <a:r>
              <a:rPr lang="en-US" dirty="0" err="1"/>
              <a:t>Gamal</a:t>
            </a:r>
            <a:endParaRPr lang="en-US" dirty="0"/>
          </a:p>
          <a:p>
            <a:pPr marL="0" indent="0">
              <a:buNone/>
            </a:pPr>
            <a:r>
              <a:rPr lang="en-US" dirty="0"/>
              <a:t>Abdel Nasser (in power 1952–1970) best</a:t>
            </a:r>
          </a:p>
          <a:p>
            <a:pPr marL="0" indent="0">
              <a:buNone/>
            </a:pPr>
            <a:r>
              <a:rPr lang="en-US" dirty="0"/>
              <a:t>expresses support for</a:t>
            </a:r>
          </a:p>
          <a:p>
            <a:pPr marL="0" indent="0">
              <a:buNone/>
            </a:pPr>
            <a:r>
              <a:rPr lang="en-US" dirty="0"/>
              <a:t>(A) communism</a:t>
            </a:r>
          </a:p>
          <a:p>
            <a:pPr marL="0" indent="0">
              <a:buNone/>
            </a:pPr>
            <a:r>
              <a:rPr lang="en-US" dirty="0"/>
              <a:t>(B) liberalism</a:t>
            </a:r>
          </a:p>
          <a:p>
            <a:pPr marL="0" indent="0">
              <a:buNone/>
            </a:pPr>
            <a:r>
              <a:rPr lang="en-US" dirty="0"/>
              <a:t>(C) nationalism</a:t>
            </a:r>
          </a:p>
          <a:p>
            <a:pPr marL="0" indent="0">
              <a:buNone/>
            </a:pPr>
            <a:r>
              <a:rPr lang="en-US" dirty="0"/>
              <a:t>(D) imperialism</a:t>
            </a:r>
          </a:p>
        </p:txBody>
      </p:sp>
    </p:spTree>
    <p:extLst>
      <p:ext uri="{BB962C8B-B14F-4D97-AF65-F5344CB8AC3E}">
        <p14:creationId xmlns:p14="http://schemas.microsoft.com/office/powerpoint/2010/main" val="216179978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71</a:t>
            </a:r>
            <a:endParaRPr lang="en-US" dirty="0"/>
          </a:p>
        </p:txBody>
      </p:sp>
      <p:sp>
        <p:nvSpPr>
          <p:cNvPr id="3" name="Content Placeholder 2"/>
          <p:cNvSpPr>
            <a:spLocks noGrp="1"/>
          </p:cNvSpPr>
          <p:nvPr>
            <p:ph idx="1"/>
          </p:nvPr>
        </p:nvSpPr>
        <p:spPr/>
        <p:txBody>
          <a:bodyPr/>
          <a:lstStyle/>
          <a:p>
            <a:pPr marL="0" indent="0">
              <a:buNone/>
            </a:pPr>
            <a:r>
              <a:rPr lang="en-US" dirty="0"/>
              <a:t>The correct answer is C. The quote most clearly shows the influence of</a:t>
            </a:r>
          </a:p>
          <a:p>
            <a:pPr marL="0" indent="0">
              <a:buNone/>
            </a:pPr>
            <a:r>
              <a:rPr lang="en-US" dirty="0"/>
              <a:t>nationalism. Egypt under Nasser’s rule rejected Western control of the Suez Canal</a:t>
            </a:r>
          </a:p>
          <a:p>
            <a:pPr marL="0" indent="0">
              <a:buNone/>
            </a:pPr>
            <a:r>
              <a:rPr lang="en-US" dirty="0"/>
              <a:t>as an affront to Egypt’s territorial integrity. Although the “isms” mentioned in the</a:t>
            </a:r>
          </a:p>
          <a:p>
            <a:pPr marL="0" indent="0">
              <a:buNone/>
            </a:pPr>
            <a:r>
              <a:rPr lang="en-US" dirty="0"/>
              <a:t>other answer choices were important ideologies during the period of Nasser’s rule</a:t>
            </a:r>
          </a:p>
          <a:p>
            <a:pPr marL="0" indent="0">
              <a:buNone/>
            </a:pPr>
            <a:r>
              <a:rPr lang="en-US" dirty="0"/>
              <a:t>over Egypt, the quote does not provide clear evidence of them.</a:t>
            </a:r>
          </a:p>
        </p:txBody>
      </p:sp>
    </p:spTree>
    <p:extLst>
      <p:ext uri="{BB962C8B-B14F-4D97-AF65-F5344CB8AC3E}">
        <p14:creationId xmlns:p14="http://schemas.microsoft.com/office/powerpoint/2010/main" val="3151935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7</a:t>
            </a:r>
            <a:endParaRPr lang="en-US" dirty="0"/>
          </a:p>
        </p:txBody>
      </p:sp>
      <p:sp>
        <p:nvSpPr>
          <p:cNvPr id="3" name="Content Placeholder 2"/>
          <p:cNvSpPr>
            <a:spLocks noGrp="1"/>
          </p:cNvSpPr>
          <p:nvPr>
            <p:ph idx="1"/>
          </p:nvPr>
        </p:nvSpPr>
        <p:spPr/>
        <p:txBody>
          <a:bodyPr/>
          <a:lstStyle/>
          <a:p>
            <a:pPr marL="0" indent="0">
              <a:buNone/>
            </a:pPr>
            <a:r>
              <a:rPr lang="en-US" dirty="0"/>
              <a:t>The correct answer is A. During the final centuries </a:t>
            </a:r>
            <a:r>
              <a:rPr lang="en-US" dirty="0" err="1"/>
              <a:t>b.c.e</a:t>
            </a:r>
            <a:r>
              <a:rPr lang="en-US" dirty="0"/>
              <a:t>., the sacred </a:t>
            </a:r>
            <a:r>
              <a:rPr lang="en-US" dirty="0" smtClean="0"/>
              <a:t>Vedas were </a:t>
            </a:r>
            <a:r>
              <a:rPr lang="en-US" dirty="0"/>
              <a:t>written in Sanskrit. These texts, which had been orally transmitted </a:t>
            </a:r>
            <a:r>
              <a:rPr lang="en-US" dirty="0" smtClean="0"/>
              <a:t>for many </a:t>
            </a:r>
            <a:r>
              <a:rPr lang="en-US" dirty="0"/>
              <a:t>centuries, set out ethical behavior for Hindus. Written and oral sources </a:t>
            </a:r>
            <a:r>
              <a:rPr lang="en-US" dirty="0" smtClean="0"/>
              <a:t>of the </a:t>
            </a:r>
            <a:r>
              <a:rPr lang="en-US" dirty="0"/>
              <a:t>Torah probably existed as early as 900 </a:t>
            </a:r>
            <a:r>
              <a:rPr lang="en-US" dirty="0" err="1"/>
              <a:t>b.c.e</a:t>
            </a:r>
            <a:r>
              <a:rPr lang="en-US" dirty="0"/>
              <a:t>. but were most likely </a:t>
            </a:r>
            <a:r>
              <a:rPr lang="en-US" dirty="0" smtClean="0"/>
              <a:t>gathered together </a:t>
            </a:r>
            <a:r>
              <a:rPr lang="en-US" dirty="0"/>
              <a:t>in the fifth century </a:t>
            </a:r>
            <a:r>
              <a:rPr lang="en-US" dirty="0" err="1"/>
              <a:t>b.c.e</a:t>
            </a:r>
            <a:r>
              <a:rPr lang="en-US" dirty="0"/>
              <a:t>. The Torah established rules for living a </a:t>
            </a:r>
            <a:r>
              <a:rPr lang="en-US" dirty="0" smtClean="0"/>
              <a:t>religious life </a:t>
            </a:r>
            <a:r>
              <a:rPr lang="en-US" dirty="0"/>
              <a:t>for Jewish people.</a:t>
            </a:r>
          </a:p>
        </p:txBody>
      </p:sp>
    </p:spTree>
    <p:extLst>
      <p:ext uri="{BB962C8B-B14F-4D97-AF65-F5344CB8AC3E}">
        <p14:creationId xmlns:p14="http://schemas.microsoft.com/office/powerpoint/2010/main" val="113968446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8721" y="0"/>
            <a:ext cx="2867167" cy="1293028"/>
          </a:xfrm>
        </p:spPr>
        <p:txBody>
          <a:bodyPr/>
          <a:lstStyle/>
          <a:p>
            <a:r>
              <a:rPr lang="en-US" dirty="0" smtClean="0"/>
              <a:t>Question 72</a:t>
            </a:r>
            <a:endParaRPr lang="en-US" dirty="0"/>
          </a:p>
        </p:txBody>
      </p:sp>
      <p:sp>
        <p:nvSpPr>
          <p:cNvPr id="3" name="Content Placeholder 2"/>
          <p:cNvSpPr>
            <a:spLocks noGrp="1"/>
          </p:cNvSpPr>
          <p:nvPr>
            <p:ph idx="1"/>
          </p:nvPr>
        </p:nvSpPr>
        <p:spPr>
          <a:xfrm>
            <a:off x="685800" y="1293028"/>
            <a:ext cx="10820400" cy="4925657"/>
          </a:xfrm>
        </p:spPr>
        <p:txBody>
          <a:bodyPr numCol="2">
            <a:normAutofit fontScale="92500" lnSpcReduction="20000"/>
          </a:bodyPr>
          <a:lstStyle/>
          <a:p>
            <a:pPr marL="0" indent="0">
              <a:buNone/>
            </a:pPr>
            <a:r>
              <a:rPr lang="en-US" dirty="0"/>
              <a:t>“The Declaration of the French Revolution </a:t>
            </a:r>
            <a:r>
              <a:rPr lang="en-US" dirty="0" smtClean="0"/>
              <a:t>made in </a:t>
            </a:r>
            <a:r>
              <a:rPr lang="en-US" dirty="0"/>
              <a:t>1791 on the Rights of Man and the </a:t>
            </a:r>
            <a:r>
              <a:rPr lang="en-US" dirty="0" smtClean="0"/>
              <a:t>Citizen also </a:t>
            </a:r>
            <a:r>
              <a:rPr lang="en-US" dirty="0"/>
              <a:t>states: ‘All men are born free and with </a:t>
            </a:r>
            <a:r>
              <a:rPr lang="en-US" dirty="0" smtClean="0"/>
              <a:t>equal rights</a:t>
            </a:r>
            <a:r>
              <a:rPr lang="en-US" dirty="0"/>
              <a:t>, and must always remain free and </a:t>
            </a:r>
            <a:r>
              <a:rPr lang="en-US" dirty="0" smtClean="0"/>
              <a:t>have equal </a:t>
            </a:r>
            <a:r>
              <a:rPr lang="en-US" dirty="0"/>
              <a:t>rights.’</a:t>
            </a:r>
          </a:p>
          <a:p>
            <a:pPr marL="0" indent="0">
              <a:buNone/>
            </a:pPr>
            <a:r>
              <a:rPr lang="en-US" dirty="0"/>
              <a:t>“Nevertheless for more than eighty years, </a:t>
            </a:r>
            <a:r>
              <a:rPr lang="en-US" dirty="0" smtClean="0"/>
              <a:t>the French </a:t>
            </a:r>
            <a:r>
              <a:rPr lang="en-US" dirty="0"/>
              <a:t>imperialists, abusing the standard </a:t>
            </a:r>
            <a:r>
              <a:rPr lang="en-US" dirty="0" smtClean="0"/>
              <a:t>of Liberty</a:t>
            </a:r>
            <a:r>
              <a:rPr lang="en-US" dirty="0"/>
              <a:t>, Equality and Fraternity, have </a:t>
            </a:r>
            <a:r>
              <a:rPr lang="en-US" dirty="0" smtClean="0"/>
              <a:t>violated our </a:t>
            </a:r>
            <a:r>
              <a:rPr lang="en-US" dirty="0"/>
              <a:t>Fatherland </a:t>
            </a:r>
            <a:r>
              <a:rPr lang="en-US" dirty="0" smtClean="0"/>
              <a:t>and oppressed </a:t>
            </a:r>
            <a:r>
              <a:rPr lang="en-US" dirty="0"/>
              <a:t>our </a:t>
            </a:r>
            <a:r>
              <a:rPr lang="en-US" dirty="0" smtClean="0"/>
              <a:t>fellow-citizens. They </a:t>
            </a:r>
            <a:r>
              <a:rPr lang="en-US" dirty="0"/>
              <a:t>have acted contrary to the ideals </a:t>
            </a:r>
            <a:r>
              <a:rPr lang="en-US" dirty="0" smtClean="0"/>
              <a:t>of humanity </a:t>
            </a:r>
            <a:r>
              <a:rPr lang="en-US" dirty="0"/>
              <a:t>and justice.”</a:t>
            </a:r>
          </a:p>
          <a:p>
            <a:pPr marL="0" indent="0">
              <a:buNone/>
            </a:pPr>
            <a:r>
              <a:rPr lang="en-US" dirty="0"/>
              <a:t>Declaration of Independence of </a:t>
            </a:r>
            <a:r>
              <a:rPr lang="en-US" dirty="0" smtClean="0"/>
              <a:t>the Democratic </a:t>
            </a:r>
            <a:r>
              <a:rPr lang="en-US" dirty="0"/>
              <a:t>Republic of Viet Nam, 1945</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The </a:t>
            </a:r>
            <a:r>
              <a:rPr lang="en-US" dirty="0"/>
              <a:t>excerpt above was written in </a:t>
            </a:r>
            <a:r>
              <a:rPr lang="en-US" dirty="0" smtClean="0"/>
              <a:t>response    </a:t>
            </a:r>
          </a:p>
          <a:p>
            <a:pPr marL="0" indent="0">
              <a:buNone/>
            </a:pPr>
            <a:r>
              <a:rPr lang="en-US" dirty="0"/>
              <a:t> </a:t>
            </a:r>
            <a:r>
              <a:rPr lang="en-US" dirty="0" smtClean="0"/>
              <a:t>  to which </a:t>
            </a:r>
            <a:r>
              <a:rPr lang="en-US" dirty="0"/>
              <a:t>of the following?</a:t>
            </a:r>
          </a:p>
          <a:p>
            <a:pPr marL="0" indent="0">
              <a:buNone/>
            </a:pPr>
            <a:r>
              <a:rPr lang="en-US" dirty="0"/>
              <a:t>(A) The use of Vietnamese laborers and soldiers</a:t>
            </a:r>
          </a:p>
          <a:p>
            <a:pPr marL="0" indent="0">
              <a:buNone/>
            </a:pPr>
            <a:r>
              <a:rPr lang="en-US" dirty="0"/>
              <a:t>by the French in the First World War</a:t>
            </a:r>
          </a:p>
          <a:p>
            <a:pPr marL="0" indent="0">
              <a:buNone/>
            </a:pPr>
            <a:r>
              <a:rPr lang="en-US" dirty="0"/>
              <a:t>(B) The end of the struggle for Vietnamese</a:t>
            </a:r>
          </a:p>
          <a:p>
            <a:pPr marL="0" indent="0">
              <a:buNone/>
            </a:pPr>
            <a:r>
              <a:rPr lang="en-US" dirty="0"/>
              <a:t>independence known as the Indochina wars</a:t>
            </a:r>
          </a:p>
          <a:p>
            <a:pPr marL="0" indent="0">
              <a:buNone/>
            </a:pPr>
            <a:r>
              <a:rPr lang="en-US" dirty="0"/>
              <a:t>(C) The failure of French colonizers to apply</a:t>
            </a:r>
          </a:p>
          <a:p>
            <a:pPr marL="0" indent="0">
              <a:buNone/>
            </a:pPr>
            <a:r>
              <a:rPr lang="en-US" dirty="0"/>
              <a:t>their ideals in Indochina</a:t>
            </a:r>
          </a:p>
          <a:p>
            <a:pPr marL="0" indent="0">
              <a:buNone/>
            </a:pPr>
            <a:r>
              <a:rPr lang="en-US" dirty="0"/>
              <a:t>(D) The rapid conquest of French Indochina by</a:t>
            </a:r>
          </a:p>
          <a:p>
            <a:pPr marL="0" indent="0">
              <a:buNone/>
            </a:pPr>
            <a:r>
              <a:rPr lang="en-US" dirty="0"/>
              <a:t>the Japanese during the Second World War</a:t>
            </a:r>
          </a:p>
        </p:txBody>
      </p:sp>
    </p:spTree>
    <p:extLst>
      <p:ext uri="{BB962C8B-B14F-4D97-AF65-F5344CB8AC3E}">
        <p14:creationId xmlns:p14="http://schemas.microsoft.com/office/powerpoint/2010/main" val="55048209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72</a:t>
            </a:r>
            <a:endParaRPr lang="en-US" dirty="0"/>
          </a:p>
        </p:txBody>
      </p:sp>
      <p:sp>
        <p:nvSpPr>
          <p:cNvPr id="3" name="Content Placeholder 2"/>
          <p:cNvSpPr>
            <a:spLocks noGrp="1"/>
          </p:cNvSpPr>
          <p:nvPr>
            <p:ph idx="1"/>
          </p:nvPr>
        </p:nvSpPr>
        <p:spPr/>
        <p:txBody>
          <a:bodyPr/>
          <a:lstStyle/>
          <a:p>
            <a:pPr marL="0" indent="0">
              <a:buNone/>
            </a:pPr>
            <a:r>
              <a:rPr lang="en-US" dirty="0"/>
              <a:t>The correct answer is C. The Vietnamese Declaration of Independence quotes the</a:t>
            </a:r>
          </a:p>
          <a:p>
            <a:pPr marL="0" indent="0">
              <a:buNone/>
            </a:pPr>
            <a:r>
              <a:rPr lang="en-US" dirty="0"/>
              <a:t>ideals of the French Revolution. French colonial rulers in Indochina extended few</a:t>
            </a:r>
          </a:p>
          <a:p>
            <a:pPr marL="0" indent="0">
              <a:buNone/>
            </a:pPr>
            <a:r>
              <a:rPr lang="en-US" dirty="0"/>
              <a:t>of the rights associated with the French Revolution to colonial subjects. Thus the</a:t>
            </a:r>
          </a:p>
          <a:p>
            <a:pPr marL="0" indent="0">
              <a:buNone/>
            </a:pPr>
            <a:r>
              <a:rPr lang="en-US" dirty="0"/>
              <a:t>declaration points out an inconsistency between French principles and French</a:t>
            </a:r>
          </a:p>
          <a:p>
            <a:pPr marL="0" indent="0">
              <a:buNone/>
            </a:pPr>
            <a:r>
              <a:rPr lang="en-US" dirty="0"/>
              <a:t>actions in Indochina.</a:t>
            </a:r>
          </a:p>
        </p:txBody>
      </p:sp>
    </p:spTree>
    <p:extLst>
      <p:ext uri="{BB962C8B-B14F-4D97-AF65-F5344CB8AC3E}">
        <p14:creationId xmlns:p14="http://schemas.microsoft.com/office/powerpoint/2010/main" val="142022287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73</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After the Second World War, countries around the</a:t>
            </a:r>
          </a:p>
          <a:p>
            <a:pPr marL="0" indent="0">
              <a:buNone/>
            </a:pPr>
            <a:r>
              <a:rPr lang="en-US" dirty="0"/>
              <a:t>world did which of the following to restore the</a:t>
            </a:r>
          </a:p>
          <a:p>
            <a:pPr marL="0" indent="0">
              <a:buNone/>
            </a:pPr>
            <a:r>
              <a:rPr lang="en-US" dirty="0"/>
              <a:t>global economy?</a:t>
            </a:r>
          </a:p>
          <a:p>
            <a:pPr marL="0" indent="0">
              <a:buNone/>
            </a:pPr>
            <a:r>
              <a:rPr lang="en-US" dirty="0"/>
              <a:t>(A) Created the European Union to coordinate</a:t>
            </a:r>
          </a:p>
          <a:p>
            <a:pPr marL="0" indent="0">
              <a:buNone/>
            </a:pPr>
            <a:r>
              <a:rPr lang="en-US" dirty="0"/>
              <a:t>European economic aid to former colonies.</a:t>
            </a:r>
          </a:p>
          <a:p>
            <a:pPr marL="0" indent="0">
              <a:buNone/>
            </a:pPr>
            <a:r>
              <a:rPr lang="en-US" dirty="0"/>
              <a:t>(B) Developed a common economic aid package</a:t>
            </a:r>
          </a:p>
          <a:p>
            <a:pPr marL="0" indent="0">
              <a:buNone/>
            </a:pPr>
            <a:r>
              <a:rPr lang="en-US" dirty="0"/>
              <a:t>for African and Asian states.</a:t>
            </a:r>
          </a:p>
          <a:p>
            <a:pPr marL="0" indent="0">
              <a:buNone/>
            </a:pPr>
            <a:r>
              <a:rPr lang="en-US" dirty="0"/>
              <a:t>(C) Established new financial institutions, such as</a:t>
            </a:r>
          </a:p>
          <a:p>
            <a:pPr marL="0" indent="0">
              <a:buNone/>
            </a:pPr>
            <a:r>
              <a:rPr lang="en-US" dirty="0"/>
              <a:t>the World Bank.</a:t>
            </a:r>
          </a:p>
          <a:p>
            <a:pPr marL="0" indent="0">
              <a:buNone/>
            </a:pPr>
            <a:r>
              <a:rPr lang="en-US" dirty="0"/>
              <a:t>(D) Allowed the United Nations to take over</a:t>
            </a:r>
          </a:p>
          <a:p>
            <a:pPr marL="0" indent="0">
              <a:buNone/>
            </a:pPr>
            <a:r>
              <a:rPr lang="en-US" dirty="0"/>
              <a:t>failing national economies.</a:t>
            </a:r>
          </a:p>
        </p:txBody>
      </p:sp>
    </p:spTree>
    <p:extLst>
      <p:ext uri="{BB962C8B-B14F-4D97-AF65-F5344CB8AC3E}">
        <p14:creationId xmlns:p14="http://schemas.microsoft.com/office/powerpoint/2010/main" val="198360223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73</a:t>
            </a:r>
            <a:endParaRPr lang="en-US" dirty="0"/>
          </a:p>
        </p:txBody>
      </p:sp>
      <p:sp>
        <p:nvSpPr>
          <p:cNvPr id="3" name="Content Placeholder 2"/>
          <p:cNvSpPr>
            <a:spLocks noGrp="1"/>
          </p:cNvSpPr>
          <p:nvPr>
            <p:ph idx="1"/>
          </p:nvPr>
        </p:nvSpPr>
        <p:spPr/>
        <p:txBody>
          <a:bodyPr/>
          <a:lstStyle/>
          <a:p>
            <a:pPr marL="0" indent="0">
              <a:buNone/>
            </a:pPr>
            <a:r>
              <a:rPr lang="en-US" dirty="0"/>
              <a:t>The correct answer is C. After the Second World War, leaders of the victorious</a:t>
            </a:r>
          </a:p>
          <a:p>
            <a:pPr marL="0" indent="0">
              <a:buNone/>
            </a:pPr>
            <a:r>
              <a:rPr lang="en-US" dirty="0"/>
              <a:t>countries recognized the need to establish international financial institutions to</a:t>
            </a:r>
          </a:p>
          <a:p>
            <a:pPr marL="0" indent="0">
              <a:buNone/>
            </a:pPr>
            <a:r>
              <a:rPr lang="en-US" dirty="0"/>
              <a:t>encourage stability and economic prosperity. Institutions such as the World Bank</a:t>
            </a:r>
          </a:p>
          <a:p>
            <a:pPr marL="0" indent="0">
              <a:buNone/>
            </a:pPr>
            <a:r>
              <a:rPr lang="en-US" dirty="0"/>
              <a:t>and the International Monetary Fund provided funds for economic development</a:t>
            </a:r>
          </a:p>
          <a:p>
            <a:pPr marL="0" indent="0">
              <a:buNone/>
            </a:pPr>
            <a:r>
              <a:rPr lang="en-US" dirty="0"/>
              <a:t>and monetary stabilization. In the years following the establishment of these</a:t>
            </a:r>
          </a:p>
          <a:p>
            <a:pPr marL="0" indent="0">
              <a:buNone/>
            </a:pPr>
            <a:r>
              <a:rPr lang="en-US" dirty="0"/>
              <a:t>institutions, countries around the world joined them as recipients or contributors.</a:t>
            </a:r>
          </a:p>
        </p:txBody>
      </p:sp>
    </p:spTree>
    <p:extLst>
      <p:ext uri="{BB962C8B-B14F-4D97-AF65-F5344CB8AC3E}">
        <p14:creationId xmlns:p14="http://schemas.microsoft.com/office/powerpoint/2010/main" val="143784934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74</a:t>
            </a:r>
            <a:endParaRPr lang="en-US" dirty="0"/>
          </a:p>
        </p:txBody>
      </p:sp>
      <p:sp>
        <p:nvSpPr>
          <p:cNvPr id="3" name="Content Placeholder 2"/>
          <p:cNvSpPr>
            <a:spLocks noGrp="1"/>
          </p:cNvSpPr>
          <p:nvPr>
            <p:ph idx="1"/>
          </p:nvPr>
        </p:nvSpPr>
        <p:spPr/>
        <p:txBody>
          <a:bodyPr/>
          <a:lstStyle/>
          <a:p>
            <a:pPr marL="0" indent="0">
              <a:buNone/>
            </a:pPr>
            <a:r>
              <a:rPr lang="en-US" dirty="0"/>
              <a:t>Nationalist leaders in Africa and Asia, such as</a:t>
            </a:r>
          </a:p>
          <a:p>
            <a:pPr marL="0" indent="0">
              <a:buNone/>
            </a:pPr>
            <a:r>
              <a:rPr lang="en-US" dirty="0"/>
              <a:t>Ho Chi Minh (1890–1969), </a:t>
            </a:r>
            <a:r>
              <a:rPr lang="en-US" dirty="0" err="1"/>
              <a:t>Jomo</a:t>
            </a:r>
            <a:r>
              <a:rPr lang="en-US" dirty="0"/>
              <a:t> Kenyatta</a:t>
            </a:r>
          </a:p>
          <a:p>
            <a:pPr marL="0" indent="0">
              <a:buNone/>
            </a:pPr>
            <a:r>
              <a:rPr lang="en-US" dirty="0"/>
              <a:t>(1894–1978), and Kwame Nkrumah (1909–1972),</a:t>
            </a:r>
          </a:p>
          <a:p>
            <a:pPr marL="0" indent="0">
              <a:buNone/>
            </a:pPr>
            <a:r>
              <a:rPr lang="en-US" dirty="0"/>
              <a:t>had which of the following in common?</a:t>
            </a:r>
          </a:p>
          <a:p>
            <a:pPr marL="0" indent="0">
              <a:buNone/>
            </a:pPr>
            <a:r>
              <a:rPr lang="en-US" dirty="0"/>
              <a:t>(A) Defense of capitalism</a:t>
            </a:r>
          </a:p>
          <a:p>
            <a:pPr marL="0" indent="0">
              <a:buNone/>
            </a:pPr>
            <a:r>
              <a:rPr lang="en-US" dirty="0"/>
              <a:t>(B) Support for free-trade systems</a:t>
            </a:r>
          </a:p>
          <a:p>
            <a:pPr marL="0" indent="0">
              <a:buNone/>
            </a:pPr>
            <a:r>
              <a:rPr lang="en-US" dirty="0"/>
              <a:t>(C) Rejection of violent revolution</a:t>
            </a:r>
          </a:p>
          <a:p>
            <a:pPr marL="0" indent="0">
              <a:buNone/>
            </a:pPr>
            <a:r>
              <a:rPr lang="en-US" dirty="0"/>
              <a:t>(D) Opposition to colonial rule</a:t>
            </a:r>
          </a:p>
        </p:txBody>
      </p:sp>
    </p:spTree>
    <p:extLst>
      <p:ext uri="{BB962C8B-B14F-4D97-AF65-F5344CB8AC3E}">
        <p14:creationId xmlns:p14="http://schemas.microsoft.com/office/powerpoint/2010/main" val="396755508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74</a:t>
            </a:r>
            <a:endParaRPr lang="en-US" dirty="0"/>
          </a:p>
        </p:txBody>
      </p:sp>
      <p:sp>
        <p:nvSpPr>
          <p:cNvPr id="3" name="Content Placeholder 2"/>
          <p:cNvSpPr>
            <a:spLocks noGrp="1"/>
          </p:cNvSpPr>
          <p:nvPr>
            <p:ph idx="1"/>
          </p:nvPr>
        </p:nvSpPr>
        <p:spPr/>
        <p:txBody>
          <a:bodyPr/>
          <a:lstStyle/>
          <a:p>
            <a:pPr marL="0" indent="0">
              <a:buNone/>
            </a:pPr>
            <a:r>
              <a:rPr lang="en-US" dirty="0"/>
              <a:t>The correct answer is D. Twentieth-century nationalist leaders in Africa and Asia,</a:t>
            </a:r>
          </a:p>
          <a:p>
            <a:pPr marL="0" indent="0">
              <a:buNone/>
            </a:pPr>
            <a:r>
              <a:rPr lang="en-US" dirty="0"/>
              <a:t>no matter what their economic or political ideology, strove to create independent</a:t>
            </a:r>
          </a:p>
          <a:p>
            <a:pPr marL="0" indent="0">
              <a:buNone/>
            </a:pPr>
            <a:r>
              <a:rPr lang="en-US" dirty="0"/>
              <a:t>nations in former colonies.</a:t>
            </a:r>
          </a:p>
        </p:txBody>
      </p:sp>
    </p:spTree>
    <p:extLst>
      <p:ext uri="{BB962C8B-B14F-4D97-AF65-F5344CB8AC3E}">
        <p14:creationId xmlns:p14="http://schemas.microsoft.com/office/powerpoint/2010/main" val="86018483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973" y="0"/>
            <a:ext cx="8610600" cy="1293028"/>
          </a:xfrm>
        </p:spPr>
        <p:txBody>
          <a:bodyPr/>
          <a:lstStyle/>
          <a:p>
            <a:r>
              <a:rPr lang="en-US" dirty="0" smtClean="0"/>
              <a:t>Question 75</a:t>
            </a:r>
            <a:endParaRPr lang="en-US" dirty="0"/>
          </a:p>
        </p:txBody>
      </p:sp>
      <p:sp>
        <p:nvSpPr>
          <p:cNvPr id="3" name="Content Placeholder 2"/>
          <p:cNvSpPr>
            <a:spLocks noGrp="1"/>
          </p:cNvSpPr>
          <p:nvPr>
            <p:ph idx="1"/>
          </p:nvPr>
        </p:nvSpPr>
        <p:spPr>
          <a:xfrm>
            <a:off x="685800" y="1293028"/>
            <a:ext cx="10820400" cy="5353432"/>
          </a:xfrm>
        </p:spPr>
        <p:txBody>
          <a:bodyPr>
            <a:normAutofit fontScale="92500" lnSpcReduction="20000"/>
          </a:bodyPr>
          <a:lstStyle/>
          <a:p>
            <a:pPr marL="0" indent="0">
              <a:buNone/>
            </a:pPr>
            <a:r>
              <a:rPr lang="en-US" dirty="0"/>
              <a:t>Which of the following statements is true about</a:t>
            </a:r>
          </a:p>
          <a:p>
            <a:pPr marL="0" indent="0">
              <a:buNone/>
            </a:pPr>
            <a:r>
              <a:rPr lang="en-US" dirty="0"/>
              <a:t>the world at the end of the twentieth century?</a:t>
            </a:r>
          </a:p>
          <a:p>
            <a:pPr marL="0" indent="0">
              <a:buNone/>
            </a:pPr>
            <a:r>
              <a:rPr lang="en-US" dirty="0"/>
              <a:t>(A) The standard of living in the least</a:t>
            </a:r>
          </a:p>
          <a:p>
            <a:pPr marL="0" indent="0">
              <a:buNone/>
            </a:pPr>
            <a:r>
              <a:rPr lang="en-US" dirty="0"/>
              <a:t>economically developed countries of the</a:t>
            </a:r>
          </a:p>
          <a:p>
            <a:pPr marL="0" indent="0">
              <a:buNone/>
            </a:pPr>
            <a:r>
              <a:rPr lang="en-US" dirty="0"/>
              <a:t>world rapidly approached that of the most</a:t>
            </a:r>
          </a:p>
          <a:p>
            <a:pPr marL="0" indent="0">
              <a:buNone/>
            </a:pPr>
            <a:r>
              <a:rPr lang="en-US" dirty="0"/>
              <a:t>developed countries.</a:t>
            </a:r>
          </a:p>
          <a:p>
            <a:pPr marL="0" indent="0">
              <a:buNone/>
            </a:pPr>
            <a:r>
              <a:rPr lang="en-US" dirty="0"/>
              <a:t>(B) The pace and intensity of international</a:t>
            </a:r>
          </a:p>
          <a:p>
            <a:pPr marL="0" indent="0">
              <a:buNone/>
            </a:pPr>
            <a:r>
              <a:rPr lang="en-US" dirty="0"/>
              <a:t>contacts accelerated as a result of</a:t>
            </a:r>
          </a:p>
          <a:p>
            <a:pPr marL="0" indent="0">
              <a:buNone/>
            </a:pPr>
            <a:r>
              <a:rPr lang="en-US" dirty="0"/>
              <a:t>transportation and communication</a:t>
            </a:r>
          </a:p>
          <a:p>
            <a:pPr marL="0" indent="0">
              <a:buNone/>
            </a:pPr>
            <a:r>
              <a:rPr lang="en-US" dirty="0"/>
              <a:t>breakthroughs.</a:t>
            </a:r>
          </a:p>
          <a:p>
            <a:pPr marL="0" indent="0">
              <a:buNone/>
            </a:pPr>
            <a:r>
              <a:rPr lang="en-US" dirty="0"/>
              <a:t>(C) The world balance of power was reversed</a:t>
            </a:r>
          </a:p>
          <a:p>
            <a:pPr marL="0" indent="0">
              <a:buNone/>
            </a:pPr>
            <a:r>
              <a:rPr lang="en-US" dirty="0"/>
              <a:t>as the West no longer had a military</a:t>
            </a:r>
          </a:p>
          <a:p>
            <a:pPr marL="0" indent="0">
              <a:buNone/>
            </a:pPr>
            <a:r>
              <a:rPr lang="en-US" dirty="0"/>
              <a:t>advantage over non-Western countries.</a:t>
            </a:r>
          </a:p>
          <a:p>
            <a:pPr marL="0" indent="0">
              <a:buNone/>
            </a:pPr>
            <a:r>
              <a:rPr lang="en-US" dirty="0"/>
              <a:t>(D) World religions were in decline as the spread</a:t>
            </a:r>
          </a:p>
          <a:p>
            <a:pPr marL="0" indent="0">
              <a:buNone/>
            </a:pPr>
            <a:r>
              <a:rPr lang="en-US" dirty="0"/>
              <a:t>of science and secularism intensified.</a:t>
            </a:r>
          </a:p>
        </p:txBody>
      </p:sp>
    </p:spTree>
    <p:extLst>
      <p:ext uri="{BB962C8B-B14F-4D97-AF65-F5344CB8AC3E}">
        <p14:creationId xmlns:p14="http://schemas.microsoft.com/office/powerpoint/2010/main" val="419919220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75</a:t>
            </a:r>
            <a:endParaRPr lang="en-US" dirty="0"/>
          </a:p>
        </p:txBody>
      </p:sp>
      <p:sp>
        <p:nvSpPr>
          <p:cNvPr id="3" name="Content Placeholder 2"/>
          <p:cNvSpPr>
            <a:spLocks noGrp="1"/>
          </p:cNvSpPr>
          <p:nvPr>
            <p:ph idx="1"/>
          </p:nvPr>
        </p:nvSpPr>
        <p:spPr/>
        <p:txBody>
          <a:bodyPr/>
          <a:lstStyle/>
          <a:p>
            <a:pPr marL="0" indent="0">
              <a:buNone/>
            </a:pPr>
            <a:r>
              <a:rPr lang="en-US" dirty="0"/>
              <a:t>The correct answer is B. By the end of the twentieth century, technological</a:t>
            </a:r>
          </a:p>
          <a:p>
            <a:pPr marL="0" indent="0">
              <a:buNone/>
            </a:pPr>
            <a:r>
              <a:rPr lang="en-US" dirty="0"/>
              <a:t>innovations had led to the development of the Internet and increased the global</a:t>
            </a:r>
          </a:p>
          <a:p>
            <a:pPr marL="0" indent="0">
              <a:buNone/>
            </a:pPr>
            <a:r>
              <a:rPr lang="en-US" dirty="0"/>
              <a:t>accessibility of existing technologies such as television and telephones. These</a:t>
            </a:r>
          </a:p>
          <a:p>
            <a:pPr marL="0" indent="0">
              <a:buNone/>
            </a:pPr>
            <a:r>
              <a:rPr lang="en-US" dirty="0"/>
              <a:t>developments made it possible for people around the globe to instantly exchange</a:t>
            </a:r>
          </a:p>
          <a:p>
            <a:pPr marL="0" indent="0">
              <a:buNone/>
            </a:pPr>
            <a:r>
              <a:rPr lang="en-US" dirty="0"/>
              <a:t>culture and ideas in ways that previously would have taken months or years.</a:t>
            </a:r>
          </a:p>
          <a:p>
            <a:pPr marL="0" indent="0">
              <a:buNone/>
            </a:pPr>
            <a:r>
              <a:rPr lang="en-US" dirty="0"/>
              <a:t>Continued improvement and expansion of aviation resulted in similar changes</a:t>
            </a:r>
          </a:p>
          <a:p>
            <a:pPr marL="0" indent="0">
              <a:buNone/>
            </a:pPr>
            <a:r>
              <a:rPr lang="en-US" dirty="0"/>
              <a:t>in travel.</a:t>
            </a:r>
          </a:p>
        </p:txBody>
      </p:sp>
    </p:spTree>
    <p:extLst>
      <p:ext uri="{BB962C8B-B14F-4D97-AF65-F5344CB8AC3E}">
        <p14:creationId xmlns:p14="http://schemas.microsoft.com/office/powerpoint/2010/main" val="97374069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a:t>
            </a:r>
            <a:endParaRPr lang="en-US" dirty="0"/>
          </a:p>
        </p:txBody>
      </p:sp>
      <p:sp>
        <p:nvSpPr>
          <p:cNvPr id="3" name="Content Placeholder 2"/>
          <p:cNvSpPr>
            <a:spLocks noGrp="1"/>
          </p:cNvSpPr>
          <p:nvPr>
            <p:ph idx="1"/>
          </p:nvPr>
        </p:nvSpPr>
        <p:spPr/>
        <p:txBody>
          <a:bodyPr/>
          <a:lstStyle/>
          <a:p>
            <a:pPr marL="0" indent="0">
              <a:buNone/>
            </a:pPr>
            <a:r>
              <a:rPr lang="en-US" dirty="0" smtClean="0"/>
              <a:t>Analyze continuities and changes in Russian politics and economics from the Bolshevik Revolution through Stalin’s rule. </a:t>
            </a:r>
            <a:endParaRPr lang="en-US" dirty="0"/>
          </a:p>
        </p:txBody>
      </p:sp>
    </p:spTree>
    <p:extLst>
      <p:ext uri="{BB962C8B-B14F-4D97-AF65-F5344CB8AC3E}">
        <p14:creationId xmlns:p14="http://schemas.microsoft.com/office/powerpoint/2010/main" val="6488499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Contemporary Era </a:t>
            </a:r>
            <a:br>
              <a:rPr lang="en-US" dirty="0" smtClean="0"/>
            </a:br>
            <a:r>
              <a:rPr lang="en-US" dirty="0" smtClean="0"/>
              <a:t>1900-Present</a:t>
            </a:r>
            <a:endParaRPr lang="en-US" dirty="0"/>
          </a:p>
        </p:txBody>
      </p:sp>
      <p:sp>
        <p:nvSpPr>
          <p:cNvPr id="3" name="Text Placeholder 2"/>
          <p:cNvSpPr>
            <a:spLocks noGrp="1"/>
          </p:cNvSpPr>
          <p:nvPr>
            <p:ph type="body" idx="1"/>
          </p:nvPr>
        </p:nvSpPr>
        <p:spPr/>
        <p:txBody>
          <a:bodyPr/>
          <a:lstStyle/>
          <a:p>
            <a:r>
              <a:rPr lang="en-US" dirty="0" smtClean="0"/>
              <a:t>Monday, May 11</a:t>
            </a:r>
            <a:endParaRPr lang="en-US" dirty="0"/>
          </a:p>
        </p:txBody>
      </p:sp>
    </p:spTree>
    <p:extLst>
      <p:ext uri="{BB962C8B-B14F-4D97-AF65-F5344CB8AC3E}">
        <p14:creationId xmlns:p14="http://schemas.microsoft.com/office/powerpoint/2010/main" val="481802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8</a:t>
            </a:r>
            <a:endParaRPr lang="en-US" dirty="0"/>
          </a:p>
        </p:txBody>
      </p:sp>
      <p:sp>
        <p:nvSpPr>
          <p:cNvPr id="3" name="Content Placeholder 2"/>
          <p:cNvSpPr>
            <a:spLocks noGrp="1"/>
          </p:cNvSpPr>
          <p:nvPr>
            <p:ph idx="1"/>
          </p:nvPr>
        </p:nvSpPr>
        <p:spPr/>
        <p:txBody>
          <a:bodyPr/>
          <a:lstStyle/>
          <a:p>
            <a:pPr marL="0" indent="0">
              <a:buNone/>
            </a:pPr>
            <a:r>
              <a:rPr lang="en-US" dirty="0"/>
              <a:t>Between 200 B.C.E. and 200 C.E., the Silk Roads</a:t>
            </a:r>
          </a:p>
          <a:p>
            <a:pPr marL="0" indent="0">
              <a:buNone/>
            </a:pPr>
            <a:r>
              <a:rPr lang="en-US" dirty="0"/>
              <a:t>facilitated commodity trade between which of the</a:t>
            </a:r>
          </a:p>
          <a:p>
            <a:pPr marL="0" indent="0">
              <a:buNone/>
            </a:pPr>
            <a:r>
              <a:rPr lang="en-US" dirty="0"/>
              <a:t>following pairs of empires?</a:t>
            </a:r>
          </a:p>
          <a:p>
            <a:pPr marL="0" indent="0">
              <a:buNone/>
            </a:pPr>
            <a:r>
              <a:rPr lang="en-US" dirty="0"/>
              <a:t>(A) The Roman and Incan</a:t>
            </a:r>
          </a:p>
          <a:p>
            <a:pPr marL="0" indent="0">
              <a:buNone/>
            </a:pPr>
            <a:r>
              <a:rPr lang="en-US" dirty="0"/>
              <a:t>(B) The Han and Spanish</a:t>
            </a:r>
          </a:p>
          <a:p>
            <a:pPr marL="0" indent="0">
              <a:buNone/>
            </a:pPr>
            <a:r>
              <a:rPr lang="en-US" dirty="0"/>
              <a:t>(C) The Roman and Han</a:t>
            </a:r>
          </a:p>
          <a:p>
            <a:pPr marL="0" indent="0">
              <a:buNone/>
            </a:pPr>
            <a:r>
              <a:rPr lang="en-US" dirty="0"/>
              <a:t>(D) The </a:t>
            </a:r>
            <a:r>
              <a:rPr lang="en-US" dirty="0" err="1"/>
              <a:t>Mali</a:t>
            </a:r>
            <a:r>
              <a:rPr lang="en-US" dirty="0"/>
              <a:t> and Byzantine</a:t>
            </a:r>
          </a:p>
        </p:txBody>
      </p:sp>
    </p:spTree>
    <p:extLst>
      <p:ext uri="{BB962C8B-B14F-4D97-AF65-F5344CB8AC3E}">
        <p14:creationId xmlns:p14="http://schemas.microsoft.com/office/powerpoint/2010/main" val="44882852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 76</a:t>
            </a:r>
            <a:endParaRPr lang="en-US" dirty="0"/>
          </a:p>
        </p:txBody>
      </p:sp>
      <p:sp>
        <p:nvSpPr>
          <p:cNvPr id="5" name="Content Placeholder 4"/>
          <p:cNvSpPr>
            <a:spLocks noGrp="1"/>
          </p:cNvSpPr>
          <p:nvPr>
            <p:ph idx="1"/>
          </p:nvPr>
        </p:nvSpPr>
        <p:spPr>
          <a:xfrm>
            <a:off x="5527343" y="2358334"/>
            <a:ext cx="6238164" cy="4024125"/>
          </a:xfrm>
        </p:spPr>
        <p:txBody>
          <a:bodyPr/>
          <a:lstStyle/>
          <a:p>
            <a:pPr marL="0" indent="0">
              <a:buNone/>
            </a:pPr>
            <a:r>
              <a:rPr lang="en-US" dirty="0"/>
              <a:t>Which of the following best describes the 1936 lithograph (entitled The Hero)</a:t>
            </a:r>
          </a:p>
          <a:p>
            <a:pPr marL="0" indent="0">
              <a:buNone/>
            </a:pPr>
            <a:r>
              <a:rPr lang="en-US" dirty="0"/>
              <a:t>by German artist George Grosz?</a:t>
            </a:r>
          </a:p>
          <a:p>
            <a:pPr marL="0" indent="0">
              <a:buNone/>
            </a:pPr>
            <a:r>
              <a:rPr lang="en-US" dirty="0"/>
              <a:t>(A) A propaganda poster prepared by the Nazi Party</a:t>
            </a:r>
          </a:p>
          <a:p>
            <a:pPr marL="0" indent="0">
              <a:buNone/>
            </a:pPr>
            <a:r>
              <a:rPr lang="en-US" dirty="0"/>
              <a:t>(B) A protest poster against the atrocities of the atomic bomb</a:t>
            </a:r>
          </a:p>
          <a:p>
            <a:pPr marL="0" indent="0">
              <a:buNone/>
            </a:pPr>
            <a:r>
              <a:rPr lang="en-US" dirty="0"/>
              <a:t>(C) A representation of a Holocaust victim</a:t>
            </a:r>
          </a:p>
          <a:p>
            <a:pPr marL="0" indent="0">
              <a:buNone/>
            </a:pPr>
            <a:r>
              <a:rPr lang="en-US" dirty="0"/>
              <a:t>(D) A post-First World War print expressing antiwar sentiment</a:t>
            </a:r>
          </a:p>
        </p:txBody>
      </p:sp>
      <p:pic>
        <p:nvPicPr>
          <p:cNvPr id="6" name="Picture 5"/>
          <p:cNvPicPr>
            <a:picLocks noChangeAspect="1"/>
          </p:cNvPicPr>
          <p:nvPr/>
        </p:nvPicPr>
        <p:blipFill>
          <a:blip r:embed="rId2"/>
          <a:stretch>
            <a:fillRect/>
          </a:stretch>
        </p:blipFill>
        <p:spPr>
          <a:xfrm>
            <a:off x="1251186" y="540010"/>
            <a:ext cx="3989553" cy="6011105"/>
          </a:xfrm>
          <a:prstGeom prst="rect">
            <a:avLst/>
          </a:prstGeom>
        </p:spPr>
      </p:pic>
    </p:spTree>
    <p:extLst>
      <p:ext uri="{BB962C8B-B14F-4D97-AF65-F5344CB8AC3E}">
        <p14:creationId xmlns:p14="http://schemas.microsoft.com/office/powerpoint/2010/main" val="80563034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76</a:t>
            </a:r>
            <a:endParaRPr lang="en-US" dirty="0"/>
          </a:p>
        </p:txBody>
      </p:sp>
      <p:sp>
        <p:nvSpPr>
          <p:cNvPr id="3" name="Content Placeholder 2"/>
          <p:cNvSpPr>
            <a:spLocks noGrp="1"/>
          </p:cNvSpPr>
          <p:nvPr>
            <p:ph idx="1"/>
          </p:nvPr>
        </p:nvSpPr>
        <p:spPr/>
        <p:txBody>
          <a:bodyPr/>
          <a:lstStyle/>
          <a:p>
            <a:pPr marL="0" indent="0">
              <a:buNone/>
            </a:pPr>
            <a:r>
              <a:rPr lang="en-US" dirty="0"/>
              <a:t>The correct answer is D. The lithograph depicts a wounded First World War</a:t>
            </a:r>
          </a:p>
          <a:p>
            <a:pPr marL="0" indent="0">
              <a:buNone/>
            </a:pPr>
            <a:r>
              <a:rPr lang="en-US" dirty="0"/>
              <a:t>veteran. The term “hero” in the title is ironic since the veteran is reduced to</a:t>
            </a:r>
          </a:p>
          <a:p>
            <a:pPr marL="0" indent="0">
              <a:buNone/>
            </a:pPr>
            <a:r>
              <a:rPr lang="en-US" dirty="0"/>
              <a:t>selling flowers on the sidewalk. The artwork evokes the horrors of the mass</a:t>
            </a:r>
          </a:p>
          <a:p>
            <a:pPr marL="0" indent="0">
              <a:buNone/>
            </a:pPr>
            <a:r>
              <a:rPr lang="en-US" dirty="0"/>
              <a:t>destruction of the war and its sad results.</a:t>
            </a:r>
          </a:p>
        </p:txBody>
      </p:sp>
    </p:spTree>
    <p:extLst>
      <p:ext uri="{BB962C8B-B14F-4D97-AF65-F5344CB8AC3E}">
        <p14:creationId xmlns:p14="http://schemas.microsoft.com/office/powerpoint/2010/main" val="177937190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77</a:t>
            </a:r>
            <a:endParaRPr lang="en-US" dirty="0"/>
          </a:p>
        </p:txBody>
      </p:sp>
      <p:sp>
        <p:nvSpPr>
          <p:cNvPr id="3" name="Content Placeholder 2"/>
          <p:cNvSpPr>
            <a:spLocks noGrp="1"/>
          </p:cNvSpPr>
          <p:nvPr>
            <p:ph idx="1"/>
          </p:nvPr>
        </p:nvSpPr>
        <p:spPr/>
        <p:txBody>
          <a:bodyPr/>
          <a:lstStyle/>
          <a:p>
            <a:pPr marL="0" indent="0">
              <a:buNone/>
            </a:pPr>
            <a:r>
              <a:rPr lang="en-US" dirty="0"/>
              <a:t>The founding North Atlantic Treaty Organization</a:t>
            </a:r>
          </a:p>
          <a:p>
            <a:pPr marL="0" indent="0">
              <a:buNone/>
            </a:pPr>
            <a:r>
              <a:rPr lang="en-US" dirty="0"/>
              <a:t>(NATO) is best understood in the context of</a:t>
            </a:r>
          </a:p>
          <a:p>
            <a:pPr marL="0" indent="0">
              <a:buNone/>
            </a:pPr>
            <a:r>
              <a:rPr lang="en-US" dirty="0"/>
              <a:t>which of the following?</a:t>
            </a:r>
          </a:p>
          <a:p>
            <a:pPr marL="0" indent="0">
              <a:buNone/>
            </a:pPr>
            <a:r>
              <a:rPr lang="en-US" dirty="0"/>
              <a:t>(A) The Cold War</a:t>
            </a:r>
          </a:p>
          <a:p>
            <a:pPr marL="0" indent="0">
              <a:buNone/>
            </a:pPr>
            <a:r>
              <a:rPr lang="en-US" dirty="0"/>
              <a:t>(B) The growth of a globalized economy</a:t>
            </a:r>
          </a:p>
          <a:p>
            <a:pPr marL="0" indent="0">
              <a:buNone/>
            </a:pPr>
            <a:r>
              <a:rPr lang="en-US" dirty="0"/>
              <a:t>(C) The establishment of the Nonaligned</a:t>
            </a:r>
          </a:p>
          <a:p>
            <a:pPr marL="0" indent="0">
              <a:buNone/>
            </a:pPr>
            <a:r>
              <a:rPr lang="en-US" dirty="0"/>
              <a:t>Movement</a:t>
            </a:r>
          </a:p>
          <a:p>
            <a:pPr marL="0" indent="0">
              <a:buNone/>
            </a:pPr>
            <a:r>
              <a:rPr lang="en-US" dirty="0"/>
              <a:t>(D) The post-Second World War</a:t>
            </a:r>
          </a:p>
          <a:p>
            <a:pPr marL="0" indent="0">
              <a:buNone/>
            </a:pPr>
            <a:r>
              <a:rPr lang="en-US" dirty="0"/>
              <a:t>population boom</a:t>
            </a:r>
          </a:p>
        </p:txBody>
      </p:sp>
    </p:spTree>
    <p:extLst>
      <p:ext uri="{BB962C8B-B14F-4D97-AF65-F5344CB8AC3E}">
        <p14:creationId xmlns:p14="http://schemas.microsoft.com/office/powerpoint/2010/main" val="292163541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77</a:t>
            </a:r>
            <a:endParaRPr lang="en-US" dirty="0"/>
          </a:p>
        </p:txBody>
      </p:sp>
      <p:sp>
        <p:nvSpPr>
          <p:cNvPr id="3" name="Content Placeholder 2"/>
          <p:cNvSpPr>
            <a:spLocks noGrp="1"/>
          </p:cNvSpPr>
          <p:nvPr>
            <p:ph idx="1"/>
          </p:nvPr>
        </p:nvSpPr>
        <p:spPr/>
        <p:txBody>
          <a:bodyPr/>
          <a:lstStyle/>
          <a:p>
            <a:pPr marL="0" indent="0">
              <a:buNone/>
            </a:pPr>
            <a:r>
              <a:rPr lang="en-US" dirty="0"/>
              <a:t>The correct answer is A. NATO was established as a military and political alliance</a:t>
            </a:r>
          </a:p>
          <a:p>
            <a:pPr marL="0" indent="0">
              <a:buNone/>
            </a:pPr>
            <a:r>
              <a:rPr lang="en-US" dirty="0"/>
              <a:t>among the United States and various Western European countries to defend</a:t>
            </a:r>
          </a:p>
          <a:p>
            <a:pPr marL="0" indent="0">
              <a:buNone/>
            </a:pPr>
            <a:r>
              <a:rPr lang="en-US" dirty="0"/>
              <a:t>against the perceived threat of the Soviet Union.</a:t>
            </a:r>
          </a:p>
        </p:txBody>
      </p:sp>
    </p:spTree>
    <p:extLst>
      <p:ext uri="{BB962C8B-B14F-4D97-AF65-F5344CB8AC3E}">
        <p14:creationId xmlns:p14="http://schemas.microsoft.com/office/powerpoint/2010/main" val="423087598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78</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Historians argue that the twentieth century marks</a:t>
            </a:r>
          </a:p>
          <a:p>
            <a:pPr marL="0" indent="0">
              <a:buNone/>
            </a:pPr>
            <a:r>
              <a:rPr lang="en-US" dirty="0"/>
              <a:t>a significant break in world history for all of the</a:t>
            </a:r>
          </a:p>
          <a:p>
            <a:pPr marL="0" indent="0">
              <a:buNone/>
            </a:pPr>
            <a:r>
              <a:rPr lang="en-US" dirty="0"/>
              <a:t>following reasons EXCEPT:</a:t>
            </a:r>
          </a:p>
          <a:p>
            <a:pPr marL="0" indent="0">
              <a:buNone/>
            </a:pPr>
            <a:r>
              <a:rPr lang="en-US" dirty="0"/>
              <a:t>(A) Petroleum use fundamentally changed the</a:t>
            </a:r>
          </a:p>
          <a:p>
            <a:pPr marL="0" indent="0">
              <a:buNone/>
            </a:pPr>
            <a:r>
              <a:rPr lang="en-US" dirty="0"/>
              <a:t>relationship of humans to the environment.</a:t>
            </a:r>
          </a:p>
          <a:p>
            <a:pPr marL="0" indent="0">
              <a:buNone/>
            </a:pPr>
            <a:r>
              <a:rPr lang="en-US" dirty="0"/>
              <a:t>(B) The population of the world increased from</a:t>
            </a:r>
          </a:p>
          <a:p>
            <a:pPr marL="0" indent="0">
              <a:buNone/>
            </a:pPr>
            <a:r>
              <a:rPr lang="en-US" dirty="0"/>
              <a:t>1.6 billion to 6.1 billion people.</a:t>
            </a:r>
          </a:p>
          <a:p>
            <a:pPr marL="0" indent="0">
              <a:buNone/>
            </a:pPr>
            <a:r>
              <a:rPr lang="en-US" dirty="0"/>
              <a:t>(C) Communists established powerful new states</a:t>
            </a:r>
          </a:p>
          <a:p>
            <a:pPr marL="0" indent="0">
              <a:buNone/>
            </a:pPr>
            <a:r>
              <a:rPr lang="en-US" dirty="0"/>
              <a:t>in Russia and China.</a:t>
            </a:r>
          </a:p>
          <a:p>
            <a:pPr marL="0" indent="0">
              <a:buNone/>
            </a:pPr>
            <a:r>
              <a:rPr lang="en-US" dirty="0"/>
              <a:t>(D) Low-wage laborers migrated from continent</a:t>
            </a:r>
          </a:p>
          <a:p>
            <a:pPr marL="0" indent="0">
              <a:buNone/>
            </a:pPr>
            <a:r>
              <a:rPr lang="en-US" dirty="0"/>
              <a:t>to continent.</a:t>
            </a:r>
          </a:p>
        </p:txBody>
      </p:sp>
    </p:spTree>
    <p:extLst>
      <p:ext uri="{BB962C8B-B14F-4D97-AF65-F5344CB8AC3E}">
        <p14:creationId xmlns:p14="http://schemas.microsoft.com/office/powerpoint/2010/main" val="219356766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78</a:t>
            </a:r>
            <a:endParaRPr lang="en-US" dirty="0"/>
          </a:p>
        </p:txBody>
      </p:sp>
      <p:sp>
        <p:nvSpPr>
          <p:cNvPr id="3" name="Content Placeholder 2"/>
          <p:cNvSpPr>
            <a:spLocks noGrp="1"/>
          </p:cNvSpPr>
          <p:nvPr>
            <p:ph idx="1"/>
          </p:nvPr>
        </p:nvSpPr>
        <p:spPr/>
        <p:txBody>
          <a:bodyPr/>
          <a:lstStyle/>
          <a:p>
            <a:pPr marL="0" indent="0">
              <a:buNone/>
            </a:pPr>
            <a:r>
              <a:rPr lang="en-US" dirty="0"/>
              <a:t>The correct answer is D. Choice D is the only choice that does not describe a</a:t>
            </a:r>
          </a:p>
          <a:p>
            <a:pPr marL="0" indent="0">
              <a:buNone/>
            </a:pPr>
            <a:r>
              <a:rPr lang="en-US" dirty="0"/>
              <a:t>distinctive feature of the twentieth century. The large-scale migration of low-wage</a:t>
            </a:r>
          </a:p>
          <a:p>
            <a:pPr marL="0" indent="0">
              <a:buNone/>
            </a:pPr>
            <a:r>
              <a:rPr lang="en-US" dirty="0"/>
              <a:t>labor had been part of the world economy since the spread of industrialization</a:t>
            </a:r>
          </a:p>
          <a:p>
            <a:pPr marL="0" indent="0">
              <a:buNone/>
            </a:pPr>
            <a:r>
              <a:rPr lang="en-US" dirty="0"/>
              <a:t>in the early nineteenth century. The other answer choices are all accurate</a:t>
            </a:r>
          </a:p>
          <a:p>
            <a:pPr marL="0" indent="0">
              <a:buNone/>
            </a:pPr>
            <a:r>
              <a:rPr lang="en-US" dirty="0"/>
              <a:t>characterizations of features that do in fact distinguish the twentieth century from</a:t>
            </a:r>
          </a:p>
          <a:p>
            <a:pPr marL="0" indent="0">
              <a:buNone/>
            </a:pPr>
            <a:r>
              <a:rPr lang="en-US" dirty="0"/>
              <a:t>earlier periods.</a:t>
            </a:r>
          </a:p>
        </p:txBody>
      </p:sp>
    </p:spTree>
    <p:extLst>
      <p:ext uri="{BB962C8B-B14F-4D97-AF65-F5344CB8AC3E}">
        <p14:creationId xmlns:p14="http://schemas.microsoft.com/office/powerpoint/2010/main" val="56825527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79</a:t>
            </a:r>
            <a:endParaRPr lang="en-US" dirty="0"/>
          </a:p>
        </p:txBody>
      </p:sp>
      <p:sp>
        <p:nvSpPr>
          <p:cNvPr id="3" name="Content Placeholder 2"/>
          <p:cNvSpPr>
            <a:spLocks noGrp="1"/>
          </p:cNvSpPr>
          <p:nvPr>
            <p:ph idx="1"/>
          </p:nvPr>
        </p:nvSpPr>
        <p:spPr/>
        <p:txBody>
          <a:bodyPr/>
          <a:lstStyle/>
          <a:p>
            <a:pPr marL="0" indent="0">
              <a:buNone/>
            </a:pPr>
            <a:r>
              <a:rPr lang="en-US" dirty="0"/>
              <a:t>What was the leading cause of the unprecedented</a:t>
            </a:r>
          </a:p>
          <a:p>
            <a:pPr marL="0" indent="0">
              <a:buNone/>
            </a:pPr>
            <a:r>
              <a:rPr lang="en-US" dirty="0"/>
              <a:t>increase in global population in the twentieth</a:t>
            </a:r>
          </a:p>
          <a:p>
            <a:pPr marL="0" indent="0">
              <a:buNone/>
            </a:pPr>
            <a:r>
              <a:rPr lang="en-US" dirty="0"/>
              <a:t>century?</a:t>
            </a:r>
          </a:p>
          <a:p>
            <a:pPr marL="0" indent="0">
              <a:buNone/>
            </a:pPr>
            <a:r>
              <a:rPr lang="en-US" dirty="0"/>
              <a:t>(A) The end of international epidemics</a:t>
            </a:r>
          </a:p>
          <a:p>
            <a:pPr marL="0" indent="0">
              <a:buNone/>
            </a:pPr>
            <a:r>
              <a:rPr lang="en-US" dirty="0"/>
              <a:t>(B) Global warming and other types of climate</a:t>
            </a:r>
          </a:p>
          <a:p>
            <a:pPr marL="0" indent="0">
              <a:buNone/>
            </a:pPr>
            <a:r>
              <a:rPr lang="en-US" dirty="0"/>
              <a:t>change</a:t>
            </a:r>
          </a:p>
          <a:p>
            <a:pPr marL="0" indent="0">
              <a:buNone/>
            </a:pPr>
            <a:r>
              <a:rPr lang="en-US" dirty="0"/>
              <a:t>(C) The impact of medical innovations and public</a:t>
            </a:r>
          </a:p>
          <a:p>
            <a:pPr marL="0" indent="0">
              <a:buNone/>
            </a:pPr>
            <a:r>
              <a:rPr lang="en-US" dirty="0"/>
              <a:t>health measures</a:t>
            </a:r>
          </a:p>
          <a:p>
            <a:pPr marL="0" indent="0">
              <a:buNone/>
            </a:pPr>
            <a:r>
              <a:rPr lang="en-US" dirty="0"/>
              <a:t>(D) The reduction of world hunger</a:t>
            </a:r>
          </a:p>
        </p:txBody>
      </p:sp>
    </p:spTree>
    <p:extLst>
      <p:ext uri="{BB962C8B-B14F-4D97-AF65-F5344CB8AC3E}">
        <p14:creationId xmlns:p14="http://schemas.microsoft.com/office/powerpoint/2010/main" val="60546062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79</a:t>
            </a:r>
            <a:endParaRPr lang="en-US" dirty="0"/>
          </a:p>
        </p:txBody>
      </p:sp>
      <p:sp>
        <p:nvSpPr>
          <p:cNvPr id="3" name="Content Placeholder 2"/>
          <p:cNvSpPr>
            <a:spLocks noGrp="1"/>
          </p:cNvSpPr>
          <p:nvPr>
            <p:ph idx="1"/>
          </p:nvPr>
        </p:nvSpPr>
        <p:spPr/>
        <p:txBody>
          <a:bodyPr/>
          <a:lstStyle/>
          <a:p>
            <a:pPr marL="0" indent="0">
              <a:buNone/>
            </a:pPr>
            <a:r>
              <a:rPr lang="en-US" dirty="0"/>
              <a:t>The correct answer is C. The development of antibiotics and mass vaccination</a:t>
            </a:r>
          </a:p>
          <a:p>
            <a:pPr marL="0" indent="0">
              <a:buNone/>
            </a:pPr>
            <a:r>
              <a:rPr lang="en-US" dirty="0"/>
              <a:t>campaigns during the twentieth century have had a tremendous impact on global</a:t>
            </a:r>
          </a:p>
          <a:p>
            <a:pPr marL="0" indent="0">
              <a:buNone/>
            </a:pPr>
            <a:r>
              <a:rPr lang="en-US" dirty="0"/>
              <a:t>population by limiting the impact of previously fatal or debilitating diseases.</a:t>
            </a:r>
          </a:p>
          <a:p>
            <a:pPr marL="0" indent="0">
              <a:buNone/>
            </a:pPr>
            <a:r>
              <a:rPr lang="en-US" dirty="0"/>
              <a:t>Improvements in sanitation facilities in many areas also decreased the incidence</a:t>
            </a:r>
          </a:p>
          <a:p>
            <a:pPr marL="0" indent="0">
              <a:buNone/>
            </a:pPr>
            <a:r>
              <a:rPr lang="en-US" dirty="0"/>
              <a:t>of disease, resulting in longer life spans and lower infant mortality.</a:t>
            </a:r>
          </a:p>
        </p:txBody>
      </p:sp>
    </p:spTree>
    <p:extLst>
      <p:ext uri="{BB962C8B-B14F-4D97-AF65-F5344CB8AC3E}">
        <p14:creationId xmlns:p14="http://schemas.microsoft.com/office/powerpoint/2010/main" val="252215887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872" y="136576"/>
            <a:ext cx="8610600" cy="1293028"/>
          </a:xfrm>
        </p:spPr>
        <p:txBody>
          <a:bodyPr/>
          <a:lstStyle/>
          <a:p>
            <a:r>
              <a:rPr lang="en-US" dirty="0" smtClean="0"/>
              <a:t>Question 80</a:t>
            </a:r>
            <a:endParaRPr lang="en-US" dirty="0"/>
          </a:p>
        </p:txBody>
      </p:sp>
      <p:sp>
        <p:nvSpPr>
          <p:cNvPr id="3" name="Content Placeholder 2"/>
          <p:cNvSpPr>
            <a:spLocks noGrp="1"/>
          </p:cNvSpPr>
          <p:nvPr>
            <p:ph idx="1"/>
          </p:nvPr>
        </p:nvSpPr>
        <p:spPr>
          <a:xfrm>
            <a:off x="2074460" y="1262419"/>
            <a:ext cx="11069472" cy="5595581"/>
          </a:xfrm>
        </p:spPr>
        <p:txBody>
          <a:bodyPr>
            <a:normAutofit fontScale="85000" lnSpcReduction="20000"/>
          </a:bodyPr>
          <a:lstStyle/>
          <a:p>
            <a:pPr marL="0" indent="0">
              <a:buNone/>
            </a:pPr>
            <a:r>
              <a:rPr lang="en-US" dirty="0"/>
              <a:t>Which of the following statements best represents</a:t>
            </a:r>
          </a:p>
          <a:p>
            <a:pPr marL="0" indent="0">
              <a:buNone/>
            </a:pPr>
            <a:r>
              <a:rPr lang="en-US" dirty="0"/>
              <a:t>a nationalistic interpretation of the collapse of the</a:t>
            </a:r>
          </a:p>
          <a:p>
            <a:pPr marL="0" indent="0">
              <a:buNone/>
            </a:pPr>
            <a:r>
              <a:rPr lang="en-US" dirty="0"/>
              <a:t>Ottoman and Russian empires during and</a:t>
            </a:r>
          </a:p>
          <a:p>
            <a:pPr marL="0" indent="0">
              <a:buNone/>
            </a:pPr>
            <a:r>
              <a:rPr lang="en-US" dirty="0"/>
              <a:t>immediately after the First World War?</a:t>
            </a:r>
          </a:p>
          <a:p>
            <a:pPr marL="0" indent="0">
              <a:buNone/>
            </a:pPr>
            <a:r>
              <a:rPr lang="en-US" dirty="0"/>
              <a:t>(A) Military weakness and political instability</a:t>
            </a:r>
          </a:p>
          <a:p>
            <a:pPr marL="0" indent="0">
              <a:buNone/>
            </a:pPr>
            <a:r>
              <a:rPr lang="en-US" dirty="0"/>
              <a:t>were the primary reasons for the collapse</a:t>
            </a:r>
          </a:p>
          <a:p>
            <a:pPr marL="0" indent="0">
              <a:buNone/>
            </a:pPr>
            <a:r>
              <a:rPr lang="en-US" dirty="0"/>
              <a:t>of these empires.</a:t>
            </a:r>
          </a:p>
          <a:p>
            <a:pPr marL="0" indent="0">
              <a:buNone/>
            </a:pPr>
            <a:r>
              <a:rPr lang="en-US" dirty="0"/>
              <a:t>(B) The growing demands of various ethnic</a:t>
            </a:r>
          </a:p>
          <a:p>
            <a:pPr marL="0" indent="0">
              <a:buNone/>
            </a:pPr>
            <a:r>
              <a:rPr lang="en-US" dirty="0"/>
              <a:t>groups within these multiethnic empires</a:t>
            </a:r>
          </a:p>
          <a:p>
            <a:pPr marL="0" indent="0">
              <a:buNone/>
            </a:pPr>
            <a:r>
              <a:rPr lang="en-US" dirty="0"/>
              <a:t>were the primary reasons for the collapse.</a:t>
            </a:r>
          </a:p>
          <a:p>
            <a:pPr marL="0" indent="0">
              <a:buNone/>
            </a:pPr>
            <a:r>
              <a:rPr lang="en-US" dirty="0"/>
              <a:t>(C) The slow pace of industrialization in these</a:t>
            </a:r>
          </a:p>
          <a:p>
            <a:pPr marL="0" indent="0">
              <a:buNone/>
            </a:pPr>
            <a:r>
              <a:rPr lang="en-US" dirty="0"/>
              <a:t>empires left them unable to compete</a:t>
            </a:r>
          </a:p>
          <a:p>
            <a:pPr marL="0" indent="0">
              <a:buNone/>
            </a:pPr>
            <a:r>
              <a:rPr lang="en-US" dirty="0"/>
              <a:t>militarily and politically with more</a:t>
            </a:r>
          </a:p>
          <a:p>
            <a:pPr marL="0" indent="0">
              <a:buNone/>
            </a:pPr>
            <a:r>
              <a:rPr lang="en-US" dirty="0"/>
              <a:t>developed countries.</a:t>
            </a:r>
          </a:p>
          <a:p>
            <a:pPr marL="0" indent="0">
              <a:buNone/>
            </a:pPr>
            <a:r>
              <a:rPr lang="en-US" dirty="0"/>
              <a:t>(D) Religious differences between the Russian</a:t>
            </a:r>
          </a:p>
          <a:p>
            <a:pPr marL="0" indent="0">
              <a:buNone/>
            </a:pPr>
            <a:r>
              <a:rPr lang="en-US" dirty="0"/>
              <a:t>Empire and the Ottoman Empire led to their</a:t>
            </a:r>
          </a:p>
          <a:p>
            <a:pPr marL="0" indent="0">
              <a:buNone/>
            </a:pPr>
            <a:r>
              <a:rPr lang="en-US" dirty="0"/>
              <a:t>final collapse.</a:t>
            </a:r>
          </a:p>
        </p:txBody>
      </p:sp>
    </p:spTree>
    <p:extLst>
      <p:ext uri="{BB962C8B-B14F-4D97-AF65-F5344CB8AC3E}">
        <p14:creationId xmlns:p14="http://schemas.microsoft.com/office/powerpoint/2010/main" val="337033555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80</a:t>
            </a:r>
            <a:endParaRPr lang="en-US" dirty="0"/>
          </a:p>
        </p:txBody>
      </p:sp>
      <p:sp>
        <p:nvSpPr>
          <p:cNvPr id="3" name="Content Placeholder 2"/>
          <p:cNvSpPr>
            <a:spLocks noGrp="1"/>
          </p:cNvSpPr>
          <p:nvPr>
            <p:ph idx="1"/>
          </p:nvPr>
        </p:nvSpPr>
        <p:spPr/>
        <p:txBody>
          <a:bodyPr/>
          <a:lstStyle/>
          <a:p>
            <a:pPr marL="0" indent="0">
              <a:buNone/>
            </a:pPr>
            <a:r>
              <a:rPr lang="en-US" dirty="0"/>
              <a:t>The correct answer is B. The historical interpretation described in choice B</a:t>
            </a:r>
          </a:p>
          <a:p>
            <a:pPr marL="0" indent="0">
              <a:buNone/>
            </a:pPr>
            <a:r>
              <a:rPr lang="en-US" dirty="0"/>
              <a:t>suggests that the demand for political autonomy by various ethnic groups within</a:t>
            </a:r>
          </a:p>
          <a:p>
            <a:pPr marL="0" indent="0">
              <a:buNone/>
            </a:pPr>
            <a:r>
              <a:rPr lang="en-US" dirty="0"/>
              <a:t>each multiethnic empire led to their collapse. Within the Russian and Ottoman</a:t>
            </a:r>
          </a:p>
          <a:p>
            <a:pPr marL="0" indent="0">
              <a:buNone/>
            </a:pPr>
            <a:r>
              <a:rPr lang="en-US" dirty="0"/>
              <a:t>empires, the majority ethnic groups had tried to achieve greater political unity</a:t>
            </a:r>
          </a:p>
          <a:p>
            <a:pPr marL="0" indent="0">
              <a:buNone/>
            </a:pPr>
            <a:r>
              <a:rPr lang="en-US" dirty="0"/>
              <a:t>by imposing their language and culture on other groups, which in turn had</a:t>
            </a:r>
          </a:p>
          <a:p>
            <a:pPr marL="0" indent="0">
              <a:buNone/>
            </a:pPr>
            <a:r>
              <a:rPr lang="en-US" dirty="0"/>
              <a:t>led to greater nationalist tensions. This interpretation emphasizes the role of</a:t>
            </a:r>
          </a:p>
          <a:p>
            <a:pPr marL="0" indent="0">
              <a:buNone/>
            </a:pPr>
            <a:r>
              <a:rPr lang="en-US" dirty="0"/>
              <a:t>nationalism, unlike the other choices.</a:t>
            </a:r>
          </a:p>
        </p:txBody>
      </p:sp>
    </p:spTree>
    <p:extLst>
      <p:ext uri="{BB962C8B-B14F-4D97-AF65-F5344CB8AC3E}">
        <p14:creationId xmlns:p14="http://schemas.microsoft.com/office/powerpoint/2010/main" val="4130743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8</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Key Concept: 2.3.I.A </a:t>
            </a:r>
          </a:p>
          <a:p>
            <a:pPr marL="0" indent="0" algn="ctr">
              <a:buNone/>
            </a:pPr>
            <a:r>
              <a:rPr lang="en-US" dirty="0" smtClean="0"/>
              <a:t>Theme: Theme </a:t>
            </a:r>
            <a:r>
              <a:rPr lang="en-US" dirty="0"/>
              <a:t>4: </a:t>
            </a:r>
            <a:r>
              <a:rPr lang="en-US" dirty="0" smtClean="0"/>
              <a:t>Creation, Expansion</a:t>
            </a:r>
            <a:r>
              <a:rPr lang="en-US" dirty="0"/>
              <a:t>, </a:t>
            </a:r>
            <a:r>
              <a:rPr lang="en-US" dirty="0" smtClean="0"/>
              <a:t>and Interaction of Economic </a:t>
            </a:r>
            <a:r>
              <a:rPr lang="en-US" dirty="0"/>
              <a:t>Systems</a:t>
            </a:r>
          </a:p>
          <a:p>
            <a:pPr marL="0" indent="0" algn="ctr">
              <a:buNone/>
            </a:pPr>
            <a:r>
              <a:rPr lang="en-US" dirty="0" smtClean="0"/>
              <a:t>Skill: Continuity </a:t>
            </a:r>
            <a:r>
              <a:rPr lang="en-US" dirty="0"/>
              <a:t>and Change </a:t>
            </a:r>
            <a:r>
              <a:rPr lang="en-US" dirty="0" smtClean="0"/>
              <a:t>over Time</a:t>
            </a:r>
            <a:endParaRPr lang="en-US" dirty="0"/>
          </a:p>
          <a:p>
            <a:pPr marL="0" indent="0">
              <a:buNone/>
            </a:pPr>
            <a:endParaRPr lang="en-US" dirty="0" smtClean="0"/>
          </a:p>
          <a:p>
            <a:pPr marL="0" indent="0">
              <a:buNone/>
            </a:pPr>
            <a:endParaRPr lang="en-US" dirty="0"/>
          </a:p>
          <a:p>
            <a:pPr marL="0" indent="0">
              <a:buNone/>
            </a:pPr>
            <a:r>
              <a:rPr lang="en-US" dirty="0" smtClean="0"/>
              <a:t>The </a:t>
            </a:r>
            <a:r>
              <a:rPr lang="en-US" dirty="0"/>
              <a:t>correct answer is C. Archaeologists have found evidence of trade in </a:t>
            </a:r>
            <a:r>
              <a:rPr lang="en-US" dirty="0" smtClean="0"/>
              <a:t>luxury goods</a:t>
            </a:r>
            <a:r>
              <a:rPr lang="en-US" dirty="0"/>
              <a:t>, such as Chinese silks and Roman glass, though there is no clear </a:t>
            </a:r>
            <a:r>
              <a:rPr lang="en-US" dirty="0" smtClean="0"/>
              <a:t>evidence of </a:t>
            </a:r>
            <a:r>
              <a:rPr lang="en-US" dirty="0"/>
              <a:t>direct political contact between the Roman and Han empires.</a:t>
            </a:r>
          </a:p>
        </p:txBody>
      </p:sp>
    </p:spTree>
    <p:extLst>
      <p:ext uri="{BB962C8B-B14F-4D97-AF65-F5344CB8AC3E}">
        <p14:creationId xmlns:p14="http://schemas.microsoft.com/office/powerpoint/2010/main" val="103633421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a:t>
            </a:r>
            <a:endParaRPr lang="en-US" dirty="0"/>
          </a:p>
        </p:txBody>
      </p:sp>
      <p:sp>
        <p:nvSpPr>
          <p:cNvPr id="3" name="Content Placeholder 2"/>
          <p:cNvSpPr>
            <a:spLocks noGrp="1"/>
          </p:cNvSpPr>
          <p:nvPr>
            <p:ph idx="1"/>
          </p:nvPr>
        </p:nvSpPr>
        <p:spPr/>
        <p:txBody>
          <a:bodyPr/>
          <a:lstStyle/>
          <a:p>
            <a:pPr marL="0" indent="0">
              <a:buNone/>
            </a:pPr>
            <a:r>
              <a:rPr lang="en-US" dirty="0" smtClean="0"/>
              <a:t>Analyze continuities and change in ONE of these aspects of warfare during World War I and World War II:</a:t>
            </a:r>
          </a:p>
          <a:p>
            <a:r>
              <a:rPr lang="en-US" dirty="0" smtClean="0"/>
              <a:t>Military technology and tactics</a:t>
            </a:r>
          </a:p>
          <a:p>
            <a:r>
              <a:rPr lang="en-US" dirty="0" smtClean="0"/>
              <a:t>Role of European colonies and former colonies</a:t>
            </a:r>
          </a:p>
        </p:txBody>
      </p:sp>
    </p:spTree>
    <p:extLst>
      <p:ext uri="{BB962C8B-B14F-4D97-AF65-F5344CB8AC3E}">
        <p14:creationId xmlns:p14="http://schemas.microsoft.com/office/powerpoint/2010/main" val="99170885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Contemporary Era</a:t>
            </a:r>
            <a:br>
              <a:rPr lang="en-US" dirty="0" smtClean="0"/>
            </a:br>
            <a:r>
              <a:rPr lang="en-US" dirty="0" smtClean="0"/>
              <a:t>1900-Present</a:t>
            </a:r>
            <a:endParaRPr lang="en-US" dirty="0"/>
          </a:p>
        </p:txBody>
      </p:sp>
      <p:sp>
        <p:nvSpPr>
          <p:cNvPr id="3" name="Text Placeholder 2"/>
          <p:cNvSpPr>
            <a:spLocks noGrp="1"/>
          </p:cNvSpPr>
          <p:nvPr>
            <p:ph type="body" idx="1"/>
          </p:nvPr>
        </p:nvSpPr>
        <p:spPr/>
        <p:txBody>
          <a:bodyPr/>
          <a:lstStyle/>
          <a:p>
            <a:r>
              <a:rPr lang="en-US" dirty="0" smtClean="0"/>
              <a:t>Tuesday, May 12</a:t>
            </a:r>
            <a:endParaRPr lang="en-US" dirty="0"/>
          </a:p>
        </p:txBody>
      </p:sp>
    </p:spTree>
    <p:extLst>
      <p:ext uri="{BB962C8B-B14F-4D97-AF65-F5344CB8AC3E}">
        <p14:creationId xmlns:p14="http://schemas.microsoft.com/office/powerpoint/2010/main" val="382145944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 81</a:t>
            </a:r>
            <a:endParaRPr lang="en-US" dirty="0"/>
          </a:p>
        </p:txBody>
      </p:sp>
      <p:sp>
        <p:nvSpPr>
          <p:cNvPr id="5" name="Content Placeholder 4"/>
          <p:cNvSpPr>
            <a:spLocks noGrp="1"/>
          </p:cNvSpPr>
          <p:nvPr>
            <p:ph idx="1"/>
          </p:nvPr>
        </p:nvSpPr>
        <p:spPr/>
        <p:txBody>
          <a:bodyPr>
            <a:normAutofit fontScale="77500" lnSpcReduction="20000"/>
          </a:bodyPr>
          <a:lstStyle/>
          <a:p>
            <a:pPr marL="0" indent="0">
              <a:buNone/>
            </a:pPr>
            <a:r>
              <a:rPr lang="en-US" dirty="0"/>
              <a:t>Which of the following was a major similarity</a:t>
            </a:r>
          </a:p>
          <a:p>
            <a:pPr marL="0" indent="0">
              <a:buNone/>
            </a:pPr>
            <a:r>
              <a:rPr lang="en-US" dirty="0"/>
              <a:t>between the goals of leaders of the Chinese</a:t>
            </a:r>
          </a:p>
          <a:p>
            <a:pPr marL="0" indent="0">
              <a:buNone/>
            </a:pPr>
            <a:r>
              <a:rPr lang="en-US" dirty="0"/>
              <a:t>Communist Revolution, such as Mao Zedong, and</a:t>
            </a:r>
          </a:p>
          <a:p>
            <a:pPr marL="0" indent="0">
              <a:buNone/>
            </a:pPr>
            <a:r>
              <a:rPr lang="en-US" dirty="0"/>
              <a:t>the goals of leaders of the Mexican Revolution,</a:t>
            </a:r>
          </a:p>
          <a:p>
            <a:pPr marL="0" indent="0">
              <a:buNone/>
            </a:pPr>
            <a:r>
              <a:rPr lang="en-US" dirty="0"/>
              <a:t>such as Emiliano Zapata, in the early twentieth</a:t>
            </a:r>
          </a:p>
          <a:p>
            <a:pPr marL="0" indent="0">
              <a:buNone/>
            </a:pPr>
            <a:r>
              <a:rPr lang="en-US" dirty="0"/>
              <a:t>century?</a:t>
            </a:r>
          </a:p>
          <a:p>
            <a:pPr marL="0" indent="0">
              <a:buNone/>
            </a:pPr>
            <a:r>
              <a:rPr lang="en-US" dirty="0"/>
              <a:t>(A) Advocacy of a global workers’ revolution</a:t>
            </a:r>
          </a:p>
          <a:p>
            <a:pPr marL="0" indent="0">
              <a:buNone/>
            </a:pPr>
            <a:r>
              <a:rPr lang="en-US" dirty="0"/>
              <a:t>(B) Active encouragement for integration into the</a:t>
            </a:r>
          </a:p>
          <a:p>
            <a:pPr marL="0" indent="0">
              <a:buNone/>
            </a:pPr>
            <a:r>
              <a:rPr lang="en-US" dirty="0"/>
              <a:t>global economy</a:t>
            </a:r>
          </a:p>
          <a:p>
            <a:pPr marL="0" indent="0">
              <a:buNone/>
            </a:pPr>
            <a:r>
              <a:rPr lang="en-US" dirty="0"/>
              <a:t>(C) Concern primarily with improving conditions</a:t>
            </a:r>
          </a:p>
          <a:p>
            <a:pPr marL="0" indent="0">
              <a:buNone/>
            </a:pPr>
            <a:r>
              <a:rPr lang="en-US" dirty="0"/>
              <a:t>for urban factory workers</a:t>
            </a:r>
          </a:p>
          <a:p>
            <a:pPr marL="0" indent="0">
              <a:buNone/>
            </a:pPr>
            <a:r>
              <a:rPr lang="en-US" dirty="0"/>
              <a:t>(D) Support for redistribution of land to poor</a:t>
            </a:r>
          </a:p>
          <a:p>
            <a:pPr marL="0" indent="0">
              <a:buNone/>
            </a:pPr>
            <a:r>
              <a:rPr lang="en-US" dirty="0"/>
              <a:t>peasants</a:t>
            </a:r>
          </a:p>
        </p:txBody>
      </p:sp>
    </p:spTree>
    <p:extLst>
      <p:ext uri="{BB962C8B-B14F-4D97-AF65-F5344CB8AC3E}">
        <p14:creationId xmlns:p14="http://schemas.microsoft.com/office/powerpoint/2010/main" val="195751660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81</a:t>
            </a:r>
            <a:endParaRPr lang="en-US" dirty="0"/>
          </a:p>
        </p:txBody>
      </p:sp>
      <p:sp>
        <p:nvSpPr>
          <p:cNvPr id="3" name="Content Placeholder 2"/>
          <p:cNvSpPr>
            <a:spLocks noGrp="1"/>
          </p:cNvSpPr>
          <p:nvPr>
            <p:ph idx="1"/>
          </p:nvPr>
        </p:nvSpPr>
        <p:spPr/>
        <p:txBody>
          <a:bodyPr/>
          <a:lstStyle/>
          <a:p>
            <a:pPr marL="0" indent="0">
              <a:buNone/>
            </a:pPr>
            <a:r>
              <a:rPr lang="en-US" dirty="0"/>
              <a:t>The correct answer is D. Mao Zedong’s agricultural reform program and Emiliano</a:t>
            </a:r>
          </a:p>
          <a:p>
            <a:pPr marL="0" indent="0">
              <a:buNone/>
            </a:pPr>
            <a:r>
              <a:rPr lang="en-US" dirty="0"/>
              <a:t>Zapata’s Plan of Ayala both called for land to be taken from large landowners and</a:t>
            </a:r>
          </a:p>
          <a:p>
            <a:pPr marL="0" indent="0">
              <a:buNone/>
            </a:pPr>
            <a:r>
              <a:rPr lang="en-US" dirty="0"/>
              <a:t>given to peasant communities.</a:t>
            </a:r>
          </a:p>
        </p:txBody>
      </p:sp>
    </p:spTree>
    <p:extLst>
      <p:ext uri="{BB962C8B-B14F-4D97-AF65-F5344CB8AC3E}">
        <p14:creationId xmlns:p14="http://schemas.microsoft.com/office/powerpoint/2010/main" val="359161230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82</a:t>
            </a:r>
            <a:endParaRPr lang="en-US" dirty="0"/>
          </a:p>
        </p:txBody>
      </p:sp>
      <p:sp>
        <p:nvSpPr>
          <p:cNvPr id="3" name="Content Placeholder 2"/>
          <p:cNvSpPr>
            <a:spLocks noGrp="1"/>
          </p:cNvSpPr>
          <p:nvPr>
            <p:ph idx="1"/>
          </p:nvPr>
        </p:nvSpPr>
        <p:spPr>
          <a:xfrm>
            <a:off x="518615" y="1187356"/>
            <a:ext cx="10987585" cy="5031330"/>
          </a:xfrm>
        </p:spPr>
        <p:txBody>
          <a:bodyPr>
            <a:normAutofit fontScale="77500" lnSpcReduction="20000"/>
          </a:bodyPr>
          <a:lstStyle/>
          <a:p>
            <a:pPr marL="0" indent="0">
              <a:buNone/>
            </a:pPr>
            <a:r>
              <a:rPr lang="en-US" dirty="0"/>
              <a:t>Which of the following was a significant</a:t>
            </a:r>
          </a:p>
          <a:p>
            <a:pPr marL="0" indent="0">
              <a:buNone/>
            </a:pPr>
            <a:r>
              <a:rPr lang="en-US" dirty="0"/>
              <a:t>environmental effect of the globalization of</a:t>
            </a:r>
          </a:p>
          <a:p>
            <a:pPr marL="0" indent="0">
              <a:buNone/>
            </a:pPr>
            <a:r>
              <a:rPr lang="en-US" dirty="0"/>
              <a:t>the world’s economy in the period 1980 to the</a:t>
            </a:r>
          </a:p>
          <a:p>
            <a:pPr marL="0" indent="0">
              <a:buNone/>
            </a:pPr>
            <a:r>
              <a:rPr lang="en-US" dirty="0"/>
              <a:t>present?</a:t>
            </a:r>
          </a:p>
          <a:p>
            <a:pPr marL="0" indent="0">
              <a:buNone/>
            </a:pPr>
            <a:r>
              <a:rPr lang="en-US" dirty="0"/>
              <a:t>(A) There was a significant improvement in</a:t>
            </a:r>
          </a:p>
          <a:p>
            <a:pPr marL="0" indent="0">
              <a:buNone/>
            </a:pPr>
            <a:r>
              <a:rPr lang="en-US" dirty="0"/>
              <a:t>air and water quality worldwide.</a:t>
            </a:r>
          </a:p>
          <a:p>
            <a:pPr marL="0" indent="0">
              <a:buNone/>
            </a:pPr>
            <a:r>
              <a:rPr lang="en-US" dirty="0"/>
              <a:t>(B) While air and water quality generally</a:t>
            </a:r>
          </a:p>
          <a:p>
            <a:pPr marL="0" indent="0">
              <a:buNone/>
            </a:pPr>
            <a:r>
              <a:rPr lang="en-US" dirty="0"/>
              <a:t>improved in the developed world, they</a:t>
            </a:r>
          </a:p>
          <a:p>
            <a:pPr marL="0" indent="0">
              <a:buNone/>
            </a:pPr>
            <a:r>
              <a:rPr lang="en-US" dirty="0"/>
              <a:t>deteriorated in many parts of the</a:t>
            </a:r>
          </a:p>
          <a:p>
            <a:pPr marL="0" indent="0">
              <a:buNone/>
            </a:pPr>
            <a:r>
              <a:rPr lang="en-US" dirty="0"/>
              <a:t>developing world.</a:t>
            </a:r>
          </a:p>
          <a:p>
            <a:pPr marL="0" indent="0">
              <a:buNone/>
            </a:pPr>
            <a:r>
              <a:rPr lang="en-US" dirty="0"/>
              <a:t>(C) Emissions of greenhouse gasses that</a:t>
            </a:r>
          </a:p>
          <a:p>
            <a:pPr marL="0" indent="0">
              <a:buNone/>
            </a:pPr>
            <a:r>
              <a:rPr lang="en-US" dirty="0"/>
              <a:t>contribute to global warming generally</a:t>
            </a:r>
          </a:p>
          <a:p>
            <a:pPr marL="0" indent="0">
              <a:buNone/>
            </a:pPr>
            <a:r>
              <a:rPr lang="en-US" dirty="0"/>
              <a:t>decreased.</a:t>
            </a:r>
          </a:p>
          <a:p>
            <a:pPr marL="0" indent="0">
              <a:buNone/>
            </a:pPr>
            <a:r>
              <a:rPr lang="en-US" dirty="0"/>
              <a:t>(D) While biodiversity decreased in the</a:t>
            </a:r>
          </a:p>
          <a:p>
            <a:pPr marL="0" indent="0">
              <a:buNone/>
            </a:pPr>
            <a:r>
              <a:rPr lang="en-US" dirty="0"/>
              <a:t>developing world, it generally increased</a:t>
            </a:r>
          </a:p>
          <a:p>
            <a:pPr marL="0" indent="0">
              <a:buNone/>
            </a:pPr>
            <a:r>
              <a:rPr lang="en-US" dirty="0"/>
              <a:t>in the developed world.</a:t>
            </a:r>
          </a:p>
        </p:txBody>
      </p:sp>
    </p:spTree>
    <p:extLst>
      <p:ext uri="{BB962C8B-B14F-4D97-AF65-F5344CB8AC3E}">
        <p14:creationId xmlns:p14="http://schemas.microsoft.com/office/powerpoint/2010/main" val="365058665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82</a:t>
            </a:r>
            <a:endParaRPr lang="en-US" dirty="0"/>
          </a:p>
        </p:txBody>
      </p:sp>
      <p:sp>
        <p:nvSpPr>
          <p:cNvPr id="3" name="Content Placeholder 2"/>
          <p:cNvSpPr>
            <a:spLocks noGrp="1"/>
          </p:cNvSpPr>
          <p:nvPr>
            <p:ph idx="1"/>
          </p:nvPr>
        </p:nvSpPr>
        <p:spPr/>
        <p:txBody>
          <a:bodyPr/>
          <a:lstStyle/>
          <a:p>
            <a:pPr marL="0" indent="0">
              <a:buNone/>
            </a:pPr>
            <a:r>
              <a:rPr lang="en-US" dirty="0"/>
              <a:t>The correct answer is B. Since 1980 the combination of environmental regulations</a:t>
            </a:r>
          </a:p>
          <a:p>
            <a:pPr marL="0" indent="0">
              <a:buNone/>
            </a:pPr>
            <a:r>
              <a:rPr lang="en-US" dirty="0"/>
              <a:t>and a reduction in heavy manufacturing has led to a general improvement in</a:t>
            </a:r>
          </a:p>
          <a:p>
            <a:pPr marL="0" indent="0">
              <a:buNone/>
            </a:pPr>
            <a:r>
              <a:rPr lang="en-US" dirty="0"/>
              <a:t>air and water quality in the developed world. In contrast, many parts of the</a:t>
            </a:r>
          </a:p>
          <a:p>
            <a:pPr marL="0" indent="0">
              <a:buNone/>
            </a:pPr>
            <a:r>
              <a:rPr lang="en-US" dirty="0"/>
              <a:t>developing world are experiencing greater environmental damage as they become</a:t>
            </a:r>
          </a:p>
          <a:p>
            <a:pPr marL="0" indent="0">
              <a:buNone/>
            </a:pPr>
            <a:r>
              <a:rPr lang="en-US" dirty="0"/>
              <a:t>more industrialized.</a:t>
            </a:r>
          </a:p>
        </p:txBody>
      </p:sp>
    </p:spTree>
    <p:extLst>
      <p:ext uri="{BB962C8B-B14F-4D97-AF65-F5344CB8AC3E}">
        <p14:creationId xmlns:p14="http://schemas.microsoft.com/office/powerpoint/2010/main" val="332681516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42" y="0"/>
            <a:ext cx="3986284" cy="887006"/>
          </a:xfrm>
        </p:spPr>
        <p:txBody>
          <a:bodyPr/>
          <a:lstStyle/>
          <a:p>
            <a:r>
              <a:rPr lang="en-US" dirty="0" smtClean="0"/>
              <a:t>Question 83</a:t>
            </a:r>
            <a:endParaRPr lang="en-US" dirty="0"/>
          </a:p>
        </p:txBody>
      </p:sp>
      <p:sp>
        <p:nvSpPr>
          <p:cNvPr id="3" name="Content Placeholder 2"/>
          <p:cNvSpPr>
            <a:spLocks noGrp="1"/>
          </p:cNvSpPr>
          <p:nvPr>
            <p:ph idx="1"/>
          </p:nvPr>
        </p:nvSpPr>
        <p:spPr>
          <a:xfrm>
            <a:off x="4162568" y="443503"/>
            <a:ext cx="7601802" cy="6216604"/>
          </a:xfrm>
        </p:spPr>
        <p:txBody>
          <a:bodyPr>
            <a:normAutofit fontScale="77500" lnSpcReduction="20000"/>
          </a:bodyPr>
          <a:lstStyle/>
          <a:p>
            <a:pPr marL="0" indent="0">
              <a:buNone/>
            </a:pPr>
            <a:r>
              <a:rPr lang="en-US" dirty="0"/>
              <a:t>Some historians consider the late nineteenth</a:t>
            </a:r>
          </a:p>
          <a:p>
            <a:pPr marL="0" indent="0">
              <a:buNone/>
            </a:pPr>
            <a:r>
              <a:rPr lang="en-US" dirty="0"/>
              <a:t>century and early twentieth century to have been</a:t>
            </a:r>
          </a:p>
          <a:p>
            <a:pPr marL="0" indent="0">
              <a:buNone/>
            </a:pPr>
            <a:r>
              <a:rPr lang="en-US" dirty="0"/>
              <a:t>crucial decades in the development of Western</a:t>
            </a:r>
          </a:p>
          <a:p>
            <a:pPr marL="0" indent="0">
              <a:buNone/>
            </a:pPr>
            <a:r>
              <a:rPr lang="en-US" dirty="0"/>
              <a:t>thought. Which of the following best supports that</a:t>
            </a:r>
          </a:p>
          <a:p>
            <a:pPr marL="0" indent="0">
              <a:buNone/>
            </a:pPr>
            <a:r>
              <a:rPr lang="en-US" dirty="0"/>
              <a:t>contention?</a:t>
            </a:r>
          </a:p>
          <a:p>
            <a:pPr marL="0" indent="0">
              <a:buNone/>
            </a:pPr>
            <a:r>
              <a:rPr lang="en-US" dirty="0"/>
              <a:t>(A) Discoveries in physics introduced the</a:t>
            </a:r>
          </a:p>
          <a:p>
            <a:pPr marL="0" indent="0">
              <a:buNone/>
            </a:pPr>
            <a:r>
              <a:rPr lang="en-US" dirty="0"/>
              <a:t>concepts of uncertainty and relativity, which</a:t>
            </a:r>
          </a:p>
          <a:p>
            <a:pPr marL="0" indent="0">
              <a:buNone/>
            </a:pPr>
            <a:r>
              <a:rPr lang="en-US" dirty="0"/>
              <a:t>challenged mechanistic models of the</a:t>
            </a:r>
          </a:p>
          <a:p>
            <a:pPr marL="0" indent="0">
              <a:buNone/>
            </a:pPr>
            <a:r>
              <a:rPr lang="en-US" dirty="0"/>
              <a:t>universe.</a:t>
            </a:r>
          </a:p>
          <a:p>
            <a:pPr marL="0" indent="0">
              <a:buNone/>
            </a:pPr>
            <a:r>
              <a:rPr lang="en-US" dirty="0"/>
              <a:t>(B) Christian missionaries introduced strains of</a:t>
            </a:r>
          </a:p>
          <a:p>
            <a:pPr marL="0" indent="0">
              <a:buNone/>
            </a:pPr>
            <a:r>
              <a:rPr lang="en-US" dirty="0"/>
              <a:t>relativism into Western thought after</a:t>
            </a:r>
          </a:p>
          <a:p>
            <a:pPr marL="0" indent="0">
              <a:buNone/>
            </a:pPr>
            <a:r>
              <a:rPr lang="en-US" dirty="0"/>
              <a:t>encountering cultures with radically</a:t>
            </a:r>
          </a:p>
          <a:p>
            <a:pPr marL="0" indent="0">
              <a:buNone/>
            </a:pPr>
            <a:r>
              <a:rPr lang="en-US" dirty="0"/>
              <a:t>different world views.</a:t>
            </a:r>
          </a:p>
          <a:p>
            <a:pPr marL="0" indent="0">
              <a:buNone/>
            </a:pPr>
            <a:r>
              <a:rPr lang="en-US" dirty="0"/>
              <a:t>(C) Efficiency experts employed scientific</a:t>
            </a:r>
          </a:p>
          <a:p>
            <a:pPr marL="0" indent="0">
              <a:buNone/>
            </a:pPr>
            <a:r>
              <a:rPr lang="en-US" dirty="0"/>
              <a:t>methods to regulate the workplace and</a:t>
            </a:r>
          </a:p>
          <a:p>
            <a:pPr marL="0" indent="0">
              <a:buNone/>
            </a:pPr>
            <a:r>
              <a:rPr lang="en-US" dirty="0"/>
              <a:t>thereby encouraged faith in economic</a:t>
            </a:r>
          </a:p>
          <a:p>
            <a:pPr marL="0" indent="0">
              <a:buNone/>
            </a:pPr>
            <a:r>
              <a:rPr lang="en-US" dirty="0"/>
              <a:t>progress.</a:t>
            </a:r>
          </a:p>
          <a:p>
            <a:pPr marL="0" indent="0">
              <a:buNone/>
            </a:pPr>
            <a:r>
              <a:rPr lang="en-US" dirty="0"/>
              <a:t>(D) Visual artists inspired by photography made</a:t>
            </a:r>
          </a:p>
          <a:p>
            <a:pPr marL="0" indent="0">
              <a:buNone/>
            </a:pPr>
            <a:r>
              <a:rPr lang="en-US" dirty="0"/>
              <a:t>realism the dominant aim of painter and</a:t>
            </a:r>
          </a:p>
          <a:p>
            <a:pPr marL="0" indent="0">
              <a:buNone/>
            </a:pPr>
            <a:r>
              <a:rPr lang="en-US" dirty="0"/>
              <a:t>sculptors.</a:t>
            </a:r>
          </a:p>
        </p:txBody>
      </p:sp>
    </p:spTree>
    <p:extLst>
      <p:ext uri="{BB962C8B-B14F-4D97-AF65-F5344CB8AC3E}">
        <p14:creationId xmlns:p14="http://schemas.microsoft.com/office/powerpoint/2010/main" val="297673025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83</a:t>
            </a:r>
            <a:endParaRPr lang="en-US" dirty="0"/>
          </a:p>
        </p:txBody>
      </p:sp>
      <p:sp>
        <p:nvSpPr>
          <p:cNvPr id="3" name="Content Placeholder 2"/>
          <p:cNvSpPr>
            <a:spLocks noGrp="1"/>
          </p:cNvSpPr>
          <p:nvPr>
            <p:ph idx="1"/>
          </p:nvPr>
        </p:nvSpPr>
        <p:spPr/>
        <p:txBody>
          <a:bodyPr/>
          <a:lstStyle/>
          <a:p>
            <a:pPr marL="0" indent="0">
              <a:buNone/>
            </a:pPr>
            <a:r>
              <a:rPr lang="en-US" dirty="0"/>
              <a:t>The correct answer is A. At the turn of the twentieth century, mechanistic models</a:t>
            </a:r>
          </a:p>
          <a:p>
            <a:pPr marL="0" indent="0">
              <a:buNone/>
            </a:pPr>
            <a:r>
              <a:rPr lang="en-US" dirty="0"/>
              <a:t>of the universe proved to be inadequate in describing the behavior of matter</a:t>
            </a:r>
          </a:p>
          <a:p>
            <a:pPr marL="0" indent="0">
              <a:buNone/>
            </a:pPr>
            <a:r>
              <a:rPr lang="en-US" dirty="0"/>
              <a:t>on the atomic level or when approaching the speed of light. New discoveries in</a:t>
            </a:r>
          </a:p>
          <a:p>
            <a:pPr marL="0" indent="0">
              <a:buNone/>
            </a:pPr>
            <a:r>
              <a:rPr lang="en-US" dirty="0"/>
              <a:t>physics provided better explanations for the behavior of matter and encouraged</a:t>
            </a:r>
          </a:p>
          <a:p>
            <a:pPr marL="0" indent="0">
              <a:buNone/>
            </a:pPr>
            <a:r>
              <a:rPr lang="en-US" dirty="0"/>
              <a:t>technological innovation and new ways of thinking about the universe.</a:t>
            </a:r>
          </a:p>
        </p:txBody>
      </p:sp>
    </p:spTree>
    <p:extLst>
      <p:ext uri="{BB962C8B-B14F-4D97-AF65-F5344CB8AC3E}">
        <p14:creationId xmlns:p14="http://schemas.microsoft.com/office/powerpoint/2010/main" val="272669993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060" y="191167"/>
            <a:ext cx="4423012" cy="846063"/>
          </a:xfrm>
        </p:spPr>
        <p:txBody>
          <a:bodyPr/>
          <a:lstStyle/>
          <a:p>
            <a:r>
              <a:rPr lang="en-US" dirty="0" smtClean="0"/>
              <a:t>Question 84</a:t>
            </a:r>
            <a:endParaRPr lang="en-US" dirty="0"/>
          </a:p>
        </p:txBody>
      </p:sp>
      <p:sp>
        <p:nvSpPr>
          <p:cNvPr id="3" name="Content Placeholder 2"/>
          <p:cNvSpPr>
            <a:spLocks noGrp="1"/>
          </p:cNvSpPr>
          <p:nvPr>
            <p:ph idx="1"/>
          </p:nvPr>
        </p:nvSpPr>
        <p:spPr>
          <a:xfrm>
            <a:off x="6196084" y="502237"/>
            <a:ext cx="5568285" cy="6355763"/>
          </a:xfrm>
        </p:spPr>
        <p:txBody>
          <a:bodyPr>
            <a:normAutofit fontScale="85000" lnSpcReduction="20000"/>
          </a:bodyPr>
          <a:lstStyle/>
          <a:p>
            <a:pPr marL="0" indent="0">
              <a:buNone/>
            </a:pPr>
            <a:r>
              <a:rPr lang="en-US" dirty="0"/>
              <a:t>(Translation: “Woman proletarian, master</a:t>
            </a:r>
          </a:p>
          <a:p>
            <a:pPr marL="0" indent="0">
              <a:buNone/>
            </a:pPr>
            <a:r>
              <a:rPr lang="en-US" dirty="0"/>
              <a:t>aviation technology! Enroll in the technical</a:t>
            </a:r>
          </a:p>
          <a:p>
            <a:pPr marL="0" indent="0">
              <a:buNone/>
            </a:pPr>
            <a:r>
              <a:rPr lang="en-US" dirty="0"/>
              <a:t>schools and universities of the civil aviation</a:t>
            </a:r>
          </a:p>
          <a:p>
            <a:pPr marL="0" indent="0">
              <a:buNone/>
            </a:pPr>
            <a:r>
              <a:rPr lang="en-US" dirty="0"/>
              <a:t>fleet!”)</a:t>
            </a:r>
          </a:p>
          <a:p>
            <a:pPr marL="0" indent="0">
              <a:buNone/>
            </a:pPr>
            <a:r>
              <a:rPr lang="en-US" dirty="0"/>
              <a:t>A historian would find the 1931 Soviet poster</a:t>
            </a:r>
          </a:p>
          <a:p>
            <a:pPr marL="0" indent="0">
              <a:buNone/>
            </a:pPr>
            <a:r>
              <a:rPr lang="en-US" dirty="0"/>
              <a:t>above most useful in studying which of the</a:t>
            </a:r>
          </a:p>
          <a:p>
            <a:pPr marL="0" indent="0">
              <a:buNone/>
            </a:pPr>
            <a:r>
              <a:rPr lang="en-US" dirty="0"/>
              <a:t>following?</a:t>
            </a:r>
          </a:p>
          <a:p>
            <a:pPr marL="0" indent="0">
              <a:buNone/>
            </a:pPr>
            <a:r>
              <a:rPr lang="en-US" dirty="0"/>
              <a:t>(A) The proportion of women to men working</a:t>
            </a:r>
          </a:p>
          <a:p>
            <a:pPr marL="0" indent="0">
              <a:buNone/>
            </a:pPr>
            <a:r>
              <a:rPr lang="en-US" dirty="0"/>
              <a:t>in technically skilled professions in the</a:t>
            </a:r>
          </a:p>
          <a:p>
            <a:pPr marL="0" indent="0">
              <a:buNone/>
            </a:pPr>
            <a:r>
              <a:rPr lang="en-US" dirty="0"/>
              <a:t>Soviet Union</a:t>
            </a:r>
          </a:p>
          <a:p>
            <a:pPr marL="0" indent="0">
              <a:buNone/>
            </a:pPr>
            <a:r>
              <a:rPr lang="en-US" dirty="0"/>
              <a:t>(B) The effects of the introduction of commercial</a:t>
            </a:r>
          </a:p>
          <a:p>
            <a:pPr marL="0" indent="0">
              <a:buNone/>
            </a:pPr>
            <a:r>
              <a:rPr lang="en-US" dirty="0"/>
              <a:t>aviation on the Soviet economy</a:t>
            </a:r>
          </a:p>
          <a:p>
            <a:pPr marL="0" indent="0">
              <a:buNone/>
            </a:pPr>
            <a:r>
              <a:rPr lang="en-US" dirty="0"/>
              <a:t>(C) The official propaganda of gender equality</a:t>
            </a:r>
          </a:p>
          <a:p>
            <a:pPr marL="0" indent="0">
              <a:buNone/>
            </a:pPr>
            <a:r>
              <a:rPr lang="en-US" dirty="0"/>
              <a:t>in the Soviet Union</a:t>
            </a:r>
          </a:p>
          <a:p>
            <a:pPr marL="0" indent="0">
              <a:buNone/>
            </a:pPr>
            <a:r>
              <a:rPr lang="en-US" dirty="0"/>
              <a:t>(D) The degree of advancement of Soviet</a:t>
            </a:r>
          </a:p>
          <a:p>
            <a:pPr marL="0" indent="0">
              <a:buNone/>
            </a:pPr>
            <a:r>
              <a:rPr lang="en-US" dirty="0"/>
              <a:t>aviation technology relative to</a:t>
            </a:r>
          </a:p>
          <a:p>
            <a:pPr marL="0" indent="0">
              <a:buNone/>
            </a:pPr>
            <a:r>
              <a:rPr lang="en-US" dirty="0"/>
              <a:t>noncommunist countries</a:t>
            </a:r>
          </a:p>
        </p:txBody>
      </p:sp>
      <p:pic>
        <p:nvPicPr>
          <p:cNvPr id="4" name="Picture 3"/>
          <p:cNvPicPr>
            <a:picLocks noChangeAspect="1"/>
          </p:cNvPicPr>
          <p:nvPr/>
        </p:nvPicPr>
        <p:blipFill>
          <a:blip r:embed="rId2"/>
          <a:stretch>
            <a:fillRect/>
          </a:stretch>
        </p:blipFill>
        <p:spPr>
          <a:xfrm>
            <a:off x="1160060" y="1462373"/>
            <a:ext cx="3016155" cy="4272886"/>
          </a:xfrm>
          <a:prstGeom prst="rect">
            <a:avLst/>
          </a:prstGeom>
        </p:spPr>
      </p:pic>
    </p:spTree>
    <p:extLst>
      <p:ext uri="{BB962C8B-B14F-4D97-AF65-F5344CB8AC3E}">
        <p14:creationId xmlns:p14="http://schemas.microsoft.com/office/powerpoint/2010/main" val="109620287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84</a:t>
            </a:r>
            <a:endParaRPr lang="en-US" dirty="0"/>
          </a:p>
        </p:txBody>
      </p:sp>
      <p:sp>
        <p:nvSpPr>
          <p:cNvPr id="3" name="Content Placeholder 2"/>
          <p:cNvSpPr>
            <a:spLocks noGrp="1"/>
          </p:cNvSpPr>
          <p:nvPr>
            <p:ph idx="1"/>
          </p:nvPr>
        </p:nvSpPr>
        <p:spPr/>
        <p:txBody>
          <a:bodyPr/>
          <a:lstStyle/>
          <a:p>
            <a:pPr marL="0" indent="0">
              <a:buNone/>
            </a:pPr>
            <a:r>
              <a:rPr lang="en-US" dirty="0" smtClean="0"/>
              <a:t>The answer is C. </a:t>
            </a:r>
            <a:endParaRPr lang="en-US" dirty="0"/>
          </a:p>
        </p:txBody>
      </p:sp>
    </p:spTree>
    <p:extLst>
      <p:ext uri="{BB962C8B-B14F-4D97-AF65-F5344CB8AC3E}">
        <p14:creationId xmlns:p14="http://schemas.microsoft.com/office/powerpoint/2010/main" val="1724415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Pre-Classical and Classical</a:t>
            </a:r>
            <a:br>
              <a:rPr lang="en-US" dirty="0" smtClean="0"/>
            </a:br>
            <a:r>
              <a:rPr lang="en-US" dirty="0" smtClean="0"/>
              <a:t>8,000 BCE-600 CE</a:t>
            </a:r>
            <a:endParaRPr lang="en-US" dirty="0"/>
          </a:p>
        </p:txBody>
      </p:sp>
      <p:sp>
        <p:nvSpPr>
          <p:cNvPr id="3" name="Text Placeholder 2"/>
          <p:cNvSpPr>
            <a:spLocks noGrp="1"/>
          </p:cNvSpPr>
          <p:nvPr>
            <p:ph type="body" idx="1"/>
          </p:nvPr>
        </p:nvSpPr>
        <p:spPr/>
        <p:txBody>
          <a:bodyPr/>
          <a:lstStyle/>
          <a:p>
            <a:r>
              <a:rPr lang="en-US" dirty="0" smtClean="0"/>
              <a:t>Monday, April 20</a:t>
            </a:r>
            <a:r>
              <a:rPr lang="en-US" baseline="30000" dirty="0" smtClean="0"/>
              <a:t>th</a:t>
            </a:r>
            <a:r>
              <a:rPr lang="en-US" dirty="0" smtClean="0"/>
              <a:t> </a:t>
            </a:r>
            <a:endParaRPr lang="en-US" dirty="0"/>
          </a:p>
        </p:txBody>
      </p:sp>
    </p:spTree>
    <p:extLst>
      <p:ext uri="{BB962C8B-B14F-4D97-AF65-F5344CB8AC3E}">
        <p14:creationId xmlns:p14="http://schemas.microsoft.com/office/powerpoint/2010/main" val="3382754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9</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The development and spread of Christianity and</a:t>
            </a:r>
          </a:p>
          <a:p>
            <a:pPr marL="0" indent="0">
              <a:buNone/>
            </a:pPr>
            <a:r>
              <a:rPr lang="en-US" dirty="0"/>
              <a:t>Buddhism before 600 C.E. had all of the following</a:t>
            </a:r>
          </a:p>
          <a:p>
            <a:pPr marL="0" indent="0">
              <a:buNone/>
            </a:pPr>
            <a:r>
              <a:rPr lang="en-US" dirty="0"/>
              <a:t>in common EXCEPT</a:t>
            </a:r>
          </a:p>
          <a:p>
            <a:pPr marL="0" indent="0">
              <a:buNone/>
            </a:pPr>
            <a:r>
              <a:rPr lang="en-US" dirty="0"/>
              <a:t>(A) both were outgrowths of other religions</a:t>
            </a:r>
          </a:p>
          <a:p>
            <a:pPr marL="0" indent="0">
              <a:buNone/>
            </a:pPr>
            <a:r>
              <a:rPr lang="en-US" dirty="0"/>
              <a:t>(B) both were aided in their spread by existing</a:t>
            </a:r>
          </a:p>
          <a:p>
            <a:pPr marL="0" indent="0">
              <a:buNone/>
            </a:pPr>
            <a:r>
              <a:rPr lang="en-US" dirty="0"/>
              <a:t>trade networks</a:t>
            </a:r>
          </a:p>
          <a:p>
            <a:pPr marL="0" indent="0">
              <a:buNone/>
            </a:pPr>
            <a:r>
              <a:rPr lang="en-US" dirty="0"/>
              <a:t>(C) the founders of both presented themselves as</a:t>
            </a:r>
          </a:p>
          <a:p>
            <a:pPr marL="0" indent="0">
              <a:buNone/>
            </a:pPr>
            <a:r>
              <a:rPr lang="en-US" dirty="0"/>
              <a:t>divine</a:t>
            </a:r>
          </a:p>
          <a:p>
            <a:pPr marL="0" indent="0">
              <a:buNone/>
            </a:pPr>
            <a:r>
              <a:rPr lang="en-US" dirty="0"/>
              <a:t>(D) both developed monastic orders open to</a:t>
            </a:r>
          </a:p>
          <a:p>
            <a:pPr marL="0" indent="0">
              <a:buNone/>
            </a:pPr>
            <a:r>
              <a:rPr lang="en-US" dirty="0"/>
              <a:t>women</a:t>
            </a:r>
          </a:p>
        </p:txBody>
      </p:sp>
    </p:spTree>
    <p:extLst>
      <p:ext uri="{BB962C8B-B14F-4D97-AF65-F5344CB8AC3E}">
        <p14:creationId xmlns:p14="http://schemas.microsoft.com/office/powerpoint/2010/main" val="424075787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85</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Which of the following was the most immediate</a:t>
            </a:r>
          </a:p>
          <a:p>
            <a:pPr marL="0" indent="0">
              <a:buNone/>
            </a:pPr>
            <a:r>
              <a:rPr lang="en-US" dirty="0"/>
              <a:t>cause of global economic integration in the late</a:t>
            </a:r>
          </a:p>
          <a:p>
            <a:pPr marL="0" indent="0">
              <a:buNone/>
            </a:pPr>
            <a:r>
              <a:rPr lang="en-US" dirty="0"/>
              <a:t>twentieth and early twenty-first century?</a:t>
            </a:r>
          </a:p>
          <a:p>
            <a:pPr marL="0" indent="0">
              <a:buNone/>
            </a:pPr>
            <a:r>
              <a:rPr lang="en-US" dirty="0"/>
              <a:t>(A) Increased dependence on cheap oil from the</a:t>
            </a:r>
          </a:p>
          <a:p>
            <a:pPr marL="0" indent="0">
              <a:buNone/>
            </a:pPr>
            <a:r>
              <a:rPr lang="en-US" dirty="0"/>
              <a:t>Middle East</a:t>
            </a:r>
          </a:p>
          <a:p>
            <a:pPr marL="0" indent="0">
              <a:buNone/>
            </a:pPr>
            <a:r>
              <a:rPr lang="en-US" dirty="0"/>
              <a:t>(B) Population growth in the developing world</a:t>
            </a:r>
          </a:p>
          <a:p>
            <a:pPr marL="0" indent="0">
              <a:buNone/>
            </a:pPr>
            <a:r>
              <a:rPr lang="en-US" dirty="0"/>
              <a:t>(C) Decreases in the cost of long-distance</a:t>
            </a:r>
          </a:p>
          <a:p>
            <a:pPr marL="0" indent="0">
              <a:buNone/>
            </a:pPr>
            <a:r>
              <a:rPr lang="en-US" dirty="0"/>
              <a:t>communication and transportation</a:t>
            </a:r>
          </a:p>
          <a:p>
            <a:pPr marL="0" indent="0">
              <a:buNone/>
            </a:pPr>
            <a:r>
              <a:rPr lang="en-US" dirty="0"/>
              <a:t>(D) Regulation of air and water pollution in the</a:t>
            </a:r>
          </a:p>
          <a:p>
            <a:pPr marL="0" indent="0">
              <a:buNone/>
            </a:pPr>
            <a:r>
              <a:rPr lang="en-US" dirty="0"/>
              <a:t>developed world</a:t>
            </a:r>
          </a:p>
        </p:txBody>
      </p:sp>
    </p:spTree>
    <p:extLst>
      <p:ext uri="{BB962C8B-B14F-4D97-AF65-F5344CB8AC3E}">
        <p14:creationId xmlns:p14="http://schemas.microsoft.com/office/powerpoint/2010/main" val="317695505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85</a:t>
            </a:r>
            <a:endParaRPr lang="en-US" dirty="0"/>
          </a:p>
        </p:txBody>
      </p:sp>
      <p:sp>
        <p:nvSpPr>
          <p:cNvPr id="3" name="Content Placeholder 2"/>
          <p:cNvSpPr>
            <a:spLocks noGrp="1"/>
          </p:cNvSpPr>
          <p:nvPr>
            <p:ph idx="1"/>
          </p:nvPr>
        </p:nvSpPr>
        <p:spPr/>
        <p:txBody>
          <a:bodyPr/>
          <a:lstStyle/>
          <a:p>
            <a:pPr marL="0" indent="0">
              <a:buNone/>
            </a:pPr>
            <a:r>
              <a:rPr lang="en-US" dirty="0" smtClean="0"/>
              <a:t>The answer is C. </a:t>
            </a:r>
            <a:endParaRPr lang="en-US" dirty="0"/>
          </a:p>
        </p:txBody>
      </p:sp>
    </p:spTree>
    <p:extLst>
      <p:ext uri="{BB962C8B-B14F-4D97-AF65-F5344CB8AC3E}">
        <p14:creationId xmlns:p14="http://schemas.microsoft.com/office/powerpoint/2010/main" val="74402143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a:t>
            </a:r>
            <a:endParaRPr lang="en-US" dirty="0"/>
          </a:p>
        </p:txBody>
      </p:sp>
      <p:sp>
        <p:nvSpPr>
          <p:cNvPr id="3" name="Content Placeholder 2"/>
          <p:cNvSpPr>
            <a:spLocks noGrp="1"/>
          </p:cNvSpPr>
          <p:nvPr>
            <p:ph idx="1"/>
          </p:nvPr>
        </p:nvSpPr>
        <p:spPr/>
        <p:txBody>
          <a:bodyPr/>
          <a:lstStyle/>
          <a:p>
            <a:pPr marL="0" indent="0">
              <a:buNone/>
            </a:pPr>
            <a:r>
              <a:rPr lang="en-US" dirty="0" smtClean="0"/>
              <a:t>Analyze similarities and differences in the process of achieving independence after World War II in TWO of these countries:</a:t>
            </a:r>
          </a:p>
          <a:p>
            <a:r>
              <a:rPr lang="en-US" dirty="0" smtClean="0"/>
              <a:t>India</a:t>
            </a:r>
          </a:p>
          <a:p>
            <a:r>
              <a:rPr lang="en-US" dirty="0" smtClean="0"/>
              <a:t>Ghana</a:t>
            </a:r>
          </a:p>
          <a:p>
            <a:r>
              <a:rPr lang="en-US" smtClean="0"/>
              <a:t>Kenya</a:t>
            </a:r>
          </a:p>
        </p:txBody>
      </p:sp>
    </p:spTree>
    <p:extLst>
      <p:ext uri="{BB962C8B-B14F-4D97-AF65-F5344CB8AC3E}">
        <p14:creationId xmlns:p14="http://schemas.microsoft.com/office/powerpoint/2010/main" val="120689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9</a:t>
            </a:r>
            <a:endParaRPr lang="en-US" dirty="0"/>
          </a:p>
        </p:txBody>
      </p:sp>
      <p:sp>
        <p:nvSpPr>
          <p:cNvPr id="3" name="Content Placeholder 2"/>
          <p:cNvSpPr>
            <a:spLocks noGrp="1"/>
          </p:cNvSpPr>
          <p:nvPr>
            <p:ph idx="1"/>
          </p:nvPr>
        </p:nvSpPr>
        <p:spPr/>
        <p:txBody>
          <a:bodyPr>
            <a:normAutofit fontScale="92500"/>
          </a:bodyPr>
          <a:lstStyle/>
          <a:p>
            <a:pPr marL="0" indent="0" algn="ctr">
              <a:buNone/>
            </a:pPr>
            <a:r>
              <a:rPr lang="en-US" dirty="0" smtClean="0"/>
              <a:t>Key Concept: 2.1.II.A </a:t>
            </a:r>
            <a:r>
              <a:rPr lang="en-US" dirty="0"/>
              <a:t>and D; </a:t>
            </a:r>
            <a:r>
              <a:rPr lang="en-US" dirty="0" smtClean="0"/>
              <a:t>2.1.III</a:t>
            </a:r>
          </a:p>
          <a:p>
            <a:pPr marL="0" indent="0" algn="ctr">
              <a:buNone/>
            </a:pPr>
            <a:r>
              <a:rPr lang="en-US" dirty="0" smtClean="0"/>
              <a:t>Theme: </a:t>
            </a:r>
            <a:r>
              <a:rPr lang="en-US" dirty="0"/>
              <a:t>Theme </a:t>
            </a:r>
            <a:r>
              <a:rPr lang="en-US" dirty="0" smtClean="0"/>
              <a:t>2: Development and Interaction of Cultures</a:t>
            </a:r>
            <a:endParaRPr lang="en-US" dirty="0"/>
          </a:p>
          <a:p>
            <a:pPr marL="0" indent="0" algn="ctr">
              <a:buNone/>
            </a:pPr>
            <a:r>
              <a:rPr lang="en-US" dirty="0" smtClean="0"/>
              <a:t>Skill: Comparison</a:t>
            </a:r>
            <a:endParaRPr lang="en-US" dirty="0"/>
          </a:p>
          <a:p>
            <a:pPr marL="0" indent="0">
              <a:buNone/>
            </a:pPr>
            <a:endParaRPr lang="en-US" dirty="0" smtClean="0"/>
          </a:p>
          <a:p>
            <a:pPr marL="0" indent="0">
              <a:buNone/>
            </a:pPr>
            <a:r>
              <a:rPr lang="en-US" dirty="0" smtClean="0"/>
              <a:t>The </a:t>
            </a:r>
            <a:r>
              <a:rPr lang="en-US" dirty="0"/>
              <a:t>correct answer is C. Choice C is the only statement that is not true of both</a:t>
            </a:r>
          </a:p>
          <a:p>
            <a:pPr marL="0" indent="0">
              <a:buNone/>
            </a:pPr>
            <a:r>
              <a:rPr lang="en-US" dirty="0"/>
              <a:t>religions in their early centuries. The Buddha presented himself as an enlightened</a:t>
            </a:r>
          </a:p>
          <a:p>
            <a:pPr marL="0" indent="0">
              <a:buNone/>
            </a:pPr>
            <a:r>
              <a:rPr lang="en-US" dirty="0"/>
              <a:t>teacher, though later some Buddhist sects worshipped him as a deity. People who</a:t>
            </a:r>
          </a:p>
          <a:p>
            <a:pPr marL="0" indent="0">
              <a:buNone/>
            </a:pPr>
            <a:r>
              <a:rPr lang="en-US" dirty="0"/>
              <a:t>considered themselves Christians did not universally accept the divinity of Jesus</a:t>
            </a:r>
          </a:p>
          <a:p>
            <a:pPr marL="0" indent="0">
              <a:buNone/>
            </a:pPr>
            <a:r>
              <a:rPr lang="en-US" dirty="0"/>
              <a:t>until centuries after his death. All the other choices describe similarities between</a:t>
            </a:r>
          </a:p>
          <a:p>
            <a:pPr marL="0" indent="0">
              <a:buNone/>
            </a:pPr>
            <a:r>
              <a:rPr lang="en-US" dirty="0"/>
              <a:t>the two religions in this period.</a:t>
            </a:r>
          </a:p>
        </p:txBody>
      </p:sp>
    </p:spTree>
    <p:extLst>
      <p:ext uri="{BB962C8B-B14F-4D97-AF65-F5344CB8AC3E}">
        <p14:creationId xmlns:p14="http://schemas.microsoft.com/office/powerpoint/2010/main" val="3205905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10</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Which of the following best explains why myths</a:t>
            </a:r>
          </a:p>
          <a:p>
            <a:pPr marL="0" indent="0">
              <a:buNone/>
            </a:pPr>
            <a:r>
              <a:rPr lang="en-US" dirty="0"/>
              <a:t>are useful to historians?</a:t>
            </a:r>
          </a:p>
          <a:p>
            <a:pPr marL="0" indent="0">
              <a:buNone/>
            </a:pPr>
            <a:r>
              <a:rPr lang="en-US" dirty="0"/>
              <a:t>(A) Myths clarify how ancient technology</a:t>
            </a:r>
          </a:p>
          <a:p>
            <a:pPr marL="0" indent="0">
              <a:buNone/>
            </a:pPr>
            <a:r>
              <a:rPr lang="en-US" dirty="0"/>
              <a:t>worked.</a:t>
            </a:r>
          </a:p>
          <a:p>
            <a:pPr marL="0" indent="0">
              <a:buNone/>
            </a:pPr>
            <a:r>
              <a:rPr lang="en-US" dirty="0"/>
              <a:t>(B) Myths analyze how great heroes created the</a:t>
            </a:r>
          </a:p>
          <a:p>
            <a:pPr marL="0" indent="0">
              <a:buNone/>
            </a:pPr>
            <a:r>
              <a:rPr lang="en-US" dirty="0"/>
              <a:t>first societies.</a:t>
            </a:r>
          </a:p>
          <a:p>
            <a:pPr marL="0" indent="0">
              <a:buNone/>
            </a:pPr>
            <a:r>
              <a:rPr lang="en-US" dirty="0"/>
              <a:t>(C) Myths provide insights into the values and</a:t>
            </a:r>
          </a:p>
          <a:p>
            <a:pPr marL="0" indent="0">
              <a:buNone/>
            </a:pPr>
            <a:r>
              <a:rPr lang="en-US" dirty="0"/>
              <a:t>traditions of their societies.</a:t>
            </a:r>
          </a:p>
          <a:p>
            <a:pPr marL="0" indent="0">
              <a:buNone/>
            </a:pPr>
            <a:r>
              <a:rPr lang="en-US" dirty="0"/>
              <a:t>(D) Myths give detailed plans showing how</a:t>
            </a:r>
          </a:p>
          <a:p>
            <a:pPr marL="0" indent="0">
              <a:buNone/>
            </a:pPr>
            <a:r>
              <a:rPr lang="en-US" dirty="0"/>
              <a:t>ancient leaders achieved power.</a:t>
            </a:r>
          </a:p>
        </p:txBody>
      </p:sp>
    </p:spTree>
    <p:extLst>
      <p:ext uri="{BB962C8B-B14F-4D97-AF65-F5344CB8AC3E}">
        <p14:creationId xmlns:p14="http://schemas.microsoft.com/office/powerpoint/2010/main" val="503599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10</a:t>
            </a:r>
            <a:endParaRPr lang="en-US" dirty="0"/>
          </a:p>
        </p:txBody>
      </p:sp>
      <p:sp>
        <p:nvSpPr>
          <p:cNvPr id="3" name="Content Placeholder 2"/>
          <p:cNvSpPr>
            <a:spLocks noGrp="1"/>
          </p:cNvSpPr>
          <p:nvPr>
            <p:ph idx="1"/>
          </p:nvPr>
        </p:nvSpPr>
        <p:spPr/>
        <p:txBody>
          <a:bodyPr/>
          <a:lstStyle/>
          <a:p>
            <a:pPr marL="0" indent="0">
              <a:buNone/>
            </a:pPr>
            <a:r>
              <a:rPr lang="en-US" dirty="0"/>
              <a:t>The correct answer is C. Historians often use myths as a source of </a:t>
            </a:r>
            <a:r>
              <a:rPr lang="en-US" dirty="0" smtClean="0"/>
              <a:t>information about </a:t>
            </a:r>
            <a:r>
              <a:rPr lang="en-US" dirty="0"/>
              <a:t>the world views and moral codes of ancient societies, as opposed to </a:t>
            </a:r>
            <a:r>
              <a:rPr lang="en-US" dirty="0" smtClean="0"/>
              <a:t>the types </a:t>
            </a:r>
            <a:r>
              <a:rPr lang="en-US" dirty="0"/>
              <a:t>of information mentioned in the other answer choices.</a:t>
            </a:r>
          </a:p>
        </p:txBody>
      </p:sp>
    </p:spTree>
    <p:extLst>
      <p:ext uri="{BB962C8B-B14F-4D97-AF65-F5344CB8AC3E}">
        <p14:creationId xmlns:p14="http://schemas.microsoft.com/office/powerpoint/2010/main" val="2781040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Pre-Classical and Classical</a:t>
            </a:r>
            <a:br>
              <a:rPr lang="en-US" dirty="0" smtClean="0"/>
            </a:br>
            <a:r>
              <a:rPr lang="en-US" dirty="0" smtClean="0"/>
              <a:t>8,000 BCE – 600 CE</a:t>
            </a:r>
            <a:endParaRPr lang="en-US" dirty="0"/>
          </a:p>
        </p:txBody>
      </p:sp>
      <p:sp>
        <p:nvSpPr>
          <p:cNvPr id="3" name="Text Placeholder 2"/>
          <p:cNvSpPr>
            <a:spLocks noGrp="1"/>
          </p:cNvSpPr>
          <p:nvPr>
            <p:ph type="body" idx="1"/>
          </p:nvPr>
        </p:nvSpPr>
        <p:spPr/>
        <p:txBody>
          <a:bodyPr/>
          <a:lstStyle/>
          <a:p>
            <a:r>
              <a:rPr lang="en-US" dirty="0" smtClean="0"/>
              <a:t>Wednesday, April 22</a:t>
            </a:r>
            <a:endParaRPr lang="en-US" dirty="0"/>
          </a:p>
        </p:txBody>
      </p:sp>
    </p:spTree>
    <p:extLst>
      <p:ext uri="{BB962C8B-B14F-4D97-AF65-F5344CB8AC3E}">
        <p14:creationId xmlns:p14="http://schemas.microsoft.com/office/powerpoint/2010/main" val="223973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 11</a:t>
            </a:r>
            <a:endParaRPr lang="en-US" dirty="0"/>
          </a:p>
        </p:txBody>
      </p:sp>
      <p:sp>
        <p:nvSpPr>
          <p:cNvPr id="7" name="Content Placeholder 6"/>
          <p:cNvSpPr>
            <a:spLocks noGrp="1"/>
          </p:cNvSpPr>
          <p:nvPr>
            <p:ph idx="1"/>
          </p:nvPr>
        </p:nvSpPr>
        <p:spPr>
          <a:xfrm>
            <a:off x="685800" y="2194560"/>
            <a:ext cx="11506200" cy="4663440"/>
          </a:xfrm>
        </p:spPr>
        <p:txBody>
          <a:bodyPr numCol="2">
            <a:normAutofit fontScale="77500" lnSpcReduction="20000"/>
          </a:bodyPr>
          <a:lstStyle/>
          <a:p>
            <a:pPr marL="0" indent="0">
              <a:buNone/>
            </a:pPr>
            <a:r>
              <a:rPr lang="en-US" dirty="0"/>
              <a:t>Before 600 C.E., large centralized empires, such as</a:t>
            </a:r>
          </a:p>
          <a:p>
            <a:pPr marL="0" indent="0">
              <a:buNone/>
            </a:pPr>
            <a:r>
              <a:rPr lang="en-US" dirty="0"/>
              <a:t>the Han, Persian, and Roman empires, extended</a:t>
            </a:r>
          </a:p>
          <a:p>
            <a:pPr marL="0" indent="0">
              <a:buNone/>
            </a:pPr>
            <a:r>
              <a:rPr lang="en-US" dirty="0"/>
              <a:t>their military power by</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a:t>
            </a:r>
            <a:r>
              <a:rPr lang="en-US" sz="2300" dirty="0"/>
              <a:t>A) giving more political power to the common</a:t>
            </a:r>
          </a:p>
          <a:p>
            <a:pPr marL="0" indent="0">
              <a:buNone/>
            </a:pPr>
            <a:r>
              <a:rPr lang="en-US" sz="2300" dirty="0"/>
              <a:t>people in conquered territories, thus</a:t>
            </a:r>
          </a:p>
          <a:p>
            <a:pPr marL="0" indent="0">
              <a:buNone/>
            </a:pPr>
            <a:r>
              <a:rPr lang="en-US" sz="2300" dirty="0"/>
              <a:t>eliminating the need for large armies of</a:t>
            </a:r>
          </a:p>
          <a:p>
            <a:pPr marL="0" indent="0">
              <a:buNone/>
            </a:pPr>
            <a:r>
              <a:rPr lang="en-US" sz="2300" dirty="0"/>
              <a:t>occupation</a:t>
            </a:r>
          </a:p>
          <a:p>
            <a:pPr marL="0" indent="0">
              <a:buNone/>
            </a:pPr>
            <a:r>
              <a:rPr lang="en-US" sz="2300" dirty="0"/>
              <a:t>(B) developing supply lines and building</a:t>
            </a:r>
          </a:p>
          <a:p>
            <a:pPr marL="0" indent="0">
              <a:buNone/>
            </a:pPr>
            <a:r>
              <a:rPr lang="en-US" sz="2300" dirty="0"/>
              <a:t>infrastructure, including defensive walls and</a:t>
            </a:r>
          </a:p>
          <a:p>
            <a:pPr marL="0" indent="0">
              <a:buNone/>
            </a:pPr>
            <a:r>
              <a:rPr lang="en-US" sz="2300" dirty="0"/>
              <a:t>roads</a:t>
            </a:r>
          </a:p>
          <a:p>
            <a:pPr marL="0" indent="0">
              <a:buNone/>
            </a:pPr>
            <a:r>
              <a:rPr lang="en-US" sz="2300" dirty="0"/>
              <a:t>(C) creating open societies inclusive of different</a:t>
            </a:r>
          </a:p>
          <a:p>
            <a:pPr marL="0" indent="0">
              <a:buNone/>
            </a:pPr>
            <a:r>
              <a:rPr lang="en-US" sz="2300" dirty="0"/>
              <a:t>religious and cultural practices, thus</a:t>
            </a:r>
          </a:p>
          <a:p>
            <a:pPr marL="0" indent="0">
              <a:buNone/>
            </a:pPr>
            <a:r>
              <a:rPr lang="en-US" sz="2300" dirty="0"/>
              <a:t>decreasing the chance of revolts</a:t>
            </a:r>
          </a:p>
          <a:p>
            <a:pPr marL="0" indent="0">
              <a:buNone/>
            </a:pPr>
            <a:r>
              <a:rPr lang="en-US" sz="2300" dirty="0"/>
              <a:t>(D) recruiting their armies entirely from</a:t>
            </a:r>
          </a:p>
          <a:p>
            <a:pPr marL="0" indent="0">
              <a:buNone/>
            </a:pPr>
            <a:r>
              <a:rPr lang="en-US" sz="2300" dirty="0"/>
              <a:t>inhabitants of their core territories and</a:t>
            </a:r>
          </a:p>
          <a:p>
            <a:pPr marL="0" indent="0">
              <a:buNone/>
            </a:pPr>
            <a:r>
              <a:rPr lang="en-US" sz="2300" dirty="0"/>
              <a:t>excluding members of newly conquered</a:t>
            </a:r>
          </a:p>
          <a:p>
            <a:pPr marL="0" indent="0">
              <a:buNone/>
            </a:pPr>
            <a:r>
              <a:rPr lang="en-US" sz="2300" dirty="0"/>
              <a:t>lands</a:t>
            </a:r>
          </a:p>
        </p:txBody>
      </p:sp>
    </p:spTree>
    <p:extLst>
      <p:ext uri="{BB962C8B-B14F-4D97-AF65-F5344CB8AC3E}">
        <p14:creationId xmlns:p14="http://schemas.microsoft.com/office/powerpoint/2010/main" val="3659713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11</a:t>
            </a:r>
            <a:endParaRPr lang="en-US" dirty="0"/>
          </a:p>
        </p:txBody>
      </p:sp>
      <p:sp>
        <p:nvSpPr>
          <p:cNvPr id="3" name="Content Placeholder 2"/>
          <p:cNvSpPr>
            <a:spLocks noGrp="1"/>
          </p:cNvSpPr>
          <p:nvPr>
            <p:ph idx="1"/>
          </p:nvPr>
        </p:nvSpPr>
        <p:spPr/>
        <p:txBody>
          <a:bodyPr/>
          <a:lstStyle/>
          <a:p>
            <a:pPr marL="0" indent="0">
              <a:buNone/>
            </a:pPr>
            <a:r>
              <a:rPr lang="en-US" dirty="0"/>
              <a:t>The correct answer is B. All three empires maintained transportation routes </a:t>
            </a:r>
            <a:r>
              <a:rPr lang="en-US" dirty="0" smtClean="0"/>
              <a:t>in their </a:t>
            </a:r>
            <a:r>
              <a:rPr lang="en-US" dirty="0"/>
              <a:t>territories, whether with roads and/or canals. Armies and supplies </a:t>
            </a:r>
            <a:r>
              <a:rPr lang="en-US" dirty="0" smtClean="0"/>
              <a:t>could move </a:t>
            </a:r>
            <a:r>
              <a:rPr lang="en-US" dirty="0"/>
              <a:t>quickly to maintain order and information came relatively quickly to </a:t>
            </a:r>
            <a:r>
              <a:rPr lang="en-US" dirty="0" smtClean="0"/>
              <a:t>power centers</a:t>
            </a:r>
            <a:r>
              <a:rPr lang="en-US" dirty="0"/>
              <a:t>. All three empires worked to defend their borders in an organized </a:t>
            </a:r>
            <a:r>
              <a:rPr lang="en-US" dirty="0" smtClean="0"/>
              <a:t>fashion, often </a:t>
            </a:r>
            <a:r>
              <a:rPr lang="en-US" dirty="0"/>
              <a:t>using military patrols and barriers.</a:t>
            </a:r>
          </a:p>
        </p:txBody>
      </p:sp>
    </p:spTree>
    <p:extLst>
      <p:ext uri="{BB962C8B-B14F-4D97-AF65-F5344CB8AC3E}">
        <p14:creationId xmlns:p14="http://schemas.microsoft.com/office/powerpoint/2010/main" val="2021962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12</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Which of the following is a major difference</a:t>
            </a:r>
          </a:p>
          <a:p>
            <a:pPr marL="0" indent="0">
              <a:buNone/>
            </a:pPr>
            <a:r>
              <a:rPr lang="en-US" dirty="0"/>
              <a:t>between the social structures of China and</a:t>
            </a:r>
          </a:p>
          <a:p>
            <a:pPr marL="0" indent="0">
              <a:buNone/>
            </a:pPr>
            <a:r>
              <a:rPr lang="en-US" dirty="0"/>
              <a:t>India between 600 B.C.E. and 600 C.E.?</a:t>
            </a:r>
          </a:p>
          <a:p>
            <a:pPr marL="0" indent="0">
              <a:buNone/>
            </a:pPr>
            <a:r>
              <a:rPr lang="en-US" dirty="0"/>
              <a:t>(A) Confucianism emphasized spiritual</a:t>
            </a:r>
          </a:p>
          <a:p>
            <a:pPr marL="0" indent="0">
              <a:buNone/>
            </a:pPr>
            <a:r>
              <a:rPr lang="en-US" dirty="0"/>
              <a:t>advancement for people who faithfully</a:t>
            </a:r>
          </a:p>
          <a:p>
            <a:pPr marL="0" indent="0">
              <a:buNone/>
            </a:pPr>
            <a:r>
              <a:rPr lang="en-US" dirty="0"/>
              <a:t>performed their social duties.</a:t>
            </a:r>
          </a:p>
          <a:p>
            <a:pPr marL="0" indent="0">
              <a:buNone/>
            </a:pPr>
            <a:r>
              <a:rPr lang="en-US" dirty="0"/>
              <a:t>(B) Merchants had the highest social status in</a:t>
            </a:r>
          </a:p>
          <a:p>
            <a:pPr marL="0" indent="0">
              <a:buNone/>
            </a:pPr>
            <a:r>
              <a:rPr lang="en-US" dirty="0"/>
              <a:t>India.</a:t>
            </a:r>
          </a:p>
          <a:p>
            <a:pPr marL="0" indent="0">
              <a:buNone/>
            </a:pPr>
            <a:r>
              <a:rPr lang="en-US" dirty="0"/>
              <a:t>(C) Slaves did most of the agricultural work on</a:t>
            </a:r>
          </a:p>
          <a:p>
            <a:pPr marL="0" indent="0">
              <a:buNone/>
            </a:pPr>
            <a:r>
              <a:rPr lang="en-US" dirty="0"/>
              <a:t>large Indian estates.</a:t>
            </a:r>
          </a:p>
          <a:p>
            <a:pPr marL="0" indent="0">
              <a:buNone/>
            </a:pPr>
            <a:r>
              <a:rPr lang="en-US" dirty="0"/>
              <a:t>(D) Confucian social hierarchy privileged</a:t>
            </a:r>
          </a:p>
          <a:p>
            <a:pPr marL="0" indent="0">
              <a:buNone/>
            </a:pPr>
            <a:r>
              <a:rPr lang="en-US" dirty="0"/>
              <a:t>government officials.</a:t>
            </a:r>
          </a:p>
        </p:txBody>
      </p:sp>
    </p:spTree>
    <p:extLst>
      <p:ext uri="{BB962C8B-B14F-4D97-AF65-F5344CB8AC3E}">
        <p14:creationId xmlns:p14="http://schemas.microsoft.com/office/powerpoint/2010/main" val="2801070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12</a:t>
            </a:r>
            <a:endParaRPr lang="en-US" dirty="0"/>
          </a:p>
        </p:txBody>
      </p:sp>
      <p:sp>
        <p:nvSpPr>
          <p:cNvPr id="3" name="Content Placeholder 2"/>
          <p:cNvSpPr>
            <a:spLocks noGrp="1"/>
          </p:cNvSpPr>
          <p:nvPr>
            <p:ph idx="1"/>
          </p:nvPr>
        </p:nvSpPr>
        <p:spPr/>
        <p:txBody>
          <a:bodyPr/>
          <a:lstStyle/>
          <a:p>
            <a:pPr marL="0" indent="0">
              <a:buNone/>
            </a:pPr>
            <a:r>
              <a:rPr lang="en-US" dirty="0"/>
              <a:t>The correct answer is D. In India the system of castes established a </a:t>
            </a:r>
            <a:r>
              <a:rPr lang="en-US" dirty="0" smtClean="0"/>
              <a:t>social hierarchy </a:t>
            </a:r>
            <a:r>
              <a:rPr lang="en-US" dirty="0"/>
              <a:t>that privileged individuals born into castes associated with </a:t>
            </a:r>
            <a:r>
              <a:rPr lang="en-US" dirty="0" smtClean="0"/>
              <a:t>priestly functions </a:t>
            </a:r>
            <a:r>
              <a:rPr lang="en-US" dirty="0"/>
              <a:t>and military duties. In contrast, Chinese Confucian views of </a:t>
            </a:r>
            <a:r>
              <a:rPr lang="en-US" dirty="0" smtClean="0"/>
              <a:t>social order </a:t>
            </a:r>
            <a:r>
              <a:rPr lang="en-US" dirty="0"/>
              <a:t>placed government officials, who were eventually selected by civil </a:t>
            </a:r>
            <a:r>
              <a:rPr lang="en-US" dirty="0" smtClean="0"/>
              <a:t>service examinations</a:t>
            </a:r>
            <a:r>
              <a:rPr lang="en-US" dirty="0"/>
              <a:t>, at the top of China’s social hierarchy.</a:t>
            </a:r>
          </a:p>
        </p:txBody>
      </p:sp>
    </p:spTree>
    <p:extLst>
      <p:ext uri="{BB962C8B-B14F-4D97-AF65-F5344CB8AC3E}">
        <p14:creationId xmlns:p14="http://schemas.microsoft.com/office/powerpoint/2010/main" val="1022660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13</a:t>
            </a:r>
            <a:endParaRPr lang="en-US" dirty="0"/>
          </a:p>
        </p:txBody>
      </p:sp>
      <p:sp>
        <p:nvSpPr>
          <p:cNvPr id="3" name="Content Placeholder 2"/>
          <p:cNvSpPr>
            <a:spLocks noGrp="1"/>
          </p:cNvSpPr>
          <p:nvPr>
            <p:ph idx="1"/>
          </p:nvPr>
        </p:nvSpPr>
        <p:spPr/>
        <p:txBody>
          <a:bodyPr numCol="2">
            <a:normAutofit fontScale="77500" lnSpcReduction="20000"/>
          </a:bodyPr>
          <a:lstStyle/>
          <a:p>
            <a:pPr marL="0" indent="0">
              <a:buNone/>
            </a:pPr>
            <a:r>
              <a:rPr lang="en-US" dirty="0"/>
              <a:t>“What is recorded in the Buddhist scriptures</a:t>
            </a:r>
          </a:p>
          <a:p>
            <a:pPr marL="0" indent="0">
              <a:buNone/>
            </a:pPr>
            <a:r>
              <a:rPr lang="en-US" dirty="0"/>
              <a:t>is analogous to the teachings contained in the</a:t>
            </a:r>
          </a:p>
          <a:p>
            <a:pPr marL="0" indent="0">
              <a:buNone/>
            </a:pPr>
            <a:r>
              <a:rPr lang="en-US" dirty="0"/>
              <a:t>scripture of Laozi [the founder of Daoism] in</a:t>
            </a:r>
          </a:p>
          <a:p>
            <a:pPr marL="0" indent="0">
              <a:buNone/>
            </a:pPr>
            <a:r>
              <a:rPr lang="en-US" dirty="0"/>
              <a:t>China, and it is actually believed that Laozi, after</a:t>
            </a:r>
          </a:p>
          <a:p>
            <a:pPr marL="0" indent="0">
              <a:buNone/>
            </a:pPr>
            <a:r>
              <a:rPr lang="en-US" dirty="0"/>
              <a:t>having gone to India, instructed the barbarians</a:t>
            </a:r>
          </a:p>
          <a:p>
            <a:pPr marL="0" indent="0">
              <a:buNone/>
            </a:pPr>
            <a:r>
              <a:rPr lang="en-US" dirty="0"/>
              <a:t>and became the Buddha.”</a:t>
            </a:r>
          </a:p>
          <a:p>
            <a:pPr marL="0" indent="0">
              <a:buNone/>
            </a:pPr>
            <a:r>
              <a:rPr lang="en-US" dirty="0"/>
              <a:t>Yu </a:t>
            </a:r>
            <a:r>
              <a:rPr lang="en-US" dirty="0" err="1"/>
              <a:t>Huan</a:t>
            </a:r>
            <a:r>
              <a:rPr lang="en-US" dirty="0"/>
              <a:t>, Chinese historian,</a:t>
            </a:r>
          </a:p>
          <a:p>
            <a:pPr marL="0" indent="0">
              <a:buNone/>
            </a:pPr>
            <a:r>
              <a:rPr lang="en-US" dirty="0"/>
              <a:t>circa 250 C.E.</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In </a:t>
            </a:r>
            <a:r>
              <a:rPr lang="en-US" dirty="0"/>
              <a:t>the fictionalized account of the origins of</a:t>
            </a:r>
          </a:p>
          <a:p>
            <a:pPr marL="0" indent="0">
              <a:buNone/>
            </a:pPr>
            <a:r>
              <a:rPr lang="en-US" dirty="0"/>
              <a:t>Buddhism outlined in the passage above,</a:t>
            </a:r>
          </a:p>
          <a:p>
            <a:pPr marL="0" indent="0">
              <a:buNone/>
            </a:pPr>
            <a:r>
              <a:rPr lang="en-US" dirty="0"/>
              <a:t>Yu </a:t>
            </a:r>
            <a:r>
              <a:rPr lang="en-US" dirty="0" err="1"/>
              <a:t>Huan’s</a:t>
            </a:r>
            <a:r>
              <a:rPr lang="en-US" dirty="0"/>
              <a:t> purpose was most likely to</a:t>
            </a:r>
          </a:p>
          <a:p>
            <a:pPr marL="0" indent="0">
              <a:buNone/>
            </a:pPr>
            <a:r>
              <a:rPr lang="en-US" dirty="0"/>
              <a:t>(A) make it easier for his Buddhist readers to</a:t>
            </a:r>
          </a:p>
          <a:p>
            <a:pPr marL="0" indent="0">
              <a:buNone/>
            </a:pPr>
            <a:r>
              <a:rPr lang="en-US" dirty="0"/>
              <a:t>convert to Daoism</a:t>
            </a:r>
          </a:p>
          <a:p>
            <a:pPr marL="0" indent="0">
              <a:buNone/>
            </a:pPr>
            <a:r>
              <a:rPr lang="en-US" dirty="0"/>
              <a:t>(B) hint at the existence of an alternate set of</a:t>
            </a:r>
          </a:p>
          <a:p>
            <a:pPr marL="0" indent="0">
              <a:buNone/>
            </a:pPr>
            <a:r>
              <a:rPr lang="en-US" dirty="0"/>
              <a:t>Buddhist scriptures that were different from</a:t>
            </a:r>
          </a:p>
          <a:p>
            <a:pPr marL="0" indent="0">
              <a:buNone/>
            </a:pPr>
            <a:r>
              <a:rPr lang="en-US" dirty="0"/>
              <a:t>the officially accepted ones</a:t>
            </a:r>
          </a:p>
          <a:p>
            <a:pPr marL="0" indent="0">
              <a:buNone/>
            </a:pPr>
            <a:r>
              <a:rPr lang="en-US" dirty="0"/>
              <a:t>(C) demonstrate the extent of missionary and</a:t>
            </a:r>
          </a:p>
          <a:p>
            <a:pPr marL="0" indent="0">
              <a:buNone/>
            </a:pPr>
            <a:r>
              <a:rPr lang="en-US" dirty="0"/>
              <a:t>trade links between China and India</a:t>
            </a:r>
          </a:p>
          <a:p>
            <a:pPr marL="0" indent="0">
              <a:buNone/>
            </a:pPr>
            <a:r>
              <a:rPr lang="en-US" dirty="0"/>
              <a:t>(D) assert the superiority of Chinese culture over</a:t>
            </a:r>
          </a:p>
          <a:p>
            <a:pPr marL="0" indent="0">
              <a:buNone/>
            </a:pPr>
            <a:r>
              <a:rPr lang="en-US" dirty="0"/>
              <a:t>non-Chinese cultures</a:t>
            </a:r>
          </a:p>
        </p:txBody>
      </p:sp>
    </p:spTree>
    <p:extLst>
      <p:ext uri="{BB962C8B-B14F-4D97-AF65-F5344CB8AC3E}">
        <p14:creationId xmlns:p14="http://schemas.microsoft.com/office/powerpoint/2010/main" val="1968259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 1 </a:t>
            </a:r>
            <a:endParaRPr lang="en-US" dirty="0"/>
          </a:p>
        </p:txBody>
      </p:sp>
      <p:sp>
        <p:nvSpPr>
          <p:cNvPr id="5" name="Content Placeholder 4"/>
          <p:cNvSpPr>
            <a:spLocks noGrp="1"/>
          </p:cNvSpPr>
          <p:nvPr>
            <p:ph idx="1"/>
          </p:nvPr>
        </p:nvSpPr>
        <p:spPr/>
        <p:txBody>
          <a:bodyPr/>
          <a:lstStyle/>
          <a:p>
            <a:pPr marL="0" indent="0">
              <a:buNone/>
            </a:pPr>
            <a:r>
              <a:rPr lang="en-US" dirty="0"/>
              <a:t>From the founding of each religion, </a:t>
            </a:r>
            <a:r>
              <a:rPr lang="en-US" dirty="0" smtClean="0"/>
              <a:t>Christians and </a:t>
            </a:r>
            <a:r>
              <a:rPr lang="en-US" dirty="0"/>
              <a:t>Muslims shared a belief in</a:t>
            </a:r>
          </a:p>
          <a:p>
            <a:pPr marL="0" indent="0">
              <a:buNone/>
            </a:pPr>
            <a:r>
              <a:rPr lang="en-US" dirty="0"/>
              <a:t>(A) the principle of separation of church and state</a:t>
            </a:r>
          </a:p>
          <a:p>
            <a:pPr marL="0" indent="0">
              <a:buNone/>
            </a:pPr>
            <a:r>
              <a:rPr lang="en-US" dirty="0"/>
              <a:t>(B) the legal equality of men and women</a:t>
            </a:r>
          </a:p>
          <a:p>
            <a:pPr marL="0" indent="0">
              <a:buNone/>
            </a:pPr>
            <a:r>
              <a:rPr lang="en-US" dirty="0"/>
              <a:t>(C) equality of opportunity</a:t>
            </a:r>
          </a:p>
          <a:p>
            <a:pPr marL="0" indent="0">
              <a:buNone/>
            </a:pPr>
            <a:r>
              <a:rPr lang="en-US" dirty="0"/>
              <a:t>(D) a single omnipotent deity</a:t>
            </a:r>
          </a:p>
        </p:txBody>
      </p:sp>
    </p:spTree>
    <p:extLst>
      <p:ext uri="{BB962C8B-B14F-4D97-AF65-F5344CB8AC3E}">
        <p14:creationId xmlns:p14="http://schemas.microsoft.com/office/powerpoint/2010/main" val="3043357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13</a:t>
            </a:r>
            <a:endParaRPr lang="en-US" dirty="0"/>
          </a:p>
        </p:txBody>
      </p:sp>
      <p:sp>
        <p:nvSpPr>
          <p:cNvPr id="3" name="Content Placeholder 2"/>
          <p:cNvSpPr>
            <a:spLocks noGrp="1"/>
          </p:cNvSpPr>
          <p:nvPr>
            <p:ph idx="1"/>
          </p:nvPr>
        </p:nvSpPr>
        <p:spPr/>
        <p:txBody>
          <a:bodyPr/>
          <a:lstStyle/>
          <a:p>
            <a:pPr marL="0" indent="0">
              <a:buNone/>
            </a:pPr>
            <a:r>
              <a:rPr lang="en-US" dirty="0"/>
              <a:t>The correct answer is D. Yu </a:t>
            </a:r>
            <a:r>
              <a:rPr lang="en-US" dirty="0" err="1"/>
              <a:t>Huan’s</a:t>
            </a:r>
            <a:r>
              <a:rPr lang="en-US" dirty="0"/>
              <a:t> account privileges Chinese over Indian </a:t>
            </a:r>
            <a:r>
              <a:rPr lang="en-US" dirty="0" smtClean="0"/>
              <a:t>culture by </a:t>
            </a:r>
            <a:r>
              <a:rPr lang="en-US" dirty="0"/>
              <a:t>incorrectly claiming that Buddhism was introduced into India from </a:t>
            </a:r>
            <a:r>
              <a:rPr lang="en-US" dirty="0" smtClean="0"/>
              <a:t>China. Choice </a:t>
            </a:r>
            <a:r>
              <a:rPr lang="en-US" dirty="0"/>
              <a:t>A may be true, but it is an unintended consequence of the account and </a:t>
            </a:r>
            <a:r>
              <a:rPr lang="en-US" dirty="0" smtClean="0"/>
              <a:t>is therefore </a:t>
            </a:r>
            <a:r>
              <a:rPr lang="en-US" dirty="0"/>
              <a:t>incorrect.</a:t>
            </a:r>
          </a:p>
        </p:txBody>
      </p:sp>
    </p:spTree>
    <p:extLst>
      <p:ext uri="{BB962C8B-B14F-4D97-AF65-F5344CB8AC3E}">
        <p14:creationId xmlns:p14="http://schemas.microsoft.com/office/powerpoint/2010/main" val="3448604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585" y="177520"/>
            <a:ext cx="8708409" cy="463926"/>
          </a:xfrm>
        </p:spPr>
        <p:txBody>
          <a:bodyPr>
            <a:normAutofit fontScale="90000"/>
          </a:bodyPr>
          <a:lstStyle/>
          <a:p>
            <a:r>
              <a:rPr lang="en-US" dirty="0" smtClean="0"/>
              <a:t>Question 14</a:t>
            </a:r>
            <a:endParaRPr lang="en-US" dirty="0"/>
          </a:p>
        </p:txBody>
      </p:sp>
      <p:sp>
        <p:nvSpPr>
          <p:cNvPr id="3" name="Content Placeholder 2"/>
          <p:cNvSpPr>
            <a:spLocks noGrp="1"/>
          </p:cNvSpPr>
          <p:nvPr>
            <p:ph idx="1"/>
          </p:nvPr>
        </p:nvSpPr>
        <p:spPr>
          <a:xfrm>
            <a:off x="109182" y="1310186"/>
            <a:ext cx="12082818" cy="4908500"/>
          </a:xfrm>
        </p:spPr>
        <p:txBody>
          <a:bodyPr numCol="2">
            <a:normAutofit fontScale="92500"/>
          </a:bodyPr>
          <a:lstStyle/>
          <a:p>
            <a:pPr marL="0" indent="0">
              <a:buNone/>
            </a:pPr>
            <a:r>
              <a:rPr lang="en-US" dirty="0"/>
              <a:t>“In the past, at the end of the Han, Tang, Yuan, </a:t>
            </a:r>
            <a:r>
              <a:rPr lang="en-US" dirty="0" smtClean="0"/>
              <a:t>and Ming </a:t>
            </a:r>
            <a:r>
              <a:rPr lang="en-US" dirty="0"/>
              <a:t>dynasties, bands of rebels were </a:t>
            </a:r>
            <a:r>
              <a:rPr lang="en-US" dirty="0" smtClean="0"/>
              <a:t>innumerable, all </a:t>
            </a:r>
            <a:r>
              <a:rPr lang="en-US" dirty="0"/>
              <a:t>because of foolish rulers and misgovernment, </a:t>
            </a:r>
            <a:r>
              <a:rPr lang="en-US" dirty="0" smtClean="0"/>
              <a:t>so that </a:t>
            </a:r>
            <a:r>
              <a:rPr lang="en-US" dirty="0"/>
              <a:t>none of these rebellions could be stamped out.</a:t>
            </a:r>
          </a:p>
          <a:p>
            <a:pPr marL="0" indent="0">
              <a:buNone/>
            </a:pPr>
            <a:r>
              <a:rPr lang="en-US" dirty="0"/>
              <a:t>But today [the emperor] is deeply concerned </a:t>
            </a:r>
            <a:r>
              <a:rPr lang="en-US" dirty="0" smtClean="0"/>
              <a:t>and examines </a:t>
            </a:r>
            <a:r>
              <a:rPr lang="en-US" dirty="0"/>
              <a:t>his character in order to reform </a:t>
            </a:r>
            <a:r>
              <a:rPr lang="en-US" dirty="0" smtClean="0"/>
              <a:t>himself, worships </a:t>
            </a:r>
            <a:r>
              <a:rPr lang="en-US" dirty="0"/>
              <a:t>Heaven, and is sympathetic to the people.</a:t>
            </a:r>
          </a:p>
          <a:p>
            <a:pPr marL="0" indent="0">
              <a:buNone/>
            </a:pPr>
            <a:r>
              <a:rPr lang="en-US" dirty="0"/>
              <a:t>He has not increased the land tax, nor has </a:t>
            </a:r>
            <a:r>
              <a:rPr lang="en-US" dirty="0" smtClean="0"/>
              <a:t>he conscripted </a:t>
            </a:r>
            <a:r>
              <a:rPr lang="en-US" dirty="0"/>
              <a:t>soldiers from households. . . . It does </a:t>
            </a:r>
            <a:r>
              <a:rPr lang="en-US" dirty="0" smtClean="0"/>
              <a:t>not require </a:t>
            </a:r>
            <a:r>
              <a:rPr lang="en-US" dirty="0"/>
              <a:t>any great wisdom to see that sooner or </a:t>
            </a:r>
            <a:r>
              <a:rPr lang="en-US" dirty="0" smtClean="0"/>
              <a:t>later the </a:t>
            </a:r>
            <a:r>
              <a:rPr lang="en-US" dirty="0"/>
              <a:t>[Taiping] bandits will all be destroyed.”</a:t>
            </a:r>
          </a:p>
          <a:p>
            <a:pPr marL="0" indent="0">
              <a:buNone/>
            </a:pPr>
            <a:r>
              <a:rPr lang="en-US" dirty="0"/>
              <a:t>Zeng </a:t>
            </a:r>
            <a:r>
              <a:rPr lang="en-US" dirty="0" err="1"/>
              <a:t>Guofan</a:t>
            </a:r>
            <a:r>
              <a:rPr lang="en-US" dirty="0"/>
              <a:t>, Qing dynasty Chinese </a:t>
            </a:r>
            <a:r>
              <a:rPr lang="en-US" dirty="0" smtClean="0"/>
              <a:t>official, proclamation </a:t>
            </a:r>
            <a:r>
              <a:rPr lang="en-US" dirty="0"/>
              <a:t>against the Taiping rebels, 1854</a:t>
            </a:r>
          </a:p>
          <a:p>
            <a:pPr marL="0" indent="0">
              <a:buNone/>
            </a:pPr>
            <a:endParaRPr lang="en-US" dirty="0" smtClean="0"/>
          </a:p>
          <a:p>
            <a:pPr marL="0" indent="0">
              <a:buNone/>
            </a:pPr>
            <a:endParaRPr lang="en-US" dirty="0"/>
          </a:p>
          <a:p>
            <a:pPr marL="0" indent="0">
              <a:buNone/>
            </a:pPr>
            <a:r>
              <a:rPr lang="en-US" dirty="0" smtClean="0"/>
              <a:t>Zeng </a:t>
            </a:r>
            <a:r>
              <a:rPr lang="en-US" dirty="0" err="1"/>
              <a:t>Guofan’s</a:t>
            </a:r>
            <a:r>
              <a:rPr lang="en-US" dirty="0"/>
              <a:t> analysis of the situation in </a:t>
            </a:r>
            <a:r>
              <a:rPr lang="en-US" dirty="0" smtClean="0"/>
              <a:t>China in </a:t>
            </a:r>
            <a:r>
              <a:rPr lang="en-US" dirty="0"/>
              <a:t>1854 was likely influenced by which of </a:t>
            </a:r>
            <a:r>
              <a:rPr lang="en-US" dirty="0" smtClean="0"/>
              <a:t>the following</a:t>
            </a:r>
            <a:r>
              <a:rPr lang="en-US" dirty="0"/>
              <a:t>?</a:t>
            </a:r>
          </a:p>
          <a:p>
            <a:pPr marL="0" indent="0">
              <a:buNone/>
            </a:pPr>
            <a:r>
              <a:rPr lang="en-US" dirty="0"/>
              <a:t>(A) The </a:t>
            </a:r>
            <a:r>
              <a:rPr lang="en-US" dirty="0" err="1"/>
              <a:t>Daoist</a:t>
            </a:r>
            <a:r>
              <a:rPr lang="en-US" dirty="0"/>
              <a:t> notion of being in harmony with</a:t>
            </a:r>
          </a:p>
          <a:p>
            <a:pPr marL="0" indent="0">
              <a:buNone/>
            </a:pPr>
            <a:r>
              <a:rPr lang="en-US" dirty="0"/>
              <a:t>nature</a:t>
            </a:r>
          </a:p>
          <a:p>
            <a:pPr marL="0" indent="0">
              <a:buNone/>
            </a:pPr>
            <a:r>
              <a:rPr lang="en-US" dirty="0"/>
              <a:t>(B) The absolutist notion of the divine right</a:t>
            </a:r>
          </a:p>
          <a:p>
            <a:pPr marL="0" indent="0">
              <a:buNone/>
            </a:pPr>
            <a:r>
              <a:rPr lang="en-US" dirty="0"/>
              <a:t>of kings</a:t>
            </a:r>
          </a:p>
          <a:p>
            <a:pPr marL="0" indent="0">
              <a:buNone/>
            </a:pPr>
            <a:r>
              <a:rPr lang="en-US" dirty="0"/>
              <a:t>(C) The Buddhist notion of avoiding violence</a:t>
            </a:r>
          </a:p>
          <a:p>
            <a:pPr marL="0" indent="0">
              <a:buNone/>
            </a:pPr>
            <a:r>
              <a:rPr lang="en-US" dirty="0"/>
              <a:t>against any living thing</a:t>
            </a:r>
          </a:p>
          <a:p>
            <a:pPr marL="0" indent="0">
              <a:buNone/>
            </a:pPr>
            <a:r>
              <a:rPr lang="en-US" dirty="0"/>
              <a:t>(D) The Confucian notion of the dynastic cycle</a:t>
            </a:r>
          </a:p>
        </p:txBody>
      </p:sp>
    </p:spTree>
    <p:extLst>
      <p:ext uri="{BB962C8B-B14F-4D97-AF65-F5344CB8AC3E}">
        <p14:creationId xmlns:p14="http://schemas.microsoft.com/office/powerpoint/2010/main" val="1036525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14</a:t>
            </a:r>
            <a:endParaRPr lang="en-US" dirty="0"/>
          </a:p>
        </p:txBody>
      </p:sp>
      <p:sp>
        <p:nvSpPr>
          <p:cNvPr id="3" name="Content Placeholder 2"/>
          <p:cNvSpPr>
            <a:spLocks noGrp="1"/>
          </p:cNvSpPr>
          <p:nvPr>
            <p:ph idx="1"/>
          </p:nvPr>
        </p:nvSpPr>
        <p:spPr/>
        <p:txBody>
          <a:bodyPr/>
          <a:lstStyle/>
          <a:p>
            <a:pPr marL="0" indent="0">
              <a:buNone/>
            </a:pPr>
            <a:r>
              <a:rPr lang="en-US" dirty="0"/>
              <a:t>The correct answer is D. The proclamation reflects the Confucian view </a:t>
            </a:r>
            <a:r>
              <a:rPr lang="en-US" dirty="0" smtClean="0"/>
              <a:t>that rulers </a:t>
            </a:r>
            <a:r>
              <a:rPr lang="en-US" dirty="0"/>
              <a:t>who are inept or unjust will lose power (the mandate of heaven). </a:t>
            </a:r>
            <a:r>
              <a:rPr lang="en-US" dirty="0" smtClean="0"/>
              <a:t>The passage </a:t>
            </a:r>
            <a:r>
              <a:rPr lang="en-US" dirty="0"/>
              <a:t>details the failure of earlier dynasties to reform government in the face </a:t>
            </a:r>
            <a:r>
              <a:rPr lang="en-US" dirty="0" smtClean="0"/>
              <a:t>of rebellion</a:t>
            </a:r>
            <a:r>
              <a:rPr lang="en-US" dirty="0"/>
              <a:t>. It argues that, in contrast, the Qing emperor has instituted reforms </a:t>
            </a:r>
            <a:r>
              <a:rPr lang="en-US" dirty="0" smtClean="0"/>
              <a:t>and thus </a:t>
            </a:r>
            <a:r>
              <a:rPr lang="en-US" dirty="0"/>
              <a:t>should succeed against the Taiping rebels.</a:t>
            </a:r>
          </a:p>
        </p:txBody>
      </p:sp>
    </p:spTree>
    <p:extLst>
      <p:ext uri="{BB962C8B-B14F-4D97-AF65-F5344CB8AC3E}">
        <p14:creationId xmlns:p14="http://schemas.microsoft.com/office/powerpoint/2010/main" val="26562376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585" y="177520"/>
            <a:ext cx="8708409" cy="463926"/>
          </a:xfrm>
        </p:spPr>
        <p:txBody>
          <a:bodyPr>
            <a:normAutofit fontScale="90000"/>
          </a:bodyPr>
          <a:lstStyle/>
          <a:p>
            <a:r>
              <a:rPr lang="en-US" dirty="0" smtClean="0"/>
              <a:t>Question 15</a:t>
            </a:r>
            <a:endParaRPr lang="en-US" dirty="0"/>
          </a:p>
        </p:txBody>
      </p:sp>
      <p:sp>
        <p:nvSpPr>
          <p:cNvPr id="3" name="Content Placeholder 2"/>
          <p:cNvSpPr>
            <a:spLocks noGrp="1"/>
          </p:cNvSpPr>
          <p:nvPr>
            <p:ph idx="1"/>
          </p:nvPr>
        </p:nvSpPr>
        <p:spPr>
          <a:xfrm>
            <a:off x="109182" y="1310186"/>
            <a:ext cx="12082818" cy="4908500"/>
          </a:xfrm>
        </p:spPr>
        <p:txBody>
          <a:bodyPr numCol="2">
            <a:normAutofit fontScale="77500" lnSpcReduction="20000"/>
          </a:bodyPr>
          <a:lstStyle/>
          <a:p>
            <a:pPr marL="0" indent="0">
              <a:buNone/>
            </a:pPr>
            <a:r>
              <a:rPr lang="en-US" dirty="0"/>
              <a:t>“In the past, at the end of the Han, Tang, Yuan, </a:t>
            </a:r>
            <a:r>
              <a:rPr lang="en-US" dirty="0" smtClean="0"/>
              <a:t>and Ming </a:t>
            </a:r>
            <a:r>
              <a:rPr lang="en-US" dirty="0"/>
              <a:t>dynasties, bands of rebels were </a:t>
            </a:r>
            <a:r>
              <a:rPr lang="en-US" dirty="0" smtClean="0"/>
              <a:t>innumerable, all </a:t>
            </a:r>
            <a:r>
              <a:rPr lang="en-US" dirty="0"/>
              <a:t>because of foolish rulers and misgovernment, </a:t>
            </a:r>
            <a:r>
              <a:rPr lang="en-US" dirty="0" smtClean="0"/>
              <a:t>so that </a:t>
            </a:r>
            <a:r>
              <a:rPr lang="en-US" dirty="0"/>
              <a:t>none of these rebellions could be stamped out.</a:t>
            </a:r>
          </a:p>
          <a:p>
            <a:pPr marL="0" indent="0">
              <a:buNone/>
            </a:pPr>
            <a:r>
              <a:rPr lang="en-US" dirty="0"/>
              <a:t>But today [the emperor] is deeply concerned </a:t>
            </a:r>
            <a:r>
              <a:rPr lang="en-US" dirty="0" smtClean="0"/>
              <a:t>and examines </a:t>
            </a:r>
            <a:r>
              <a:rPr lang="en-US" dirty="0"/>
              <a:t>his character in order to reform </a:t>
            </a:r>
            <a:r>
              <a:rPr lang="en-US" dirty="0" smtClean="0"/>
              <a:t>himself, worships </a:t>
            </a:r>
            <a:r>
              <a:rPr lang="en-US" dirty="0"/>
              <a:t>Heaven, and is sympathetic to the people.</a:t>
            </a:r>
          </a:p>
          <a:p>
            <a:pPr marL="0" indent="0">
              <a:buNone/>
            </a:pPr>
            <a:r>
              <a:rPr lang="en-US" dirty="0"/>
              <a:t>He has not increased the land tax, nor has </a:t>
            </a:r>
            <a:r>
              <a:rPr lang="en-US" dirty="0" smtClean="0"/>
              <a:t>he conscripted </a:t>
            </a:r>
            <a:r>
              <a:rPr lang="en-US" dirty="0"/>
              <a:t>soldiers from households. . . . It does </a:t>
            </a:r>
            <a:r>
              <a:rPr lang="en-US" dirty="0" smtClean="0"/>
              <a:t>not require </a:t>
            </a:r>
            <a:r>
              <a:rPr lang="en-US" dirty="0"/>
              <a:t>any great wisdom to see that sooner or </a:t>
            </a:r>
            <a:r>
              <a:rPr lang="en-US" dirty="0" smtClean="0"/>
              <a:t>later the </a:t>
            </a:r>
            <a:r>
              <a:rPr lang="en-US" dirty="0"/>
              <a:t>[Taiping] bandits will all be destroyed.”</a:t>
            </a:r>
          </a:p>
          <a:p>
            <a:pPr marL="0" indent="0">
              <a:buNone/>
            </a:pPr>
            <a:r>
              <a:rPr lang="en-US" dirty="0"/>
              <a:t>Zeng </a:t>
            </a:r>
            <a:r>
              <a:rPr lang="en-US" dirty="0" err="1"/>
              <a:t>Guofan</a:t>
            </a:r>
            <a:r>
              <a:rPr lang="en-US" dirty="0"/>
              <a:t>, Qing dynasty Chinese </a:t>
            </a:r>
            <a:r>
              <a:rPr lang="en-US" dirty="0" smtClean="0"/>
              <a:t>official, proclamation </a:t>
            </a:r>
            <a:r>
              <a:rPr lang="en-US" dirty="0"/>
              <a:t>against the Taiping rebels, 1854</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In </a:t>
            </a:r>
            <a:r>
              <a:rPr lang="en-US" dirty="0"/>
              <a:t>the passage above, Zeng </a:t>
            </a:r>
            <a:r>
              <a:rPr lang="en-US" dirty="0" err="1"/>
              <a:t>Guofan’s</a:t>
            </a:r>
            <a:r>
              <a:rPr lang="en-US" dirty="0"/>
              <a:t> purpose in</a:t>
            </a:r>
          </a:p>
          <a:p>
            <a:pPr marL="0" indent="0">
              <a:buNone/>
            </a:pPr>
            <a:r>
              <a:rPr lang="en-US" dirty="0"/>
              <a:t>listing the policies of the current Qing emperor is</a:t>
            </a:r>
          </a:p>
          <a:p>
            <a:pPr marL="0" indent="0">
              <a:buNone/>
            </a:pPr>
            <a:r>
              <a:rPr lang="en-US" dirty="0"/>
              <a:t>most likely to</a:t>
            </a:r>
          </a:p>
          <a:p>
            <a:pPr marL="0" indent="0">
              <a:buNone/>
            </a:pPr>
            <a:r>
              <a:rPr lang="en-US" dirty="0"/>
              <a:t>(A) demonstrate the similarity between the</a:t>
            </a:r>
          </a:p>
          <a:p>
            <a:pPr marL="0" indent="0">
              <a:buNone/>
            </a:pPr>
            <a:r>
              <a:rPr lang="en-US" dirty="0"/>
              <a:t>damage done by the Taiping rebellion to the</a:t>
            </a:r>
          </a:p>
          <a:p>
            <a:pPr marL="0" indent="0">
              <a:buNone/>
            </a:pPr>
            <a:r>
              <a:rPr lang="en-US" dirty="0"/>
              <a:t>Qing Empire and the damage done by</a:t>
            </a:r>
          </a:p>
          <a:p>
            <a:pPr marL="0" indent="0">
              <a:buNone/>
            </a:pPr>
            <a:r>
              <a:rPr lang="en-US" dirty="0"/>
              <a:t>earlier rebellions to other Chinese dynasties</a:t>
            </a:r>
          </a:p>
          <a:p>
            <a:pPr marL="0" indent="0">
              <a:buNone/>
            </a:pPr>
            <a:r>
              <a:rPr lang="en-US" dirty="0"/>
              <a:t>(B) mobilize popular support by showing that the</a:t>
            </a:r>
          </a:p>
          <a:p>
            <a:pPr marL="0" indent="0">
              <a:buNone/>
            </a:pPr>
            <a:r>
              <a:rPr lang="en-US" dirty="0"/>
              <a:t>Taiping rebellion does not represent a</a:t>
            </a:r>
          </a:p>
          <a:p>
            <a:pPr marL="0" indent="0">
              <a:buNone/>
            </a:pPr>
            <a:r>
              <a:rPr lang="en-US" dirty="0"/>
              <a:t>legitimate challenge to Qing rule</a:t>
            </a:r>
          </a:p>
          <a:p>
            <a:pPr marL="0" indent="0">
              <a:buNone/>
            </a:pPr>
            <a:r>
              <a:rPr lang="en-US" dirty="0"/>
              <a:t>(C) warn that the Qing policies of keeping taxes</a:t>
            </a:r>
          </a:p>
          <a:p>
            <a:pPr marL="0" indent="0">
              <a:buNone/>
            </a:pPr>
            <a:r>
              <a:rPr lang="en-US" dirty="0"/>
              <a:t>low and avoiding conscription might come</a:t>
            </a:r>
          </a:p>
          <a:p>
            <a:pPr marL="0" indent="0">
              <a:buNone/>
            </a:pPr>
            <a:r>
              <a:rPr lang="en-US" dirty="0"/>
              <a:t>to an end if the Taiping rebellion succeeds</a:t>
            </a:r>
          </a:p>
          <a:p>
            <a:pPr marL="0" indent="0">
              <a:buNone/>
            </a:pPr>
            <a:r>
              <a:rPr lang="en-US" dirty="0"/>
              <a:t>(D) argue that the emperor’s personal piety and</a:t>
            </a:r>
          </a:p>
          <a:p>
            <a:pPr marL="0" indent="0">
              <a:buNone/>
            </a:pPr>
            <a:r>
              <a:rPr lang="en-US" dirty="0"/>
              <a:t>benevolent rule prove that he accepts the</a:t>
            </a:r>
          </a:p>
          <a:p>
            <a:pPr marL="0" indent="0">
              <a:buNone/>
            </a:pPr>
            <a:r>
              <a:rPr lang="en-US" dirty="0"/>
              <a:t>validity of the Taiping rebels’ grievances</a:t>
            </a:r>
          </a:p>
        </p:txBody>
      </p:sp>
    </p:spTree>
    <p:extLst>
      <p:ext uri="{BB962C8B-B14F-4D97-AF65-F5344CB8AC3E}">
        <p14:creationId xmlns:p14="http://schemas.microsoft.com/office/powerpoint/2010/main" val="30841516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15</a:t>
            </a:r>
            <a:endParaRPr lang="en-US" dirty="0"/>
          </a:p>
        </p:txBody>
      </p:sp>
      <p:sp>
        <p:nvSpPr>
          <p:cNvPr id="3" name="Content Placeholder 2"/>
          <p:cNvSpPr>
            <a:spLocks noGrp="1"/>
          </p:cNvSpPr>
          <p:nvPr>
            <p:ph idx="1"/>
          </p:nvPr>
        </p:nvSpPr>
        <p:spPr/>
        <p:txBody>
          <a:bodyPr/>
          <a:lstStyle/>
          <a:p>
            <a:pPr marL="0" indent="0">
              <a:buNone/>
            </a:pPr>
            <a:r>
              <a:rPr lang="en-US" dirty="0"/>
              <a:t>The correct answer is B. The Qing emperor is portrayed as </a:t>
            </a:r>
            <a:r>
              <a:rPr lang="en-US" dirty="0" smtClean="0"/>
              <a:t>reforming “misgovernment</a:t>
            </a:r>
            <a:r>
              <a:rPr lang="en-US" dirty="0"/>
              <a:t>,” unlike earlier dynasties. His reforms show that he </a:t>
            </a:r>
            <a:r>
              <a:rPr lang="en-US" dirty="0" smtClean="0"/>
              <a:t>is responding to </a:t>
            </a:r>
            <a:r>
              <a:rPr lang="en-US" dirty="0"/>
              <a:t>his people’s needs and is following a righteous path. His actions, as </a:t>
            </a:r>
            <a:r>
              <a:rPr lang="en-US" dirty="0" smtClean="0"/>
              <a:t>described in </a:t>
            </a:r>
            <a:r>
              <a:rPr lang="en-US" dirty="0"/>
              <a:t>the proclamation, indicate that he is the legitimate ruler of the Chinese </a:t>
            </a:r>
            <a:r>
              <a:rPr lang="en-US" dirty="0" smtClean="0"/>
              <a:t>people, while </a:t>
            </a:r>
            <a:r>
              <a:rPr lang="en-US" dirty="0"/>
              <a:t>the Taiping rebels are characterized as bandits.</a:t>
            </a:r>
          </a:p>
        </p:txBody>
      </p:sp>
    </p:spTree>
    <p:extLst>
      <p:ext uri="{BB962C8B-B14F-4D97-AF65-F5344CB8AC3E}">
        <p14:creationId xmlns:p14="http://schemas.microsoft.com/office/powerpoint/2010/main" val="3018263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 1</a:t>
            </a:r>
            <a:endParaRPr lang="en-US" dirty="0"/>
          </a:p>
        </p:txBody>
      </p:sp>
      <p:sp>
        <p:nvSpPr>
          <p:cNvPr id="3" name="Content Placeholder 2"/>
          <p:cNvSpPr>
            <a:spLocks noGrp="1"/>
          </p:cNvSpPr>
          <p:nvPr>
            <p:ph idx="1"/>
          </p:nvPr>
        </p:nvSpPr>
        <p:spPr/>
        <p:txBody>
          <a:bodyPr/>
          <a:lstStyle/>
          <a:p>
            <a:pPr marL="0" indent="0">
              <a:buNone/>
            </a:pPr>
            <a:r>
              <a:rPr lang="en-US" dirty="0" smtClean="0"/>
              <a:t>Analyze the cultural and political changes and continuities in one of the following civilizations during the last centuries of the classical era.</a:t>
            </a:r>
          </a:p>
          <a:p>
            <a:pPr marL="0" indent="0">
              <a:buNone/>
            </a:pPr>
            <a:r>
              <a:rPr lang="en-US" dirty="0" smtClean="0"/>
              <a:t>Chinese, 100 C.E. – 600 C. E. </a:t>
            </a:r>
          </a:p>
          <a:p>
            <a:pPr marL="0" indent="0">
              <a:buNone/>
            </a:pPr>
            <a:r>
              <a:rPr lang="en-US" dirty="0" smtClean="0"/>
              <a:t>Roman, 100 C.E. – 600 C.E.</a:t>
            </a:r>
          </a:p>
          <a:p>
            <a:pPr marL="0" indent="0">
              <a:buNone/>
            </a:pPr>
            <a:r>
              <a:rPr lang="en-US" dirty="0" smtClean="0"/>
              <a:t>Indian, 300 C.E. – 600 C.E. </a:t>
            </a:r>
            <a:endParaRPr lang="en-US" dirty="0"/>
          </a:p>
        </p:txBody>
      </p:sp>
    </p:spTree>
    <p:extLst>
      <p:ext uri="{BB962C8B-B14F-4D97-AF65-F5344CB8AC3E}">
        <p14:creationId xmlns:p14="http://schemas.microsoft.com/office/powerpoint/2010/main" val="6976118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Pre-Classical and Classical</a:t>
            </a:r>
            <a:br>
              <a:rPr lang="en-US" dirty="0" smtClean="0"/>
            </a:br>
            <a:r>
              <a:rPr lang="en-US" dirty="0" smtClean="0"/>
              <a:t>8,000 BCE – 600 CE </a:t>
            </a:r>
            <a:endParaRPr lang="en-US" dirty="0"/>
          </a:p>
        </p:txBody>
      </p:sp>
      <p:sp>
        <p:nvSpPr>
          <p:cNvPr id="3" name="Text Placeholder 2"/>
          <p:cNvSpPr>
            <a:spLocks noGrp="1"/>
          </p:cNvSpPr>
          <p:nvPr>
            <p:ph type="body" idx="1"/>
          </p:nvPr>
        </p:nvSpPr>
        <p:spPr/>
        <p:txBody>
          <a:bodyPr/>
          <a:lstStyle/>
          <a:p>
            <a:r>
              <a:rPr lang="en-US" dirty="0" smtClean="0"/>
              <a:t>Thursday, April 22</a:t>
            </a:r>
            <a:endParaRPr lang="en-US" dirty="0"/>
          </a:p>
        </p:txBody>
      </p:sp>
    </p:spTree>
    <p:extLst>
      <p:ext uri="{BB962C8B-B14F-4D97-AF65-F5344CB8AC3E}">
        <p14:creationId xmlns:p14="http://schemas.microsoft.com/office/powerpoint/2010/main" val="8048207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901" y="204716"/>
            <a:ext cx="7002439" cy="556147"/>
          </a:xfrm>
        </p:spPr>
        <p:txBody>
          <a:bodyPr>
            <a:normAutofit fontScale="90000"/>
          </a:bodyPr>
          <a:lstStyle/>
          <a:p>
            <a:r>
              <a:rPr lang="en-US" dirty="0" smtClean="0"/>
              <a:t>Question 16</a:t>
            </a:r>
            <a:endParaRPr lang="en-US" dirty="0"/>
          </a:p>
        </p:txBody>
      </p:sp>
      <p:sp>
        <p:nvSpPr>
          <p:cNvPr id="3" name="Content Placeholder 2"/>
          <p:cNvSpPr>
            <a:spLocks noGrp="1"/>
          </p:cNvSpPr>
          <p:nvPr>
            <p:ph idx="1"/>
          </p:nvPr>
        </p:nvSpPr>
        <p:spPr>
          <a:xfrm>
            <a:off x="300251" y="1501254"/>
            <a:ext cx="11791665" cy="4717431"/>
          </a:xfrm>
        </p:spPr>
        <p:txBody>
          <a:bodyPr numCol="2">
            <a:normAutofit fontScale="92500" lnSpcReduction="20000"/>
          </a:bodyPr>
          <a:lstStyle/>
          <a:p>
            <a:pPr marL="0" indent="0">
              <a:buNone/>
            </a:pPr>
            <a:r>
              <a:rPr lang="en-US" dirty="0"/>
              <a:t>Some historians have argued that </a:t>
            </a:r>
            <a:r>
              <a:rPr lang="en-US" dirty="0" smtClean="0"/>
              <a:t>significant social </a:t>
            </a:r>
            <a:r>
              <a:rPr lang="en-US" dirty="0"/>
              <a:t>inequalities emerged only after </a:t>
            </a:r>
            <a:r>
              <a:rPr lang="en-US" dirty="0" smtClean="0"/>
              <a:t>the adoption </a:t>
            </a:r>
            <a:r>
              <a:rPr lang="en-US" dirty="0"/>
              <a:t>of agriculture made it possible </a:t>
            </a:r>
            <a:r>
              <a:rPr lang="en-US" dirty="0" smtClean="0"/>
              <a:t>for some </a:t>
            </a:r>
            <a:r>
              <a:rPr lang="en-US" dirty="0"/>
              <a:t>individuals to accumulate great </a:t>
            </a:r>
            <a:r>
              <a:rPr lang="en-US" dirty="0" smtClean="0"/>
              <a:t>amounts of </a:t>
            </a:r>
            <a:r>
              <a:rPr lang="en-US" dirty="0"/>
              <a:t>surplus wealth.</a:t>
            </a:r>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Which </a:t>
            </a:r>
            <a:r>
              <a:rPr lang="en-US" dirty="0"/>
              <a:t>of the following most directly undermines</a:t>
            </a:r>
          </a:p>
          <a:p>
            <a:pPr marL="0" indent="0">
              <a:buNone/>
            </a:pPr>
            <a:r>
              <a:rPr lang="en-US" dirty="0"/>
              <a:t>that assertion?</a:t>
            </a:r>
          </a:p>
          <a:p>
            <a:pPr marL="0" indent="0">
              <a:buNone/>
            </a:pPr>
            <a:r>
              <a:rPr lang="en-US" dirty="0"/>
              <a:t>(A) In the few hunting-gathering societies that</a:t>
            </a:r>
          </a:p>
          <a:p>
            <a:pPr marL="0" indent="0">
              <a:buNone/>
            </a:pPr>
            <a:r>
              <a:rPr lang="en-US" dirty="0"/>
              <a:t>remain today, men and women often share</a:t>
            </a:r>
          </a:p>
          <a:p>
            <a:pPr marL="0" indent="0">
              <a:buNone/>
            </a:pPr>
            <a:r>
              <a:rPr lang="en-US" dirty="0"/>
              <a:t>in decision making concerning the entire</a:t>
            </a:r>
          </a:p>
          <a:p>
            <a:pPr marL="0" indent="0">
              <a:buNone/>
            </a:pPr>
            <a:r>
              <a:rPr lang="en-US" dirty="0"/>
              <a:t>group.</a:t>
            </a:r>
          </a:p>
          <a:p>
            <a:pPr marL="0" indent="0">
              <a:buNone/>
            </a:pPr>
            <a:r>
              <a:rPr lang="en-US" dirty="0"/>
              <a:t>(B) Rulers of ancient river valley civilizations,</a:t>
            </a:r>
          </a:p>
          <a:p>
            <a:pPr marL="0" indent="0">
              <a:buNone/>
            </a:pPr>
            <a:r>
              <a:rPr lang="en-US" dirty="0"/>
              <a:t>such as Egyptian pharaohs or</a:t>
            </a:r>
          </a:p>
          <a:p>
            <a:pPr marL="0" indent="0">
              <a:buNone/>
            </a:pPr>
            <a:r>
              <a:rPr lang="en-US" dirty="0"/>
              <a:t>Mesopotamian kings, often claimed</a:t>
            </a:r>
          </a:p>
          <a:p>
            <a:pPr marL="0" indent="0">
              <a:buNone/>
            </a:pPr>
            <a:r>
              <a:rPr lang="en-US" dirty="0"/>
              <a:t>descent from (or affinity with) the gods.</a:t>
            </a:r>
          </a:p>
          <a:p>
            <a:pPr marL="0" indent="0">
              <a:buNone/>
            </a:pPr>
            <a:r>
              <a:rPr lang="en-US" dirty="0"/>
              <a:t>(C) Archaeological evidence from many later</a:t>
            </a:r>
          </a:p>
          <a:p>
            <a:pPr marL="0" indent="0">
              <a:buNone/>
            </a:pPr>
            <a:r>
              <a:rPr lang="en-US" dirty="0"/>
              <a:t>Neolithic settlements in the Fertile Crescent</a:t>
            </a:r>
          </a:p>
          <a:p>
            <a:pPr marL="0" indent="0">
              <a:buNone/>
            </a:pPr>
            <a:r>
              <a:rPr lang="en-US" dirty="0"/>
              <a:t>has revealed increasing variations among</a:t>
            </a:r>
          </a:p>
          <a:p>
            <a:pPr marL="0" indent="0">
              <a:buNone/>
            </a:pPr>
            <a:r>
              <a:rPr lang="en-US" dirty="0"/>
              <a:t>the size of houses.</a:t>
            </a:r>
          </a:p>
          <a:p>
            <a:pPr marL="0" indent="0">
              <a:buNone/>
            </a:pPr>
            <a:r>
              <a:rPr lang="en-US" dirty="0"/>
              <a:t>(D) Some </a:t>
            </a:r>
            <a:r>
              <a:rPr lang="en-US" dirty="0" err="1"/>
              <a:t>preagricultural</a:t>
            </a:r>
            <a:r>
              <a:rPr lang="en-US" dirty="0"/>
              <a:t> archaeological sites</a:t>
            </a:r>
          </a:p>
          <a:p>
            <a:pPr marL="0" indent="0">
              <a:buNone/>
            </a:pPr>
            <a:r>
              <a:rPr lang="en-US" dirty="0"/>
              <a:t>across the world have yielded evidence of</a:t>
            </a:r>
          </a:p>
          <a:p>
            <a:pPr marL="0" indent="0">
              <a:buNone/>
            </a:pPr>
            <a:r>
              <a:rPr lang="en-US" dirty="0"/>
              <a:t>significant disparities in the amount and</a:t>
            </a:r>
          </a:p>
          <a:p>
            <a:pPr marL="0" indent="0">
              <a:buNone/>
            </a:pPr>
            <a:r>
              <a:rPr lang="en-US" dirty="0"/>
              <a:t>quality of objects placed in individual</a:t>
            </a:r>
          </a:p>
          <a:p>
            <a:pPr marL="0" indent="0">
              <a:buNone/>
            </a:pPr>
            <a:r>
              <a:rPr lang="en-US" dirty="0"/>
              <a:t>graves.</a:t>
            </a:r>
          </a:p>
        </p:txBody>
      </p:sp>
    </p:spTree>
    <p:extLst>
      <p:ext uri="{BB962C8B-B14F-4D97-AF65-F5344CB8AC3E}">
        <p14:creationId xmlns:p14="http://schemas.microsoft.com/office/powerpoint/2010/main" val="3650593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16</a:t>
            </a:r>
            <a:endParaRPr lang="en-US" dirty="0"/>
          </a:p>
        </p:txBody>
      </p:sp>
      <p:sp>
        <p:nvSpPr>
          <p:cNvPr id="3" name="Content Placeholder 2"/>
          <p:cNvSpPr>
            <a:spLocks noGrp="1"/>
          </p:cNvSpPr>
          <p:nvPr>
            <p:ph idx="1"/>
          </p:nvPr>
        </p:nvSpPr>
        <p:spPr/>
        <p:txBody>
          <a:bodyPr/>
          <a:lstStyle/>
          <a:p>
            <a:pPr marL="0" indent="0">
              <a:buNone/>
            </a:pPr>
            <a:r>
              <a:rPr lang="en-US" dirty="0"/>
              <a:t>The correct answer is D. In the absence of written records, </a:t>
            </a:r>
            <a:r>
              <a:rPr lang="en-US" dirty="0" smtClean="0"/>
              <a:t>archaeological findings</a:t>
            </a:r>
            <a:r>
              <a:rPr lang="en-US" dirty="0"/>
              <a:t>, including data from burial sites, form an important source of </a:t>
            </a:r>
            <a:r>
              <a:rPr lang="en-US" dirty="0" smtClean="0"/>
              <a:t>evidence for </a:t>
            </a:r>
            <a:r>
              <a:rPr lang="en-US" dirty="0"/>
              <a:t>Paleolithic hunter-gatherer societies. The disparity in the quantity </a:t>
            </a:r>
            <a:r>
              <a:rPr lang="en-US" dirty="0" smtClean="0"/>
              <a:t>and quality of </a:t>
            </a:r>
            <a:r>
              <a:rPr lang="en-US" dirty="0"/>
              <a:t>grave goods found in some burial sites of </a:t>
            </a:r>
            <a:r>
              <a:rPr lang="en-US" dirty="0" err="1"/>
              <a:t>preagricultural</a:t>
            </a:r>
            <a:r>
              <a:rPr lang="en-US" dirty="0"/>
              <a:t> peoples suggests </a:t>
            </a:r>
            <a:r>
              <a:rPr lang="en-US" dirty="0" smtClean="0"/>
              <a:t>the existence </a:t>
            </a:r>
            <a:r>
              <a:rPr lang="en-US" dirty="0"/>
              <a:t>of social stratification.</a:t>
            </a:r>
          </a:p>
        </p:txBody>
      </p:sp>
    </p:spTree>
    <p:extLst>
      <p:ext uri="{BB962C8B-B14F-4D97-AF65-F5344CB8AC3E}">
        <p14:creationId xmlns:p14="http://schemas.microsoft.com/office/powerpoint/2010/main" val="26386562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17</a:t>
            </a:r>
            <a:endParaRPr lang="en-US" dirty="0"/>
          </a:p>
        </p:txBody>
      </p:sp>
      <p:sp>
        <p:nvSpPr>
          <p:cNvPr id="3" name="Content Placeholder 2"/>
          <p:cNvSpPr>
            <a:spLocks noGrp="1"/>
          </p:cNvSpPr>
          <p:nvPr>
            <p:ph idx="1"/>
          </p:nvPr>
        </p:nvSpPr>
        <p:spPr/>
        <p:txBody>
          <a:bodyPr/>
          <a:lstStyle/>
          <a:p>
            <a:pPr marL="0" indent="0">
              <a:buNone/>
            </a:pPr>
            <a:r>
              <a:rPr lang="en-US" dirty="0"/>
              <a:t>Before 600 C.E., all of the following were part of</a:t>
            </a:r>
          </a:p>
          <a:p>
            <a:pPr marL="0" indent="0">
              <a:buNone/>
            </a:pPr>
            <a:r>
              <a:rPr lang="en-US" dirty="0"/>
              <a:t>the Confucian social order EXCEPT</a:t>
            </a:r>
          </a:p>
          <a:p>
            <a:pPr marL="0" indent="0">
              <a:buNone/>
            </a:pPr>
            <a:r>
              <a:rPr lang="en-US" dirty="0"/>
              <a:t>(A) loyalty to the ruler</a:t>
            </a:r>
          </a:p>
          <a:p>
            <a:pPr marL="0" indent="0">
              <a:buNone/>
            </a:pPr>
            <a:r>
              <a:rPr lang="en-US" dirty="0"/>
              <a:t>(B) filial obedience to one’s father</a:t>
            </a:r>
          </a:p>
          <a:p>
            <a:pPr marL="0" indent="0">
              <a:buNone/>
            </a:pPr>
            <a:r>
              <a:rPr lang="en-US" dirty="0"/>
              <a:t>(C) respect for the old</a:t>
            </a:r>
          </a:p>
          <a:p>
            <a:pPr marL="0" indent="0">
              <a:buNone/>
            </a:pPr>
            <a:r>
              <a:rPr lang="en-US" dirty="0"/>
              <a:t>(D) marital fidelity by husbands</a:t>
            </a:r>
          </a:p>
        </p:txBody>
      </p:sp>
    </p:spTree>
    <p:extLst>
      <p:ext uri="{BB962C8B-B14F-4D97-AF65-F5344CB8AC3E}">
        <p14:creationId xmlns:p14="http://schemas.microsoft.com/office/powerpoint/2010/main" val="427576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a:t>
            </a:r>
            <a:endParaRPr lang="en-US" dirty="0"/>
          </a:p>
        </p:txBody>
      </p:sp>
      <p:sp>
        <p:nvSpPr>
          <p:cNvPr id="3" name="Content Placeholder 2"/>
          <p:cNvSpPr>
            <a:spLocks noGrp="1"/>
          </p:cNvSpPr>
          <p:nvPr>
            <p:ph idx="1"/>
          </p:nvPr>
        </p:nvSpPr>
        <p:spPr/>
        <p:txBody>
          <a:bodyPr/>
          <a:lstStyle/>
          <a:p>
            <a:pPr marL="0" indent="0" algn="ctr">
              <a:buNone/>
            </a:pPr>
            <a:r>
              <a:rPr lang="en-US" dirty="0" smtClean="0"/>
              <a:t>Key Concept: 2 and 3</a:t>
            </a:r>
          </a:p>
          <a:p>
            <a:pPr marL="0" indent="0" algn="ctr">
              <a:buNone/>
            </a:pPr>
            <a:r>
              <a:rPr lang="en-US" dirty="0" smtClean="0"/>
              <a:t>Theme 2: Development and Interaction of Cultures</a:t>
            </a:r>
            <a:endParaRPr lang="en-US" dirty="0"/>
          </a:p>
          <a:p>
            <a:pPr marL="0" indent="0" algn="ctr">
              <a:buNone/>
            </a:pPr>
            <a:r>
              <a:rPr lang="en-US" dirty="0" smtClean="0"/>
              <a:t>Historical Thinking Skills: Comparison</a:t>
            </a:r>
            <a:endParaRPr lang="en-US" dirty="0"/>
          </a:p>
          <a:p>
            <a:pPr marL="0" indent="0">
              <a:buNone/>
            </a:pPr>
            <a:endParaRPr lang="en-US" dirty="0" smtClean="0"/>
          </a:p>
          <a:p>
            <a:pPr marL="0" indent="0">
              <a:buNone/>
            </a:pPr>
            <a:r>
              <a:rPr lang="en-US" dirty="0" smtClean="0"/>
              <a:t>The </a:t>
            </a:r>
            <a:r>
              <a:rPr lang="en-US" dirty="0"/>
              <a:t>correct answer is D. The founders of both religions, Jesus and Muhammad,</a:t>
            </a:r>
          </a:p>
          <a:p>
            <a:pPr marL="0" indent="0">
              <a:buNone/>
            </a:pPr>
            <a:r>
              <a:rPr lang="en-US" dirty="0"/>
              <a:t>drew on the Jewish belief in a single, all-powerful deity as the basis of their new</a:t>
            </a:r>
          </a:p>
          <a:p>
            <a:pPr marL="0" indent="0">
              <a:buNone/>
            </a:pPr>
            <a:r>
              <a:rPr lang="en-US" dirty="0"/>
              <a:t>faiths, in sharp contrast to the polytheistic religions of the Mediterranean world.</a:t>
            </a:r>
          </a:p>
        </p:txBody>
      </p:sp>
    </p:spTree>
    <p:extLst>
      <p:ext uri="{BB962C8B-B14F-4D97-AF65-F5344CB8AC3E}">
        <p14:creationId xmlns:p14="http://schemas.microsoft.com/office/powerpoint/2010/main" val="1010352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17</a:t>
            </a:r>
            <a:endParaRPr lang="en-US" dirty="0"/>
          </a:p>
        </p:txBody>
      </p:sp>
      <p:sp>
        <p:nvSpPr>
          <p:cNvPr id="3" name="Content Placeholder 2"/>
          <p:cNvSpPr>
            <a:spLocks noGrp="1"/>
          </p:cNvSpPr>
          <p:nvPr>
            <p:ph idx="1"/>
          </p:nvPr>
        </p:nvSpPr>
        <p:spPr/>
        <p:txBody>
          <a:bodyPr/>
          <a:lstStyle/>
          <a:p>
            <a:pPr marL="0" indent="0">
              <a:buNone/>
            </a:pPr>
            <a:r>
              <a:rPr lang="en-US" dirty="0"/>
              <a:t>The correct answer is D. Nothing in the Confucian system of ethics required </a:t>
            </a:r>
            <a:r>
              <a:rPr lang="en-US" dirty="0" smtClean="0"/>
              <a:t>that men </a:t>
            </a:r>
            <a:r>
              <a:rPr lang="en-US" dirty="0"/>
              <a:t>remain faithful to one wife. Men had multiple wives and/or </a:t>
            </a:r>
            <a:r>
              <a:rPr lang="en-US" dirty="0" smtClean="0"/>
              <a:t>concubines, depending </a:t>
            </a:r>
            <a:r>
              <a:rPr lang="en-US" dirty="0"/>
              <a:t>on their financial means. All of the other answer choices are </a:t>
            </a:r>
            <a:r>
              <a:rPr lang="en-US" dirty="0" smtClean="0"/>
              <a:t>basic principles </a:t>
            </a:r>
            <a:r>
              <a:rPr lang="en-US" dirty="0"/>
              <a:t>of Confucian social order, which emphasized obedience to </a:t>
            </a:r>
            <a:r>
              <a:rPr lang="en-US" dirty="0" smtClean="0"/>
              <a:t>authority, filial </a:t>
            </a:r>
            <a:r>
              <a:rPr lang="en-US" dirty="0"/>
              <a:t>piety, and ancestor worship.</a:t>
            </a:r>
          </a:p>
        </p:txBody>
      </p:sp>
    </p:spTree>
    <p:extLst>
      <p:ext uri="{BB962C8B-B14F-4D97-AF65-F5344CB8AC3E}">
        <p14:creationId xmlns:p14="http://schemas.microsoft.com/office/powerpoint/2010/main" val="28457086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18</a:t>
            </a:r>
            <a:endParaRPr lang="en-US" dirty="0"/>
          </a:p>
        </p:txBody>
      </p:sp>
      <p:sp>
        <p:nvSpPr>
          <p:cNvPr id="3" name="Content Placeholder 2"/>
          <p:cNvSpPr>
            <a:spLocks noGrp="1"/>
          </p:cNvSpPr>
          <p:nvPr>
            <p:ph idx="1"/>
          </p:nvPr>
        </p:nvSpPr>
        <p:spPr/>
        <p:txBody>
          <a:bodyPr numCol="2">
            <a:normAutofit fontScale="92500" lnSpcReduction="10000"/>
          </a:bodyPr>
          <a:lstStyle/>
          <a:p>
            <a:pPr marL="0" indent="0">
              <a:buNone/>
            </a:pPr>
            <a:r>
              <a:rPr lang="en-US" dirty="0"/>
              <a:t>“For the sake of the preservation of this </a:t>
            </a:r>
            <a:r>
              <a:rPr lang="en-US" dirty="0" smtClean="0"/>
              <a:t>entire creation</a:t>
            </a:r>
            <a:r>
              <a:rPr lang="en-US" dirty="0"/>
              <a:t>, </a:t>
            </a:r>
            <a:r>
              <a:rPr lang="en-US" dirty="0" err="1"/>
              <a:t>Purusha</a:t>
            </a:r>
            <a:r>
              <a:rPr lang="en-US" dirty="0"/>
              <a:t>, the exceedingly </a:t>
            </a:r>
            <a:r>
              <a:rPr lang="en-US" dirty="0" smtClean="0"/>
              <a:t>resplendent one</a:t>
            </a:r>
            <a:r>
              <a:rPr lang="en-US" dirty="0"/>
              <a:t>, assigned separate duties to the classes </a:t>
            </a:r>
            <a:r>
              <a:rPr lang="en-US" dirty="0" smtClean="0"/>
              <a:t>which had </a:t>
            </a:r>
            <a:r>
              <a:rPr lang="en-US" dirty="0"/>
              <a:t>sprung from his mouth, arms, thighs, </a:t>
            </a:r>
            <a:r>
              <a:rPr lang="en-US" dirty="0" smtClean="0"/>
              <a:t>and feet</a:t>
            </a:r>
            <a:r>
              <a:rPr lang="en-US" dirty="0"/>
              <a:t>.”</a:t>
            </a:r>
          </a:p>
          <a:p>
            <a:pPr marL="0" indent="0">
              <a:buNone/>
            </a:pPr>
            <a:r>
              <a:rPr lang="en-US" dirty="0"/>
              <a:t>Code of Manu, circa 300 B.C.E.</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The </a:t>
            </a:r>
            <a:r>
              <a:rPr lang="en-US" dirty="0"/>
              <a:t>passage above most reflects which of the</a:t>
            </a:r>
          </a:p>
          <a:p>
            <a:pPr marL="0" indent="0">
              <a:buNone/>
            </a:pPr>
            <a:r>
              <a:rPr lang="en-US" dirty="0"/>
              <a:t>following cultural traditions?</a:t>
            </a:r>
          </a:p>
          <a:p>
            <a:pPr marL="0" indent="0">
              <a:buNone/>
            </a:pPr>
            <a:r>
              <a:rPr lang="en-US" dirty="0"/>
              <a:t>(A) The concept of caste in the Vedic religions</a:t>
            </a:r>
          </a:p>
          <a:p>
            <a:pPr marL="0" indent="0">
              <a:buNone/>
            </a:pPr>
            <a:r>
              <a:rPr lang="en-US" dirty="0"/>
              <a:t>(B) The </a:t>
            </a:r>
            <a:r>
              <a:rPr lang="en-US" dirty="0" err="1"/>
              <a:t>Daoist</a:t>
            </a:r>
            <a:r>
              <a:rPr lang="en-US" dirty="0"/>
              <a:t> emphasis on the balance between</a:t>
            </a:r>
          </a:p>
          <a:p>
            <a:pPr marL="0" indent="0">
              <a:buNone/>
            </a:pPr>
            <a:r>
              <a:rPr lang="en-US" dirty="0"/>
              <a:t>humans and nature</a:t>
            </a:r>
          </a:p>
          <a:p>
            <a:pPr marL="0" indent="0">
              <a:buNone/>
            </a:pPr>
            <a:r>
              <a:rPr lang="en-US" dirty="0"/>
              <a:t>(C) Buddha’s teaching about the search for</a:t>
            </a:r>
          </a:p>
          <a:p>
            <a:pPr marL="0" indent="0">
              <a:buNone/>
            </a:pPr>
            <a:r>
              <a:rPr lang="en-US" dirty="0"/>
              <a:t>enlightenment</a:t>
            </a:r>
          </a:p>
          <a:p>
            <a:pPr marL="0" indent="0">
              <a:buNone/>
            </a:pPr>
            <a:r>
              <a:rPr lang="en-US" dirty="0"/>
              <a:t>(D) Confucius’ teaching on social harmony</a:t>
            </a:r>
          </a:p>
        </p:txBody>
      </p:sp>
    </p:spTree>
    <p:extLst>
      <p:ext uri="{BB962C8B-B14F-4D97-AF65-F5344CB8AC3E}">
        <p14:creationId xmlns:p14="http://schemas.microsoft.com/office/powerpoint/2010/main" val="34551112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18</a:t>
            </a:r>
            <a:endParaRPr lang="en-US" dirty="0"/>
          </a:p>
        </p:txBody>
      </p:sp>
      <p:sp>
        <p:nvSpPr>
          <p:cNvPr id="3" name="Content Placeholder 2"/>
          <p:cNvSpPr>
            <a:spLocks noGrp="1"/>
          </p:cNvSpPr>
          <p:nvPr>
            <p:ph idx="1"/>
          </p:nvPr>
        </p:nvSpPr>
        <p:spPr/>
        <p:txBody>
          <a:bodyPr/>
          <a:lstStyle/>
          <a:p>
            <a:pPr marL="0" indent="0">
              <a:buNone/>
            </a:pPr>
            <a:r>
              <a:rPr lang="en-US" dirty="0"/>
              <a:t>The correct answer is A. The passage reflects support for a strictly </a:t>
            </a:r>
            <a:r>
              <a:rPr lang="en-US" dirty="0" smtClean="0"/>
              <a:t>hierarchical society </a:t>
            </a:r>
            <a:r>
              <a:rPr lang="en-US" dirty="0"/>
              <a:t>with separate tasks for each group, whose place in society was </a:t>
            </a:r>
            <a:r>
              <a:rPr lang="en-US" dirty="0" smtClean="0"/>
              <a:t>determined at </a:t>
            </a:r>
            <a:r>
              <a:rPr lang="en-US" dirty="0"/>
              <a:t>birth. These ideas are closest to the Vedic religions of India.</a:t>
            </a:r>
          </a:p>
        </p:txBody>
      </p:sp>
    </p:spTree>
    <p:extLst>
      <p:ext uri="{BB962C8B-B14F-4D97-AF65-F5344CB8AC3E}">
        <p14:creationId xmlns:p14="http://schemas.microsoft.com/office/powerpoint/2010/main" val="36766587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19</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Which of the following types of evidence would most strongly support the theory that the Americas were first populated by people migrating across a land bridge that connected Northeast Asia and North America?</a:t>
            </a:r>
          </a:p>
          <a:p>
            <a:pPr marL="0" indent="0">
              <a:buNone/>
            </a:pPr>
            <a:r>
              <a:rPr lang="en-US" dirty="0"/>
              <a:t>(A) The discovery of pottery from Ming China at</a:t>
            </a:r>
          </a:p>
          <a:p>
            <a:pPr marL="0" indent="0">
              <a:buNone/>
            </a:pPr>
            <a:r>
              <a:rPr lang="en-US" dirty="0"/>
              <a:t>a pre-Columbian site in Peru</a:t>
            </a:r>
          </a:p>
          <a:p>
            <a:pPr marL="0" indent="0">
              <a:buNone/>
            </a:pPr>
            <a:r>
              <a:rPr lang="en-US" dirty="0"/>
              <a:t>(B) American Indians’ lack of immunity to many</a:t>
            </a:r>
          </a:p>
          <a:p>
            <a:pPr marL="0" indent="0">
              <a:buNone/>
            </a:pPr>
            <a:r>
              <a:rPr lang="en-US" dirty="0"/>
              <a:t>diseases endemic to Afro-Eurasia</a:t>
            </a:r>
          </a:p>
          <a:p>
            <a:pPr marL="0" indent="0">
              <a:buNone/>
            </a:pPr>
            <a:r>
              <a:rPr lang="en-US" dirty="0"/>
              <a:t>(C) Data showing a close genetic relationship</a:t>
            </a:r>
          </a:p>
          <a:p>
            <a:pPr marL="0" indent="0">
              <a:buNone/>
            </a:pPr>
            <a:r>
              <a:rPr lang="en-US" dirty="0"/>
              <a:t>between American Indians and indigenous</a:t>
            </a:r>
          </a:p>
          <a:p>
            <a:pPr marL="0" indent="0">
              <a:buNone/>
            </a:pPr>
            <a:r>
              <a:rPr lang="en-US" dirty="0"/>
              <a:t>peoples of Siberia</a:t>
            </a:r>
          </a:p>
          <a:p>
            <a:pPr marL="0" indent="0">
              <a:buNone/>
            </a:pPr>
            <a:r>
              <a:rPr lang="en-US" dirty="0"/>
              <a:t>(D) Architectural similarities between the</a:t>
            </a:r>
          </a:p>
          <a:p>
            <a:pPr marL="0" indent="0">
              <a:buNone/>
            </a:pPr>
            <a:r>
              <a:rPr lang="en-US" dirty="0"/>
              <a:t>pyramids of Teotihuacán, Mexico, and</a:t>
            </a:r>
          </a:p>
          <a:p>
            <a:pPr marL="0" indent="0">
              <a:buNone/>
            </a:pPr>
            <a:r>
              <a:rPr lang="en-US" dirty="0"/>
              <a:t>Giza, Egypt</a:t>
            </a:r>
          </a:p>
        </p:txBody>
      </p:sp>
    </p:spTree>
    <p:extLst>
      <p:ext uri="{BB962C8B-B14F-4D97-AF65-F5344CB8AC3E}">
        <p14:creationId xmlns:p14="http://schemas.microsoft.com/office/powerpoint/2010/main" val="35834395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19</a:t>
            </a:r>
            <a:endParaRPr lang="en-US" dirty="0"/>
          </a:p>
        </p:txBody>
      </p:sp>
      <p:sp>
        <p:nvSpPr>
          <p:cNvPr id="3" name="Content Placeholder 2"/>
          <p:cNvSpPr>
            <a:spLocks noGrp="1"/>
          </p:cNvSpPr>
          <p:nvPr>
            <p:ph idx="1"/>
          </p:nvPr>
        </p:nvSpPr>
        <p:spPr/>
        <p:txBody>
          <a:bodyPr/>
          <a:lstStyle/>
          <a:p>
            <a:pPr marL="0" indent="0">
              <a:buNone/>
            </a:pPr>
            <a:r>
              <a:rPr lang="en-US" dirty="0" smtClean="0"/>
              <a:t>The answer is C. </a:t>
            </a:r>
            <a:endParaRPr lang="en-US" dirty="0"/>
          </a:p>
        </p:txBody>
      </p:sp>
    </p:spTree>
    <p:extLst>
      <p:ext uri="{BB962C8B-B14F-4D97-AF65-F5344CB8AC3E}">
        <p14:creationId xmlns:p14="http://schemas.microsoft.com/office/powerpoint/2010/main" val="34233725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20</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Which of the following is an accurate comparison</a:t>
            </a:r>
          </a:p>
          <a:p>
            <a:pPr marL="0" indent="0">
              <a:buNone/>
            </a:pPr>
            <a:r>
              <a:rPr lang="en-US" dirty="0"/>
              <a:t>of the Inca and Roman empires?</a:t>
            </a:r>
          </a:p>
          <a:p>
            <a:pPr marL="0" indent="0">
              <a:buNone/>
            </a:pPr>
            <a:r>
              <a:rPr lang="en-US" dirty="0"/>
              <a:t>(A) Both empires required all inhabitants to</a:t>
            </a:r>
          </a:p>
          <a:p>
            <a:pPr marL="0" indent="0">
              <a:buNone/>
            </a:pPr>
            <a:r>
              <a:rPr lang="en-US" dirty="0"/>
              <a:t>practice only the state religion.</a:t>
            </a:r>
          </a:p>
          <a:p>
            <a:pPr marL="0" indent="0">
              <a:buNone/>
            </a:pPr>
            <a:r>
              <a:rPr lang="en-US" dirty="0"/>
              <a:t>(B) Both empires enslaved all conquered</a:t>
            </a:r>
          </a:p>
          <a:p>
            <a:pPr marL="0" indent="0">
              <a:buNone/>
            </a:pPr>
            <a:r>
              <a:rPr lang="en-US" dirty="0"/>
              <a:t>populations.</a:t>
            </a:r>
          </a:p>
          <a:p>
            <a:pPr marL="0" indent="0">
              <a:buNone/>
            </a:pPr>
            <a:r>
              <a:rPr lang="en-US" dirty="0"/>
              <a:t>(C) Both empires relied on an extensive network</a:t>
            </a:r>
          </a:p>
          <a:p>
            <a:pPr marL="0" indent="0">
              <a:buNone/>
            </a:pPr>
            <a:r>
              <a:rPr lang="en-US" dirty="0"/>
              <a:t>of maritime trade.</a:t>
            </a:r>
          </a:p>
          <a:p>
            <a:pPr marL="0" indent="0">
              <a:buNone/>
            </a:pPr>
            <a:r>
              <a:rPr lang="en-US" dirty="0"/>
              <a:t>(D) Both empires were able to integrate distant</a:t>
            </a:r>
          </a:p>
          <a:p>
            <a:pPr marL="0" indent="0">
              <a:buNone/>
            </a:pPr>
            <a:r>
              <a:rPr lang="en-US" dirty="0"/>
              <a:t>provinces through extensive roadways.</a:t>
            </a:r>
          </a:p>
        </p:txBody>
      </p:sp>
    </p:spTree>
    <p:extLst>
      <p:ext uri="{BB962C8B-B14F-4D97-AF65-F5344CB8AC3E}">
        <p14:creationId xmlns:p14="http://schemas.microsoft.com/office/powerpoint/2010/main" val="1669348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20</a:t>
            </a:r>
            <a:endParaRPr lang="en-US" dirty="0"/>
          </a:p>
        </p:txBody>
      </p:sp>
      <p:sp>
        <p:nvSpPr>
          <p:cNvPr id="3" name="Content Placeholder 2"/>
          <p:cNvSpPr>
            <a:spLocks noGrp="1"/>
          </p:cNvSpPr>
          <p:nvPr>
            <p:ph idx="1"/>
          </p:nvPr>
        </p:nvSpPr>
        <p:spPr/>
        <p:txBody>
          <a:bodyPr/>
          <a:lstStyle/>
          <a:p>
            <a:pPr marL="0" indent="0">
              <a:buNone/>
            </a:pPr>
            <a:r>
              <a:rPr lang="en-US" dirty="0" smtClean="0"/>
              <a:t>The answer is D. </a:t>
            </a:r>
            <a:endParaRPr lang="en-US" dirty="0"/>
          </a:p>
        </p:txBody>
      </p:sp>
    </p:spTree>
    <p:extLst>
      <p:ext uri="{BB962C8B-B14F-4D97-AF65-F5344CB8AC3E}">
        <p14:creationId xmlns:p14="http://schemas.microsoft.com/office/powerpoint/2010/main" val="8127574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a:t>
            </a:r>
            <a:endParaRPr lang="en-US" dirty="0"/>
          </a:p>
        </p:txBody>
      </p:sp>
      <p:sp>
        <p:nvSpPr>
          <p:cNvPr id="3" name="Content Placeholder 2"/>
          <p:cNvSpPr>
            <a:spLocks noGrp="1"/>
          </p:cNvSpPr>
          <p:nvPr>
            <p:ph idx="1"/>
          </p:nvPr>
        </p:nvSpPr>
        <p:spPr/>
        <p:txBody>
          <a:bodyPr/>
          <a:lstStyle/>
          <a:p>
            <a:pPr marL="0" indent="0">
              <a:buNone/>
            </a:pPr>
            <a:r>
              <a:rPr lang="en-US" b="1" dirty="0"/>
              <a:t>Compare and contrast government and society under the Han and </a:t>
            </a:r>
            <a:r>
              <a:rPr lang="en-US" b="1" dirty="0" err="1"/>
              <a:t>Mauryan</a:t>
            </a:r>
            <a:r>
              <a:rPr lang="en-US" b="1" dirty="0"/>
              <a:t> dynasties.</a:t>
            </a:r>
            <a:endParaRPr lang="en-US" dirty="0"/>
          </a:p>
          <a:p>
            <a:pPr marL="0" indent="0">
              <a:buNone/>
            </a:pPr>
            <a:endParaRPr lang="en-US" dirty="0"/>
          </a:p>
        </p:txBody>
      </p:sp>
    </p:spTree>
    <p:extLst>
      <p:ext uri="{BB962C8B-B14F-4D97-AF65-F5344CB8AC3E}">
        <p14:creationId xmlns:p14="http://schemas.microsoft.com/office/powerpoint/2010/main" val="36692044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Pre-Classical and Classical</a:t>
            </a:r>
            <a:br>
              <a:rPr lang="en-US" dirty="0" smtClean="0"/>
            </a:br>
            <a:r>
              <a:rPr lang="en-US" dirty="0" smtClean="0"/>
              <a:t>8,000 BCE – 600 CE</a:t>
            </a:r>
            <a:endParaRPr lang="en-US" dirty="0"/>
          </a:p>
        </p:txBody>
      </p:sp>
      <p:sp>
        <p:nvSpPr>
          <p:cNvPr id="3" name="Text Placeholder 2"/>
          <p:cNvSpPr>
            <a:spLocks noGrp="1"/>
          </p:cNvSpPr>
          <p:nvPr>
            <p:ph type="body" idx="1"/>
          </p:nvPr>
        </p:nvSpPr>
        <p:spPr/>
        <p:txBody>
          <a:bodyPr/>
          <a:lstStyle/>
          <a:p>
            <a:r>
              <a:rPr lang="en-US" dirty="0" smtClean="0"/>
              <a:t>Friday, April 24</a:t>
            </a:r>
            <a:r>
              <a:rPr lang="en-US" baseline="30000" dirty="0" smtClean="0"/>
              <a:t>th</a:t>
            </a:r>
            <a:r>
              <a:rPr lang="en-US" dirty="0" smtClean="0"/>
              <a:t> </a:t>
            </a:r>
            <a:endParaRPr lang="en-US" dirty="0"/>
          </a:p>
        </p:txBody>
      </p:sp>
    </p:spTree>
    <p:extLst>
      <p:ext uri="{BB962C8B-B14F-4D97-AF65-F5344CB8AC3E}">
        <p14:creationId xmlns:p14="http://schemas.microsoft.com/office/powerpoint/2010/main" val="11811262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Question 21</a:t>
            </a:r>
            <a:endParaRPr lang="en-US" dirty="0"/>
          </a:p>
        </p:txBody>
      </p:sp>
      <p:sp>
        <p:nvSpPr>
          <p:cNvPr id="8" name="Content Placeholder 7"/>
          <p:cNvSpPr>
            <a:spLocks noGrp="1"/>
          </p:cNvSpPr>
          <p:nvPr>
            <p:ph idx="1"/>
          </p:nvPr>
        </p:nvSpPr>
        <p:spPr/>
        <p:txBody>
          <a:bodyPr/>
          <a:lstStyle/>
          <a:p>
            <a:pPr marL="0" indent="0">
              <a:buNone/>
            </a:pPr>
            <a:r>
              <a:rPr lang="en-US" dirty="0" smtClean="0"/>
              <a:t>Archeological evidence indicates that Paleolithic hunter-gatherer </a:t>
            </a:r>
            <a:r>
              <a:rPr lang="en-US" dirty="0" err="1" smtClean="0"/>
              <a:t>societites</a:t>
            </a:r>
            <a:r>
              <a:rPr lang="en-US" dirty="0" smtClean="0"/>
              <a:t> used which of the following technologies?</a:t>
            </a:r>
          </a:p>
          <a:p>
            <a:pPr marL="457200" indent="-457200">
              <a:buAutoNum type="alphaUcParenBoth"/>
            </a:pPr>
            <a:r>
              <a:rPr lang="en-US" dirty="0" smtClean="0"/>
              <a:t>Smelting of metals such as copper and iron</a:t>
            </a:r>
          </a:p>
          <a:p>
            <a:pPr marL="457200" indent="-457200">
              <a:buAutoNum type="alphaUcParenBoth"/>
            </a:pPr>
            <a:r>
              <a:rPr lang="en-US" dirty="0" smtClean="0"/>
              <a:t>Controlled use of fire for warmth as an aid in hunting and foraging</a:t>
            </a:r>
          </a:p>
          <a:p>
            <a:pPr marL="457200" indent="-457200">
              <a:buAutoNum type="alphaUcParenBoth"/>
            </a:pPr>
            <a:r>
              <a:rPr lang="en-US" dirty="0" smtClean="0"/>
              <a:t>Systems of written symbols to preserve knowledge and favorable hunting and gathering sites</a:t>
            </a:r>
          </a:p>
          <a:p>
            <a:pPr marL="457200" indent="-457200">
              <a:buAutoNum type="alphaUcParenBoth"/>
            </a:pPr>
            <a:r>
              <a:rPr lang="en-US" dirty="0" smtClean="0"/>
              <a:t>Harnesses and other tools to control draft animals</a:t>
            </a:r>
            <a:endParaRPr lang="en-US" dirty="0"/>
          </a:p>
        </p:txBody>
      </p:sp>
    </p:spTree>
    <p:extLst>
      <p:ext uri="{BB962C8B-B14F-4D97-AF65-F5344CB8AC3E}">
        <p14:creationId xmlns:p14="http://schemas.microsoft.com/office/powerpoint/2010/main" val="99134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a:xfrm>
            <a:off x="685800" y="2057402"/>
            <a:ext cx="10820400" cy="4161284"/>
          </a:xfrm>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The </a:t>
            </a:r>
            <a:r>
              <a:rPr lang="en-US" dirty="0"/>
              <a:t>sixth-century C.E. Buddhist statue complex</a:t>
            </a:r>
          </a:p>
          <a:p>
            <a:pPr marL="0" indent="0">
              <a:buNone/>
            </a:pPr>
            <a:r>
              <a:rPr lang="en-US" dirty="0"/>
              <a:t>shown above, found in China, is an example of</a:t>
            </a:r>
          </a:p>
          <a:p>
            <a:pPr marL="0" indent="0">
              <a:buNone/>
            </a:pPr>
            <a:r>
              <a:rPr lang="en-US" dirty="0"/>
              <a:t>(A) religious conflict</a:t>
            </a:r>
          </a:p>
          <a:p>
            <a:pPr marL="0" indent="0">
              <a:buNone/>
            </a:pPr>
            <a:r>
              <a:rPr lang="en-US" dirty="0"/>
              <a:t>(B) reverence for ancestors</a:t>
            </a:r>
          </a:p>
          <a:p>
            <a:pPr marL="0" indent="0">
              <a:buNone/>
            </a:pPr>
            <a:r>
              <a:rPr lang="en-US" dirty="0"/>
              <a:t>(C) the wealth and power of the emperor</a:t>
            </a:r>
          </a:p>
          <a:p>
            <a:pPr marL="0" indent="0">
              <a:buNone/>
            </a:pPr>
            <a:r>
              <a:rPr lang="en-US" dirty="0"/>
              <a:t>(D) cross-cultural interaction</a:t>
            </a:r>
          </a:p>
        </p:txBody>
      </p:sp>
      <p:pic>
        <p:nvPicPr>
          <p:cNvPr id="4" name="Picture 3"/>
          <p:cNvPicPr>
            <a:picLocks noChangeAspect="1"/>
          </p:cNvPicPr>
          <p:nvPr/>
        </p:nvPicPr>
        <p:blipFill>
          <a:blip r:embed="rId2"/>
          <a:stretch>
            <a:fillRect/>
          </a:stretch>
        </p:blipFill>
        <p:spPr>
          <a:xfrm>
            <a:off x="888234" y="223445"/>
            <a:ext cx="5553075" cy="3162300"/>
          </a:xfrm>
          <a:prstGeom prst="rect">
            <a:avLst/>
          </a:prstGeom>
        </p:spPr>
      </p:pic>
    </p:spTree>
    <p:extLst>
      <p:ext uri="{BB962C8B-B14F-4D97-AF65-F5344CB8AC3E}">
        <p14:creationId xmlns:p14="http://schemas.microsoft.com/office/powerpoint/2010/main" val="41045916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21</a:t>
            </a:r>
            <a:endParaRPr lang="en-US" dirty="0"/>
          </a:p>
        </p:txBody>
      </p:sp>
      <p:sp>
        <p:nvSpPr>
          <p:cNvPr id="3" name="Content Placeholder 2"/>
          <p:cNvSpPr>
            <a:spLocks noGrp="1"/>
          </p:cNvSpPr>
          <p:nvPr>
            <p:ph idx="1"/>
          </p:nvPr>
        </p:nvSpPr>
        <p:spPr/>
        <p:txBody>
          <a:bodyPr/>
          <a:lstStyle/>
          <a:p>
            <a:pPr marL="0" indent="0">
              <a:buNone/>
            </a:pPr>
            <a:r>
              <a:rPr lang="en-US" dirty="0" smtClean="0"/>
              <a:t>The answer is B. </a:t>
            </a:r>
            <a:endParaRPr lang="en-US" dirty="0"/>
          </a:p>
        </p:txBody>
      </p:sp>
    </p:spTree>
    <p:extLst>
      <p:ext uri="{BB962C8B-B14F-4D97-AF65-F5344CB8AC3E}">
        <p14:creationId xmlns:p14="http://schemas.microsoft.com/office/powerpoint/2010/main" val="13513051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22</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Which of the following accurately describes</a:t>
            </a:r>
          </a:p>
          <a:p>
            <a:pPr marL="0" indent="0">
              <a:buNone/>
            </a:pPr>
            <a:r>
              <a:rPr lang="en-US" dirty="0"/>
              <a:t>a characteristic shared by Afro-Eurasian urban</a:t>
            </a:r>
          </a:p>
          <a:p>
            <a:pPr marL="0" indent="0">
              <a:buNone/>
            </a:pPr>
            <a:r>
              <a:rPr lang="en-US" dirty="0"/>
              <a:t>centers before 600 C.E.?</a:t>
            </a:r>
          </a:p>
          <a:p>
            <a:pPr marL="0" indent="0">
              <a:buNone/>
            </a:pPr>
            <a:r>
              <a:rPr lang="en-US" dirty="0"/>
              <a:t>(A) Cities promoted cultural homogeneity.</a:t>
            </a:r>
          </a:p>
          <a:p>
            <a:pPr marL="0" indent="0">
              <a:buNone/>
            </a:pPr>
            <a:r>
              <a:rPr lang="en-US" dirty="0"/>
              <a:t>(B) Cities gained increasing economic</a:t>
            </a:r>
          </a:p>
          <a:p>
            <a:pPr marL="0" indent="0">
              <a:buNone/>
            </a:pPr>
            <a:r>
              <a:rPr lang="en-US" dirty="0"/>
              <a:t>independence from hinterland regions.</a:t>
            </a:r>
          </a:p>
          <a:p>
            <a:pPr marL="0" indent="0">
              <a:buNone/>
            </a:pPr>
            <a:r>
              <a:rPr lang="en-US" dirty="0"/>
              <a:t>(C) Cities served as centers of commercial</a:t>
            </a:r>
          </a:p>
          <a:p>
            <a:pPr marL="0" indent="0">
              <a:buNone/>
            </a:pPr>
            <a:r>
              <a:rPr lang="en-US" dirty="0"/>
              <a:t>activity.</a:t>
            </a:r>
          </a:p>
          <a:p>
            <a:pPr marL="0" indent="0">
              <a:buNone/>
            </a:pPr>
            <a:r>
              <a:rPr lang="en-US" dirty="0"/>
              <a:t>(D) Cities were generally politically</a:t>
            </a:r>
          </a:p>
          <a:p>
            <a:pPr marL="0" indent="0">
              <a:buNone/>
            </a:pPr>
            <a:r>
              <a:rPr lang="en-US" dirty="0"/>
              <a:t>independent of larger political units.</a:t>
            </a:r>
          </a:p>
        </p:txBody>
      </p:sp>
    </p:spTree>
    <p:extLst>
      <p:ext uri="{BB962C8B-B14F-4D97-AF65-F5344CB8AC3E}">
        <p14:creationId xmlns:p14="http://schemas.microsoft.com/office/powerpoint/2010/main" val="4478722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22</a:t>
            </a:r>
            <a:endParaRPr lang="en-US" dirty="0"/>
          </a:p>
        </p:txBody>
      </p:sp>
      <p:sp>
        <p:nvSpPr>
          <p:cNvPr id="3" name="Content Placeholder 2"/>
          <p:cNvSpPr>
            <a:spLocks noGrp="1"/>
          </p:cNvSpPr>
          <p:nvPr>
            <p:ph idx="1"/>
          </p:nvPr>
        </p:nvSpPr>
        <p:spPr/>
        <p:txBody>
          <a:bodyPr/>
          <a:lstStyle/>
          <a:p>
            <a:pPr marL="0" indent="0">
              <a:buNone/>
            </a:pPr>
            <a:r>
              <a:rPr lang="en-US" dirty="0" smtClean="0"/>
              <a:t>The answer is C. </a:t>
            </a:r>
            <a:endParaRPr lang="en-US" dirty="0"/>
          </a:p>
        </p:txBody>
      </p:sp>
    </p:spTree>
    <p:extLst>
      <p:ext uri="{BB962C8B-B14F-4D97-AF65-F5344CB8AC3E}">
        <p14:creationId xmlns:p14="http://schemas.microsoft.com/office/powerpoint/2010/main" val="3585559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23</a:t>
            </a:r>
            <a:endParaRPr lang="en-US" dirty="0"/>
          </a:p>
        </p:txBody>
      </p:sp>
      <p:sp>
        <p:nvSpPr>
          <p:cNvPr id="3" name="Content Placeholder 2"/>
          <p:cNvSpPr>
            <a:spLocks noGrp="1"/>
          </p:cNvSpPr>
          <p:nvPr>
            <p:ph idx="1"/>
          </p:nvPr>
        </p:nvSpPr>
        <p:spPr/>
        <p:txBody>
          <a:bodyPr>
            <a:normAutofit/>
          </a:bodyPr>
          <a:lstStyle/>
          <a:p>
            <a:pPr marL="0" indent="0">
              <a:buNone/>
            </a:pPr>
            <a:r>
              <a:rPr lang="en-US" dirty="0"/>
              <a:t>Sociologists who study religion have noted </a:t>
            </a:r>
            <a:r>
              <a:rPr lang="en-US" dirty="0" smtClean="0"/>
              <a:t>that religions </a:t>
            </a:r>
            <a:r>
              <a:rPr lang="en-US" dirty="0"/>
              <a:t>that emphasize individual </a:t>
            </a:r>
            <a:r>
              <a:rPr lang="en-US" dirty="0" smtClean="0"/>
              <a:t>faith will </a:t>
            </a:r>
            <a:r>
              <a:rPr lang="en-US" dirty="0"/>
              <a:t>sometimes spread rapidly </a:t>
            </a:r>
            <a:r>
              <a:rPr lang="en-US" dirty="0" smtClean="0"/>
              <a:t>in societies experiencing </a:t>
            </a:r>
            <a:r>
              <a:rPr lang="en-US" dirty="0"/>
              <a:t>disorder and a decline in </a:t>
            </a:r>
            <a:r>
              <a:rPr lang="en-US" dirty="0" smtClean="0"/>
              <a:t>influence of </a:t>
            </a:r>
            <a:r>
              <a:rPr lang="en-US" dirty="0"/>
              <a:t>traditional sources of authority.</a:t>
            </a:r>
          </a:p>
          <a:p>
            <a:pPr marL="0" indent="0">
              <a:buNone/>
            </a:pPr>
            <a:r>
              <a:rPr lang="en-US" dirty="0"/>
              <a:t>Which of the following is the clearest example </a:t>
            </a:r>
            <a:r>
              <a:rPr lang="en-US" dirty="0" smtClean="0"/>
              <a:t>of this </a:t>
            </a:r>
            <a:r>
              <a:rPr lang="en-US" dirty="0"/>
              <a:t>tendency?</a:t>
            </a:r>
          </a:p>
          <a:p>
            <a:pPr marL="0" indent="0">
              <a:buNone/>
            </a:pPr>
            <a:r>
              <a:rPr lang="en-US" dirty="0"/>
              <a:t>(A) The adoption of Buddhism by the </a:t>
            </a:r>
            <a:r>
              <a:rPr lang="en-US" dirty="0" err="1" smtClean="0"/>
              <a:t>Mauryan</a:t>
            </a:r>
            <a:r>
              <a:rPr lang="en-US" dirty="0" smtClean="0"/>
              <a:t>] emperor </a:t>
            </a:r>
            <a:r>
              <a:rPr lang="en-US" dirty="0" err="1"/>
              <a:t>Ashoka</a:t>
            </a:r>
            <a:endParaRPr lang="en-US" dirty="0"/>
          </a:p>
          <a:p>
            <a:pPr marL="0" indent="0">
              <a:buNone/>
            </a:pPr>
            <a:r>
              <a:rPr lang="en-US" dirty="0"/>
              <a:t>(B) The spread of Islam along the </a:t>
            </a:r>
            <a:r>
              <a:rPr lang="en-US" dirty="0" smtClean="0"/>
              <a:t>trans-Saharan trade </a:t>
            </a:r>
            <a:r>
              <a:rPr lang="en-US" dirty="0"/>
              <a:t>routes</a:t>
            </a:r>
          </a:p>
          <a:p>
            <a:pPr marL="0" indent="0">
              <a:buNone/>
            </a:pPr>
            <a:r>
              <a:rPr lang="en-US" dirty="0"/>
              <a:t>(C) The spread of Buddhism in China after </a:t>
            </a:r>
            <a:r>
              <a:rPr lang="en-US" dirty="0" smtClean="0"/>
              <a:t>the end </a:t>
            </a:r>
            <a:r>
              <a:rPr lang="en-US" dirty="0"/>
              <a:t>of the Han dynasty</a:t>
            </a:r>
          </a:p>
          <a:p>
            <a:pPr marL="0" indent="0">
              <a:buNone/>
            </a:pPr>
            <a:r>
              <a:rPr lang="en-US" dirty="0"/>
              <a:t>(D) The spread of Christianity into </a:t>
            </a:r>
            <a:r>
              <a:rPr lang="en-US" dirty="0" smtClean="0"/>
              <a:t>northern and </a:t>
            </a:r>
            <a:r>
              <a:rPr lang="en-US" dirty="0"/>
              <a:t>western Europe during the </a:t>
            </a:r>
            <a:r>
              <a:rPr lang="en-US" dirty="0" smtClean="0"/>
              <a:t>early Roman </a:t>
            </a:r>
            <a:r>
              <a:rPr lang="en-US" dirty="0"/>
              <a:t>Empire</a:t>
            </a:r>
          </a:p>
        </p:txBody>
      </p:sp>
    </p:spTree>
    <p:extLst>
      <p:ext uri="{BB962C8B-B14F-4D97-AF65-F5344CB8AC3E}">
        <p14:creationId xmlns:p14="http://schemas.microsoft.com/office/powerpoint/2010/main" val="32781587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23</a:t>
            </a:r>
            <a:endParaRPr lang="en-US" dirty="0"/>
          </a:p>
        </p:txBody>
      </p:sp>
      <p:sp>
        <p:nvSpPr>
          <p:cNvPr id="3" name="Content Placeholder 2"/>
          <p:cNvSpPr>
            <a:spLocks noGrp="1"/>
          </p:cNvSpPr>
          <p:nvPr>
            <p:ph idx="1"/>
          </p:nvPr>
        </p:nvSpPr>
        <p:spPr/>
        <p:txBody>
          <a:bodyPr/>
          <a:lstStyle/>
          <a:p>
            <a:pPr marL="0" indent="0">
              <a:buNone/>
            </a:pPr>
            <a:r>
              <a:rPr lang="en-US" dirty="0" smtClean="0"/>
              <a:t>The answer is C. </a:t>
            </a:r>
            <a:endParaRPr lang="en-US" dirty="0"/>
          </a:p>
        </p:txBody>
      </p:sp>
    </p:spTree>
    <p:extLst>
      <p:ext uri="{BB962C8B-B14F-4D97-AF65-F5344CB8AC3E}">
        <p14:creationId xmlns:p14="http://schemas.microsoft.com/office/powerpoint/2010/main" val="2650754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24</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Which of the following describes an important</a:t>
            </a:r>
          </a:p>
          <a:p>
            <a:pPr marL="0" indent="0">
              <a:buNone/>
            </a:pPr>
            <a:r>
              <a:rPr lang="en-US" dirty="0"/>
              <a:t>similarity between the ancient Persian Empire</a:t>
            </a:r>
          </a:p>
          <a:p>
            <a:pPr marL="0" indent="0">
              <a:buNone/>
            </a:pPr>
            <a:r>
              <a:rPr lang="en-US" dirty="0"/>
              <a:t>and the Roman Empire?</a:t>
            </a:r>
          </a:p>
          <a:p>
            <a:pPr marL="0" indent="0">
              <a:buNone/>
            </a:pPr>
            <a:r>
              <a:rPr lang="en-US" dirty="0"/>
              <a:t>(A) Both attempted to impose an exclusive state</a:t>
            </a:r>
          </a:p>
          <a:p>
            <a:pPr marL="0" indent="0">
              <a:buNone/>
            </a:pPr>
            <a:r>
              <a:rPr lang="en-US" dirty="0"/>
              <a:t>religion on their subjects.</a:t>
            </a:r>
          </a:p>
          <a:p>
            <a:pPr marL="0" indent="0">
              <a:buNone/>
            </a:pPr>
            <a:r>
              <a:rPr lang="en-US" dirty="0"/>
              <a:t>(B) Both had economies that relied heavily on</a:t>
            </a:r>
          </a:p>
          <a:p>
            <a:pPr marL="0" indent="0">
              <a:buNone/>
            </a:pPr>
            <a:r>
              <a:rPr lang="en-US" dirty="0"/>
              <a:t>overseas trade.</a:t>
            </a:r>
          </a:p>
          <a:p>
            <a:pPr marL="0" indent="0">
              <a:buNone/>
            </a:pPr>
            <a:r>
              <a:rPr lang="en-US" dirty="0"/>
              <a:t>(C) Both were multiethnic empires that</a:t>
            </a:r>
          </a:p>
          <a:p>
            <a:pPr marL="0" indent="0">
              <a:buNone/>
            </a:pPr>
            <a:r>
              <a:rPr lang="en-US" dirty="0"/>
              <a:t>incorporated local elites in the imperial</a:t>
            </a:r>
          </a:p>
          <a:p>
            <a:pPr marL="0" indent="0">
              <a:buNone/>
            </a:pPr>
            <a:r>
              <a:rPr lang="en-US" dirty="0"/>
              <a:t>government.</a:t>
            </a:r>
          </a:p>
          <a:p>
            <a:pPr marL="0" indent="0">
              <a:buNone/>
            </a:pPr>
            <a:r>
              <a:rPr lang="en-US" dirty="0"/>
              <a:t>(D) Both were centered on the Mediterranean</a:t>
            </a:r>
          </a:p>
          <a:p>
            <a:pPr marL="0" indent="0">
              <a:buNone/>
            </a:pPr>
            <a:r>
              <a:rPr lang="en-US" dirty="0"/>
              <a:t>Sea.</a:t>
            </a:r>
          </a:p>
        </p:txBody>
      </p:sp>
    </p:spTree>
    <p:extLst>
      <p:ext uri="{BB962C8B-B14F-4D97-AF65-F5344CB8AC3E}">
        <p14:creationId xmlns:p14="http://schemas.microsoft.com/office/powerpoint/2010/main" val="1686368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24</a:t>
            </a:r>
            <a:endParaRPr lang="en-US" dirty="0"/>
          </a:p>
        </p:txBody>
      </p:sp>
      <p:sp>
        <p:nvSpPr>
          <p:cNvPr id="3" name="Content Placeholder 2"/>
          <p:cNvSpPr>
            <a:spLocks noGrp="1"/>
          </p:cNvSpPr>
          <p:nvPr>
            <p:ph idx="1"/>
          </p:nvPr>
        </p:nvSpPr>
        <p:spPr/>
        <p:txBody>
          <a:bodyPr/>
          <a:lstStyle/>
          <a:p>
            <a:pPr marL="0" indent="0">
              <a:buNone/>
            </a:pPr>
            <a:r>
              <a:rPr lang="en-US" dirty="0" smtClean="0"/>
              <a:t>The answer is C. </a:t>
            </a:r>
            <a:endParaRPr lang="en-US" dirty="0"/>
          </a:p>
        </p:txBody>
      </p:sp>
    </p:spTree>
    <p:extLst>
      <p:ext uri="{BB962C8B-B14F-4D97-AF65-F5344CB8AC3E}">
        <p14:creationId xmlns:p14="http://schemas.microsoft.com/office/powerpoint/2010/main" val="25353968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25</a:t>
            </a:r>
            <a:endParaRPr lang="en-US" dirty="0"/>
          </a:p>
        </p:txBody>
      </p:sp>
      <p:sp>
        <p:nvSpPr>
          <p:cNvPr id="3" name="Content Placeholder 2"/>
          <p:cNvSpPr>
            <a:spLocks noGrp="1"/>
          </p:cNvSpPr>
          <p:nvPr>
            <p:ph idx="1"/>
          </p:nvPr>
        </p:nvSpPr>
        <p:spPr/>
        <p:txBody>
          <a:bodyPr/>
          <a:lstStyle/>
          <a:p>
            <a:pPr marL="0" indent="0">
              <a:buNone/>
            </a:pPr>
            <a:r>
              <a:rPr lang="en-US" dirty="0"/>
              <a:t>A historian of ancient Greece would probably find</a:t>
            </a:r>
          </a:p>
          <a:p>
            <a:pPr marL="0" indent="0">
              <a:buNone/>
            </a:pPr>
            <a:r>
              <a:rPr lang="en-US" dirty="0"/>
              <a:t>Athenian dramas to be most useful as a source of</a:t>
            </a:r>
          </a:p>
          <a:p>
            <a:pPr marL="0" indent="0">
              <a:buNone/>
            </a:pPr>
            <a:r>
              <a:rPr lang="en-US" dirty="0"/>
              <a:t>information about which of the following aspects</a:t>
            </a:r>
          </a:p>
          <a:p>
            <a:pPr marL="0" indent="0">
              <a:buNone/>
            </a:pPr>
            <a:r>
              <a:rPr lang="en-US" dirty="0"/>
              <a:t>of Greek society?</a:t>
            </a:r>
          </a:p>
          <a:p>
            <a:pPr marL="0" indent="0">
              <a:buNone/>
            </a:pPr>
            <a:r>
              <a:rPr lang="en-US" dirty="0"/>
              <a:t>(A) Life expectancies in ancient Greece</a:t>
            </a:r>
          </a:p>
          <a:p>
            <a:pPr marL="0" indent="0">
              <a:buNone/>
            </a:pPr>
            <a:r>
              <a:rPr lang="en-US" dirty="0"/>
              <a:t>(B) Greek religious beliefs and moral values</a:t>
            </a:r>
          </a:p>
          <a:p>
            <a:pPr marL="0" indent="0">
              <a:buNone/>
            </a:pPr>
            <a:r>
              <a:rPr lang="en-US" dirty="0"/>
              <a:t>(C) Military tactics of ancient Greek armies</a:t>
            </a:r>
          </a:p>
          <a:p>
            <a:pPr marL="0" indent="0">
              <a:buNone/>
            </a:pPr>
            <a:r>
              <a:rPr lang="en-US" dirty="0"/>
              <a:t>(D) Agricultural productivity in ancient Greece</a:t>
            </a:r>
          </a:p>
        </p:txBody>
      </p:sp>
    </p:spTree>
    <p:extLst>
      <p:ext uri="{BB962C8B-B14F-4D97-AF65-F5344CB8AC3E}">
        <p14:creationId xmlns:p14="http://schemas.microsoft.com/office/powerpoint/2010/main" val="28265383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25</a:t>
            </a:r>
            <a:endParaRPr lang="en-US" dirty="0"/>
          </a:p>
        </p:txBody>
      </p:sp>
      <p:sp>
        <p:nvSpPr>
          <p:cNvPr id="3" name="Content Placeholder 2"/>
          <p:cNvSpPr>
            <a:spLocks noGrp="1"/>
          </p:cNvSpPr>
          <p:nvPr>
            <p:ph idx="1"/>
          </p:nvPr>
        </p:nvSpPr>
        <p:spPr/>
        <p:txBody>
          <a:bodyPr/>
          <a:lstStyle/>
          <a:p>
            <a:pPr marL="0" indent="0">
              <a:buNone/>
            </a:pPr>
            <a:r>
              <a:rPr lang="en-US" dirty="0" smtClean="0"/>
              <a:t>The answer is B. </a:t>
            </a:r>
            <a:endParaRPr lang="en-US" dirty="0"/>
          </a:p>
        </p:txBody>
      </p:sp>
    </p:spTree>
    <p:extLst>
      <p:ext uri="{BB962C8B-B14F-4D97-AF65-F5344CB8AC3E}">
        <p14:creationId xmlns:p14="http://schemas.microsoft.com/office/powerpoint/2010/main" val="14264515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a:t>
            </a:r>
            <a:endParaRPr lang="en-US" dirty="0"/>
          </a:p>
        </p:txBody>
      </p:sp>
      <p:sp>
        <p:nvSpPr>
          <p:cNvPr id="3" name="Content Placeholder 2"/>
          <p:cNvSpPr>
            <a:spLocks noGrp="1"/>
          </p:cNvSpPr>
          <p:nvPr>
            <p:ph idx="1"/>
          </p:nvPr>
        </p:nvSpPr>
        <p:spPr/>
        <p:txBody>
          <a:bodyPr/>
          <a:lstStyle/>
          <a:p>
            <a:pPr marL="0" marR="0" indent="0">
              <a:spcBef>
                <a:spcPts val="0"/>
              </a:spcBef>
              <a:spcAft>
                <a:spcPts val="0"/>
              </a:spcAft>
              <a:buNone/>
            </a:pPr>
            <a:r>
              <a:rPr lang="en-US" sz="2400" b="1" dirty="0">
                <a:latin typeface="Calibri" panose="020F0502020204030204" pitchFamily="34" charset="0"/>
                <a:ea typeface="Calibri" panose="020F0502020204030204" pitchFamily="34" charset="0"/>
                <a:cs typeface="Times New Roman" panose="02020603050405020304" pitchFamily="18" charset="0"/>
              </a:rPr>
              <a:t>Compare and contrast Confucian, </a:t>
            </a:r>
            <a:r>
              <a:rPr lang="en-US" sz="2400" b="1" dirty="0" err="1">
                <a:latin typeface="Calibri" panose="020F0502020204030204" pitchFamily="34" charset="0"/>
                <a:ea typeface="Calibri" panose="020F0502020204030204" pitchFamily="34" charset="0"/>
                <a:cs typeface="Times New Roman" panose="02020603050405020304" pitchFamily="18" charset="0"/>
              </a:rPr>
              <a:t>Daoist</a:t>
            </a:r>
            <a:r>
              <a:rPr lang="en-US" sz="2400" b="1" dirty="0">
                <a:latin typeface="Calibri" panose="020F0502020204030204" pitchFamily="34" charset="0"/>
                <a:ea typeface="Calibri" panose="020F0502020204030204" pitchFamily="34" charset="0"/>
                <a:cs typeface="Times New Roman" panose="02020603050405020304" pitchFamily="18" charset="0"/>
              </a:rPr>
              <a:t> and Legalist approaches to solving both social disruptions and ineffective/corrupt government.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64051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2</a:t>
            </a:r>
            <a:endParaRPr lang="en-US" dirty="0"/>
          </a:p>
        </p:txBody>
      </p:sp>
      <p:sp>
        <p:nvSpPr>
          <p:cNvPr id="3" name="Content Placeholder 2"/>
          <p:cNvSpPr>
            <a:spLocks noGrp="1"/>
          </p:cNvSpPr>
          <p:nvPr>
            <p:ph idx="1"/>
          </p:nvPr>
        </p:nvSpPr>
        <p:spPr/>
        <p:txBody>
          <a:bodyPr>
            <a:normAutofit/>
          </a:bodyPr>
          <a:lstStyle/>
          <a:p>
            <a:pPr algn="ctr"/>
            <a:r>
              <a:rPr lang="en-US" b="1" dirty="0"/>
              <a:t>Key Concept(s</a:t>
            </a:r>
            <a:r>
              <a:rPr lang="en-US" b="1" dirty="0" smtClean="0"/>
              <a:t>): 3.1 </a:t>
            </a:r>
          </a:p>
          <a:p>
            <a:pPr algn="ctr"/>
            <a:r>
              <a:rPr lang="en-US" b="1" dirty="0" smtClean="0"/>
              <a:t> </a:t>
            </a:r>
            <a:r>
              <a:rPr lang="en-US" b="1" dirty="0"/>
              <a:t>Theme(s</a:t>
            </a:r>
            <a:r>
              <a:rPr lang="en-US" b="1" dirty="0" smtClean="0"/>
              <a:t>): 2; Development and Interaction of Cultures </a:t>
            </a:r>
          </a:p>
          <a:p>
            <a:pPr algn="ctr"/>
            <a:r>
              <a:rPr lang="en-US" b="1" dirty="0" smtClean="0"/>
              <a:t>Historical </a:t>
            </a:r>
            <a:r>
              <a:rPr lang="en-US" b="1" dirty="0"/>
              <a:t>Thinking Skill(s): Contextualization; Use </a:t>
            </a:r>
            <a:r>
              <a:rPr lang="en-US" b="1" dirty="0" smtClean="0"/>
              <a:t>of Evidence</a:t>
            </a:r>
            <a:endParaRPr lang="en-US" b="1" dirty="0"/>
          </a:p>
          <a:p>
            <a:pPr marL="0" indent="0">
              <a:buNone/>
            </a:pPr>
            <a:endParaRPr lang="en-US" dirty="0" smtClean="0"/>
          </a:p>
          <a:p>
            <a:pPr marL="0" indent="0">
              <a:buNone/>
            </a:pPr>
            <a:r>
              <a:rPr lang="en-US" dirty="0" smtClean="0"/>
              <a:t>The </a:t>
            </a:r>
            <a:r>
              <a:rPr lang="en-US" dirty="0"/>
              <a:t>correct answer is D. The complex is a Buddhist shrine exemplifying </a:t>
            </a:r>
            <a:r>
              <a:rPr lang="en-US" dirty="0" smtClean="0"/>
              <a:t>the interaction </a:t>
            </a:r>
            <a:r>
              <a:rPr lang="en-US" dirty="0"/>
              <a:t>of Hellenistic, Indian, and Chinese artistic styles. For example, </a:t>
            </a:r>
            <a:r>
              <a:rPr lang="en-US" dirty="0" smtClean="0"/>
              <a:t>the statues </a:t>
            </a:r>
            <a:r>
              <a:rPr lang="en-US" dirty="0"/>
              <a:t>have clothing draped in a Hellenistic style, combined with Indian </a:t>
            </a:r>
            <a:r>
              <a:rPr lang="en-US" dirty="0" smtClean="0"/>
              <a:t>body poses </a:t>
            </a:r>
            <a:r>
              <a:rPr lang="en-US" dirty="0"/>
              <a:t>and Chinese facial features.</a:t>
            </a:r>
          </a:p>
        </p:txBody>
      </p:sp>
    </p:spTree>
    <p:extLst>
      <p:ext uri="{BB962C8B-B14F-4D97-AF65-F5344CB8AC3E}">
        <p14:creationId xmlns:p14="http://schemas.microsoft.com/office/powerpoint/2010/main" val="39661703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Post-Classical</a:t>
            </a:r>
            <a:br>
              <a:rPr lang="en-US" dirty="0" smtClean="0"/>
            </a:br>
            <a:r>
              <a:rPr lang="en-US" dirty="0" smtClean="0"/>
              <a:t>600 - 1450</a:t>
            </a:r>
            <a:endParaRPr lang="en-US" dirty="0"/>
          </a:p>
        </p:txBody>
      </p:sp>
      <p:sp>
        <p:nvSpPr>
          <p:cNvPr id="3" name="Text Placeholder 2"/>
          <p:cNvSpPr>
            <a:spLocks noGrp="1"/>
          </p:cNvSpPr>
          <p:nvPr>
            <p:ph type="body" idx="1"/>
          </p:nvPr>
        </p:nvSpPr>
        <p:spPr/>
        <p:txBody>
          <a:bodyPr/>
          <a:lstStyle/>
          <a:p>
            <a:r>
              <a:rPr lang="en-US" dirty="0" smtClean="0"/>
              <a:t>Monday, April 27</a:t>
            </a:r>
            <a:endParaRPr lang="en-US" dirty="0"/>
          </a:p>
        </p:txBody>
      </p:sp>
    </p:spTree>
    <p:extLst>
      <p:ext uri="{BB962C8B-B14F-4D97-AF65-F5344CB8AC3E}">
        <p14:creationId xmlns:p14="http://schemas.microsoft.com/office/powerpoint/2010/main" val="32951972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 26</a:t>
            </a:r>
            <a:endParaRPr lang="en-US" dirty="0"/>
          </a:p>
        </p:txBody>
      </p:sp>
      <p:sp>
        <p:nvSpPr>
          <p:cNvPr id="5" name="Content Placeholder 4"/>
          <p:cNvSpPr>
            <a:spLocks noGrp="1"/>
          </p:cNvSpPr>
          <p:nvPr>
            <p:ph idx="1"/>
          </p:nvPr>
        </p:nvSpPr>
        <p:spPr/>
        <p:txBody>
          <a:bodyPr>
            <a:normAutofit lnSpcReduction="10000"/>
          </a:bodyPr>
          <a:lstStyle/>
          <a:p>
            <a:pPr marL="0" indent="0">
              <a:buNone/>
            </a:pPr>
            <a:r>
              <a:rPr lang="en-US" dirty="0"/>
              <a:t>Which of the following describes a major effect</a:t>
            </a:r>
          </a:p>
          <a:p>
            <a:pPr marL="0" indent="0">
              <a:buNone/>
            </a:pPr>
            <a:r>
              <a:rPr lang="en-US" dirty="0"/>
              <a:t>of the Bantu migrations?</a:t>
            </a:r>
          </a:p>
          <a:p>
            <a:pPr marL="0" indent="0">
              <a:buNone/>
            </a:pPr>
            <a:r>
              <a:rPr lang="en-US" dirty="0"/>
              <a:t>(A) The spread of Islam across sub-Saharan</a:t>
            </a:r>
          </a:p>
          <a:p>
            <a:pPr marL="0" indent="0">
              <a:buNone/>
            </a:pPr>
            <a:r>
              <a:rPr lang="en-US" dirty="0"/>
              <a:t>Africa</a:t>
            </a:r>
          </a:p>
          <a:p>
            <a:pPr marL="0" indent="0">
              <a:buNone/>
            </a:pPr>
            <a:r>
              <a:rPr lang="en-US" dirty="0"/>
              <a:t>(B) The diffusion of iron metallurgy in sub-</a:t>
            </a:r>
          </a:p>
          <a:p>
            <a:pPr marL="0" indent="0">
              <a:buNone/>
            </a:pPr>
            <a:r>
              <a:rPr lang="en-US" dirty="0"/>
              <a:t>Saharan Africa</a:t>
            </a:r>
          </a:p>
          <a:p>
            <a:pPr marL="0" indent="0">
              <a:buNone/>
            </a:pPr>
            <a:r>
              <a:rPr lang="en-US" dirty="0"/>
              <a:t>(C) The introduction of banana cultivation in</a:t>
            </a:r>
          </a:p>
          <a:p>
            <a:pPr marL="0" indent="0">
              <a:buNone/>
            </a:pPr>
            <a:r>
              <a:rPr lang="en-US" dirty="0"/>
              <a:t>East Africa</a:t>
            </a:r>
          </a:p>
          <a:p>
            <a:pPr marL="0" indent="0">
              <a:buNone/>
            </a:pPr>
            <a:r>
              <a:rPr lang="en-US" dirty="0"/>
              <a:t>(D) The success of hunter-foraging in sub-</a:t>
            </a:r>
          </a:p>
          <a:p>
            <a:pPr marL="0" indent="0">
              <a:buNone/>
            </a:pPr>
            <a:r>
              <a:rPr lang="en-US" dirty="0"/>
              <a:t>Saharan Africa</a:t>
            </a:r>
          </a:p>
        </p:txBody>
      </p:sp>
    </p:spTree>
    <p:extLst>
      <p:ext uri="{BB962C8B-B14F-4D97-AF65-F5344CB8AC3E}">
        <p14:creationId xmlns:p14="http://schemas.microsoft.com/office/powerpoint/2010/main" val="12192319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26</a:t>
            </a:r>
            <a:endParaRPr lang="en-US" dirty="0"/>
          </a:p>
        </p:txBody>
      </p:sp>
      <p:sp>
        <p:nvSpPr>
          <p:cNvPr id="3" name="Content Placeholder 2"/>
          <p:cNvSpPr>
            <a:spLocks noGrp="1"/>
          </p:cNvSpPr>
          <p:nvPr>
            <p:ph idx="1"/>
          </p:nvPr>
        </p:nvSpPr>
        <p:spPr/>
        <p:txBody>
          <a:bodyPr/>
          <a:lstStyle/>
          <a:p>
            <a:pPr marL="0" indent="0">
              <a:buNone/>
            </a:pPr>
            <a:r>
              <a:rPr lang="en-US" dirty="0"/>
              <a:t>The correct answer is B. Beginning in the first millennium </a:t>
            </a:r>
            <a:r>
              <a:rPr lang="en-US" dirty="0" err="1"/>
              <a:t>b.c.e</a:t>
            </a:r>
            <a:r>
              <a:rPr lang="en-US" dirty="0"/>
              <a:t>. Bantu-speaking</a:t>
            </a:r>
          </a:p>
          <a:p>
            <a:pPr marL="0" indent="0">
              <a:buNone/>
            </a:pPr>
            <a:r>
              <a:rPr lang="en-US" dirty="0"/>
              <a:t>peoples migrated from West Africa to central, eastern, and southern Africa,</a:t>
            </a:r>
          </a:p>
          <a:p>
            <a:pPr marL="0" indent="0">
              <a:buNone/>
            </a:pPr>
            <a:r>
              <a:rPr lang="en-US" dirty="0"/>
              <a:t>bringing with them their knowledge of ironworking. The other answer choices</a:t>
            </a:r>
          </a:p>
          <a:p>
            <a:pPr marL="0" indent="0">
              <a:buNone/>
            </a:pPr>
            <a:r>
              <a:rPr lang="en-US" dirty="0"/>
              <a:t>describe events or developments that happened before or after the migrations </a:t>
            </a:r>
            <a:r>
              <a:rPr lang="en-US" dirty="0" smtClean="0"/>
              <a:t>or were </a:t>
            </a:r>
            <a:r>
              <a:rPr lang="en-US" dirty="0"/>
              <a:t>not associated with Bantu-speaking peoples.</a:t>
            </a:r>
          </a:p>
        </p:txBody>
      </p:sp>
    </p:spTree>
    <p:extLst>
      <p:ext uri="{BB962C8B-B14F-4D97-AF65-F5344CB8AC3E}">
        <p14:creationId xmlns:p14="http://schemas.microsoft.com/office/powerpoint/2010/main" val="25611139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27</a:t>
            </a:r>
            <a:endParaRPr lang="en-US" dirty="0"/>
          </a:p>
        </p:txBody>
      </p:sp>
      <p:sp>
        <p:nvSpPr>
          <p:cNvPr id="3" name="Content Placeholder 2"/>
          <p:cNvSpPr>
            <a:spLocks noGrp="1"/>
          </p:cNvSpPr>
          <p:nvPr>
            <p:ph idx="1"/>
          </p:nvPr>
        </p:nvSpPr>
        <p:spPr/>
        <p:txBody>
          <a:bodyPr/>
          <a:lstStyle/>
          <a:p>
            <a:pPr marL="0" indent="0">
              <a:buNone/>
            </a:pPr>
            <a:r>
              <a:rPr lang="en-US" dirty="0"/>
              <a:t>Inca and Aztec societies were similar in that both</a:t>
            </a:r>
          </a:p>
          <a:p>
            <a:pPr marL="0" indent="0">
              <a:buNone/>
            </a:pPr>
            <a:r>
              <a:rPr lang="en-US" dirty="0"/>
              <a:t>(A) developed from Maya civilization</a:t>
            </a:r>
          </a:p>
          <a:p>
            <a:pPr marL="0" indent="0">
              <a:buNone/>
            </a:pPr>
            <a:r>
              <a:rPr lang="en-US" dirty="0"/>
              <a:t>(B) acquired empires by means of military</a:t>
            </a:r>
          </a:p>
          <a:p>
            <a:pPr marL="0" indent="0">
              <a:buNone/>
            </a:pPr>
            <a:r>
              <a:rPr lang="en-US" dirty="0"/>
              <a:t>conquest</a:t>
            </a:r>
          </a:p>
          <a:p>
            <a:pPr marL="0" indent="0">
              <a:buNone/>
            </a:pPr>
            <a:r>
              <a:rPr lang="en-US" dirty="0"/>
              <a:t>(C) independently developed iron technology</a:t>
            </a:r>
          </a:p>
          <a:p>
            <a:pPr marL="0" indent="0">
              <a:buNone/>
            </a:pPr>
            <a:r>
              <a:rPr lang="en-US" dirty="0"/>
              <a:t>(D) depended entirely on oral record keeping</a:t>
            </a:r>
          </a:p>
        </p:txBody>
      </p:sp>
    </p:spTree>
    <p:extLst>
      <p:ext uri="{BB962C8B-B14F-4D97-AF65-F5344CB8AC3E}">
        <p14:creationId xmlns:p14="http://schemas.microsoft.com/office/powerpoint/2010/main" val="29407132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27</a:t>
            </a:r>
            <a:endParaRPr lang="en-US" dirty="0"/>
          </a:p>
        </p:txBody>
      </p:sp>
      <p:sp>
        <p:nvSpPr>
          <p:cNvPr id="3" name="Content Placeholder 2"/>
          <p:cNvSpPr>
            <a:spLocks noGrp="1"/>
          </p:cNvSpPr>
          <p:nvPr>
            <p:ph idx="1"/>
          </p:nvPr>
        </p:nvSpPr>
        <p:spPr/>
        <p:txBody>
          <a:bodyPr/>
          <a:lstStyle/>
          <a:p>
            <a:pPr marL="0" indent="0">
              <a:buNone/>
            </a:pPr>
            <a:r>
              <a:rPr lang="en-US" dirty="0"/>
              <a:t>The correct answer is B. Inca and Aztec peoples conquered wide areas and</a:t>
            </a:r>
          </a:p>
          <a:p>
            <a:pPr marL="0" indent="0">
              <a:buNone/>
            </a:pPr>
            <a:r>
              <a:rPr lang="en-US" dirty="0"/>
              <a:t>financed their empires by collecting tribute from conquered peoples. Rebellions</a:t>
            </a:r>
          </a:p>
          <a:p>
            <a:pPr marL="0" indent="0">
              <a:buNone/>
            </a:pPr>
            <a:r>
              <a:rPr lang="en-US" dirty="0"/>
              <a:t>were dealt with quickly. Military force was the basis of the creation and</a:t>
            </a:r>
          </a:p>
          <a:p>
            <a:pPr marL="0" indent="0">
              <a:buNone/>
            </a:pPr>
            <a:r>
              <a:rPr lang="en-US" dirty="0"/>
              <a:t>maintenance of both empires.</a:t>
            </a:r>
          </a:p>
        </p:txBody>
      </p:sp>
    </p:spTree>
    <p:extLst>
      <p:ext uri="{BB962C8B-B14F-4D97-AF65-F5344CB8AC3E}">
        <p14:creationId xmlns:p14="http://schemas.microsoft.com/office/powerpoint/2010/main" val="5971546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28</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Which of the following changes best justifies the</a:t>
            </a:r>
          </a:p>
          <a:p>
            <a:pPr marL="0" indent="0">
              <a:buNone/>
            </a:pPr>
            <a:r>
              <a:rPr lang="en-US" dirty="0"/>
              <a:t>claim that the late 1400s mark the beginning of a</a:t>
            </a:r>
          </a:p>
          <a:p>
            <a:pPr marL="0" indent="0">
              <a:buNone/>
            </a:pPr>
            <a:r>
              <a:rPr lang="en-US" dirty="0"/>
              <a:t>new period in world history?</a:t>
            </a:r>
          </a:p>
          <a:p>
            <a:pPr marL="0" indent="0">
              <a:buNone/>
            </a:pPr>
            <a:r>
              <a:rPr lang="en-US" dirty="0"/>
              <a:t>(A) The rise of the Aztec and Inca empires</a:t>
            </a:r>
          </a:p>
          <a:p>
            <a:pPr marL="0" indent="0">
              <a:buNone/>
            </a:pPr>
            <a:r>
              <a:rPr lang="en-US" dirty="0"/>
              <a:t>(B) The economic recovery in Afro-Eurasia after</a:t>
            </a:r>
          </a:p>
          <a:p>
            <a:pPr marL="0" indent="0">
              <a:buNone/>
            </a:pPr>
            <a:r>
              <a:rPr lang="en-US" dirty="0"/>
              <a:t>the Black Death</a:t>
            </a:r>
          </a:p>
          <a:p>
            <a:pPr marL="0" indent="0">
              <a:buNone/>
            </a:pPr>
            <a:r>
              <a:rPr lang="en-US" dirty="0"/>
              <a:t>(C) The incorporation of the Americas into a</a:t>
            </a:r>
          </a:p>
          <a:p>
            <a:pPr marL="0" indent="0">
              <a:buNone/>
            </a:pPr>
            <a:r>
              <a:rPr lang="en-US" dirty="0"/>
              <a:t>broader global network of exchange</a:t>
            </a:r>
          </a:p>
          <a:p>
            <a:pPr marL="0" indent="0">
              <a:buNone/>
            </a:pPr>
            <a:r>
              <a:rPr lang="en-US" dirty="0"/>
              <a:t>(D) The emergence of new religious movements</a:t>
            </a:r>
          </a:p>
          <a:p>
            <a:pPr marL="0" indent="0">
              <a:buNone/>
            </a:pPr>
            <a:r>
              <a:rPr lang="en-US" dirty="0"/>
              <a:t>in various parts of the world</a:t>
            </a:r>
          </a:p>
        </p:txBody>
      </p:sp>
    </p:spTree>
    <p:extLst>
      <p:ext uri="{BB962C8B-B14F-4D97-AF65-F5344CB8AC3E}">
        <p14:creationId xmlns:p14="http://schemas.microsoft.com/office/powerpoint/2010/main" val="3630556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28</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The correct answer is C. Prior to the late 1400s, the trading networks of Afro-</a:t>
            </a:r>
          </a:p>
          <a:p>
            <a:pPr marL="0" indent="0">
              <a:buNone/>
            </a:pPr>
            <a:r>
              <a:rPr lang="en-US" dirty="0"/>
              <a:t>Eurasia, while linked to one another, had no connection to the Americas. The</a:t>
            </a:r>
          </a:p>
          <a:p>
            <a:pPr marL="0" indent="0">
              <a:buNone/>
            </a:pPr>
            <a:r>
              <a:rPr lang="en-US" dirty="0"/>
              <a:t>European voyages of the late 1400s began the process of bringing the Americas</a:t>
            </a:r>
          </a:p>
          <a:p>
            <a:pPr marL="0" indent="0">
              <a:buNone/>
            </a:pPr>
            <a:r>
              <a:rPr lang="en-US" dirty="0"/>
              <a:t>into a global network of trade and biological and cultural exchange. The creation</a:t>
            </a:r>
          </a:p>
          <a:p>
            <a:pPr marL="0" indent="0">
              <a:buNone/>
            </a:pPr>
            <a:r>
              <a:rPr lang="en-US" dirty="0"/>
              <a:t>of these interconnections would have profound consequences for the peoples and</a:t>
            </a:r>
          </a:p>
          <a:p>
            <a:pPr marL="0" indent="0">
              <a:buNone/>
            </a:pPr>
            <a:r>
              <a:rPr lang="en-US" dirty="0"/>
              <a:t>cultures of the Americas and for the rest of the world. The other options refer</a:t>
            </a:r>
          </a:p>
          <a:p>
            <a:pPr marL="0" indent="0">
              <a:buNone/>
            </a:pPr>
            <a:r>
              <a:rPr lang="en-US" dirty="0"/>
              <a:t>either to events that did not occur in the late 1400s or to events that are arguably</a:t>
            </a:r>
          </a:p>
          <a:p>
            <a:pPr marL="0" indent="0">
              <a:buNone/>
            </a:pPr>
            <a:r>
              <a:rPr lang="en-US" dirty="0"/>
              <a:t>less significant as global turning points.</a:t>
            </a:r>
          </a:p>
        </p:txBody>
      </p:sp>
    </p:spTree>
    <p:extLst>
      <p:ext uri="{BB962C8B-B14F-4D97-AF65-F5344CB8AC3E}">
        <p14:creationId xmlns:p14="http://schemas.microsoft.com/office/powerpoint/2010/main" val="5020551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5526" y="466918"/>
            <a:ext cx="2957111" cy="172061"/>
          </a:xfrm>
        </p:spPr>
        <p:txBody>
          <a:bodyPr>
            <a:normAutofit fontScale="90000"/>
          </a:bodyPr>
          <a:lstStyle/>
          <a:p>
            <a:r>
              <a:rPr lang="en-US" dirty="0" smtClean="0"/>
              <a:t>Question 29</a:t>
            </a:r>
            <a:endParaRPr lang="en-US" dirty="0"/>
          </a:p>
        </p:txBody>
      </p:sp>
      <p:sp>
        <p:nvSpPr>
          <p:cNvPr id="3" name="Content Placeholder 2"/>
          <p:cNvSpPr>
            <a:spLocks noGrp="1"/>
          </p:cNvSpPr>
          <p:nvPr>
            <p:ph idx="1"/>
          </p:nvPr>
        </p:nvSpPr>
        <p:spPr>
          <a:xfrm>
            <a:off x="663766" y="870334"/>
            <a:ext cx="10820400" cy="5579706"/>
          </a:xfrm>
        </p:spPr>
        <p:txBody>
          <a:bodyPr>
            <a:normAutofit fontScale="85000" lnSpcReduction="20000"/>
          </a:bodyPr>
          <a:lstStyle/>
          <a:p>
            <a:pPr marL="0" indent="0">
              <a:buNone/>
            </a:pPr>
            <a:r>
              <a:rPr lang="en-US" b="1" dirty="0"/>
              <a:t>“The Crusader states were able to cling to </a:t>
            </a:r>
            <a:r>
              <a:rPr lang="en-US" b="1" dirty="0" smtClean="0"/>
              <a:t>survival only </a:t>
            </a:r>
            <a:r>
              <a:rPr lang="en-US" b="1" dirty="0"/>
              <a:t>through frequent delivery of supplies </a:t>
            </a:r>
            <a:r>
              <a:rPr lang="en-US" b="1" dirty="0" smtClean="0"/>
              <a:t>and manpower </a:t>
            </a:r>
            <a:r>
              <a:rPr lang="en-US" b="1" dirty="0"/>
              <a:t>from Europe. [They] were </a:t>
            </a:r>
            <a:r>
              <a:rPr lang="en-US" b="1" dirty="0" smtClean="0"/>
              <a:t>defended primarily </a:t>
            </a:r>
            <a:r>
              <a:rPr lang="en-US" b="1" dirty="0"/>
              <a:t>by three semi-monastic military orders: </a:t>
            </a:r>
            <a:r>
              <a:rPr lang="en-US" b="1" dirty="0" smtClean="0"/>
              <a:t>the Templars</a:t>
            </a:r>
            <a:r>
              <a:rPr lang="en-US" b="1" dirty="0"/>
              <a:t>, the </a:t>
            </a:r>
            <a:r>
              <a:rPr lang="en-US" b="1" dirty="0" err="1"/>
              <a:t>Hospitallers</a:t>
            </a:r>
            <a:r>
              <a:rPr lang="en-US" b="1" dirty="0"/>
              <a:t>, and the </a:t>
            </a:r>
            <a:r>
              <a:rPr lang="en-US" b="1" dirty="0" smtClean="0"/>
              <a:t>Teutonic Knights</a:t>
            </a:r>
            <a:r>
              <a:rPr lang="en-US" b="1" dirty="0"/>
              <a:t>. Combining monasticism and </a:t>
            </a:r>
            <a:r>
              <a:rPr lang="en-US" b="1" dirty="0" smtClean="0"/>
              <a:t>militarism, these </a:t>
            </a:r>
            <a:r>
              <a:rPr lang="en-US" b="1" dirty="0"/>
              <a:t>orders served to protect pilgrims and to </a:t>
            </a:r>
            <a:r>
              <a:rPr lang="en-US" b="1" dirty="0" smtClean="0"/>
              <a:t>wage perpetual </a:t>
            </a:r>
            <a:r>
              <a:rPr lang="en-US" b="1" dirty="0"/>
              <a:t>war against the Muslims</a:t>
            </a:r>
            <a:r>
              <a:rPr lang="en-US" b="1" dirty="0" smtClean="0"/>
              <a:t>.”</a:t>
            </a:r>
          </a:p>
          <a:p>
            <a:pPr marL="0" indent="0">
              <a:buNone/>
            </a:pPr>
            <a:r>
              <a:rPr lang="en-US" b="1" dirty="0" smtClean="0"/>
              <a:t>Palmira </a:t>
            </a:r>
            <a:r>
              <a:rPr lang="en-US" b="1" dirty="0" err="1"/>
              <a:t>Brummett</a:t>
            </a:r>
            <a:r>
              <a:rPr lang="en-US" b="1" dirty="0"/>
              <a:t>, world historian, 2007</a:t>
            </a:r>
          </a:p>
          <a:p>
            <a:pPr marL="0" indent="0">
              <a:buNone/>
            </a:pPr>
            <a:r>
              <a:rPr lang="en-US" b="1" dirty="0"/>
              <a:t>“Whenever I visited Jerusalem, I always entered </a:t>
            </a:r>
            <a:r>
              <a:rPr lang="en-US" b="1" dirty="0" smtClean="0"/>
              <a:t>the al-Aqsa </a:t>
            </a:r>
            <a:r>
              <a:rPr lang="en-US" b="1" dirty="0"/>
              <a:t>Mosque, beside which stood a small </a:t>
            </a:r>
            <a:r>
              <a:rPr lang="en-US" b="1" dirty="0" smtClean="0"/>
              <a:t>mosque which </a:t>
            </a:r>
            <a:r>
              <a:rPr lang="en-US" b="1" dirty="0"/>
              <a:t>the Franks had converted into a church </a:t>
            </a:r>
            <a:r>
              <a:rPr lang="en-US" b="1" dirty="0" smtClean="0"/>
              <a:t>… [</a:t>
            </a:r>
            <a:r>
              <a:rPr lang="en-US" b="1" dirty="0"/>
              <a:t>T]he Templars, … who were my friends, </a:t>
            </a:r>
            <a:r>
              <a:rPr lang="en-US" b="1" dirty="0" smtClean="0"/>
              <a:t>would evacuate </a:t>
            </a:r>
            <a:r>
              <a:rPr lang="en-US" b="1" dirty="0"/>
              <a:t>the little adjoining mosque so that I </a:t>
            </a:r>
            <a:r>
              <a:rPr lang="en-US" b="1" dirty="0" smtClean="0"/>
              <a:t>could pray </a:t>
            </a:r>
            <a:r>
              <a:rPr lang="en-US" b="1" dirty="0"/>
              <a:t>in it.”</a:t>
            </a:r>
          </a:p>
          <a:p>
            <a:pPr marL="0" indent="0">
              <a:buNone/>
            </a:pPr>
            <a:r>
              <a:rPr lang="en-US" b="1" dirty="0" err="1"/>
              <a:t>Usamah</a:t>
            </a:r>
            <a:r>
              <a:rPr lang="en-US" b="1" dirty="0"/>
              <a:t> ibn </a:t>
            </a:r>
            <a:r>
              <a:rPr lang="en-US" b="1" dirty="0" err="1"/>
              <a:t>Munqidh</a:t>
            </a:r>
            <a:r>
              <a:rPr lang="en-US" b="1" dirty="0"/>
              <a:t>, Muslim </a:t>
            </a:r>
            <a:r>
              <a:rPr lang="en-US" b="1" dirty="0" smtClean="0"/>
              <a:t>historian, Jerusalem</a:t>
            </a:r>
            <a:r>
              <a:rPr lang="en-US" b="1" dirty="0"/>
              <a:t>, circa 1138</a:t>
            </a:r>
          </a:p>
          <a:p>
            <a:pPr marL="0" indent="0">
              <a:buNone/>
            </a:pPr>
            <a:endParaRPr lang="en-US" b="1" dirty="0" smtClean="0"/>
          </a:p>
          <a:p>
            <a:pPr marL="0" indent="0">
              <a:buNone/>
            </a:pPr>
            <a:r>
              <a:rPr lang="en-US" b="1" dirty="0" smtClean="0"/>
              <a:t>The </a:t>
            </a:r>
            <a:r>
              <a:rPr lang="en-US" b="1" dirty="0"/>
              <a:t>second passage does not support the </a:t>
            </a:r>
            <a:r>
              <a:rPr lang="en-US" b="1" dirty="0" smtClean="0"/>
              <a:t>first passage </a:t>
            </a:r>
            <a:r>
              <a:rPr lang="en-US" b="1" dirty="0"/>
              <a:t>because the second passage</a:t>
            </a:r>
          </a:p>
          <a:p>
            <a:pPr marL="0" indent="0">
              <a:buNone/>
            </a:pPr>
            <a:r>
              <a:rPr lang="en-US" b="1" dirty="0"/>
              <a:t>(A) shows that an influx of manpower from </a:t>
            </a:r>
            <a:r>
              <a:rPr lang="en-US" b="1" dirty="0" smtClean="0"/>
              <a:t>Europe was </a:t>
            </a:r>
            <a:r>
              <a:rPr lang="en-US" b="1" dirty="0"/>
              <a:t>not critical for the survival of the </a:t>
            </a:r>
            <a:r>
              <a:rPr lang="en-US" b="1" dirty="0" smtClean="0"/>
              <a:t>Crusader states</a:t>
            </a:r>
            <a:endParaRPr lang="en-US" b="1" dirty="0"/>
          </a:p>
          <a:p>
            <a:pPr marL="0" indent="0">
              <a:buNone/>
            </a:pPr>
            <a:r>
              <a:rPr lang="en-US" b="1" dirty="0"/>
              <a:t>(B) shows that Muslims vastly </a:t>
            </a:r>
            <a:r>
              <a:rPr lang="en-US" b="1" dirty="0" smtClean="0"/>
              <a:t>outnumbered Europeans </a:t>
            </a:r>
            <a:r>
              <a:rPr lang="en-US" b="1" dirty="0"/>
              <a:t>in the Crusader states</a:t>
            </a:r>
          </a:p>
          <a:p>
            <a:pPr marL="0" indent="0">
              <a:buNone/>
            </a:pPr>
            <a:r>
              <a:rPr lang="en-US" b="1" dirty="0"/>
              <a:t>(C) minimizes the importance of </a:t>
            </a:r>
            <a:r>
              <a:rPr lang="en-US" b="1" dirty="0" err="1"/>
              <a:t>Hospitallers</a:t>
            </a:r>
            <a:r>
              <a:rPr lang="en-US" b="1" dirty="0"/>
              <a:t> </a:t>
            </a:r>
            <a:r>
              <a:rPr lang="en-US" b="1" dirty="0" smtClean="0"/>
              <a:t>and Teutonic </a:t>
            </a:r>
            <a:r>
              <a:rPr lang="en-US" b="1" dirty="0"/>
              <a:t>Knights in the administration of </a:t>
            </a:r>
            <a:r>
              <a:rPr lang="en-US" b="1" dirty="0" smtClean="0"/>
              <a:t>the Crusader </a:t>
            </a:r>
            <a:r>
              <a:rPr lang="en-US" b="1" dirty="0"/>
              <a:t>states</a:t>
            </a:r>
          </a:p>
          <a:p>
            <a:pPr marL="0" indent="0">
              <a:buNone/>
            </a:pPr>
            <a:r>
              <a:rPr lang="en-US" b="1" dirty="0"/>
              <a:t>(D) presents an incident in which a military order</a:t>
            </a:r>
          </a:p>
          <a:p>
            <a:pPr marL="0" indent="0">
              <a:buNone/>
            </a:pPr>
            <a:r>
              <a:rPr lang="en-US" b="1" dirty="0"/>
              <a:t>supported a Muslim traveler</a:t>
            </a:r>
          </a:p>
        </p:txBody>
      </p:sp>
    </p:spTree>
    <p:extLst>
      <p:ext uri="{BB962C8B-B14F-4D97-AF65-F5344CB8AC3E}">
        <p14:creationId xmlns:p14="http://schemas.microsoft.com/office/powerpoint/2010/main" val="7788826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7537" y="0"/>
            <a:ext cx="2894463" cy="1784446"/>
          </a:xfrm>
        </p:spPr>
        <p:txBody>
          <a:bodyPr/>
          <a:lstStyle/>
          <a:p>
            <a:r>
              <a:rPr lang="en-US" dirty="0" smtClean="0"/>
              <a:t>Question 30</a:t>
            </a:r>
            <a:endParaRPr lang="en-US" dirty="0"/>
          </a:p>
        </p:txBody>
      </p:sp>
      <p:sp>
        <p:nvSpPr>
          <p:cNvPr id="3" name="Content Placeholder 2"/>
          <p:cNvSpPr>
            <a:spLocks noGrp="1"/>
          </p:cNvSpPr>
          <p:nvPr>
            <p:ph idx="1"/>
          </p:nvPr>
        </p:nvSpPr>
        <p:spPr>
          <a:xfrm>
            <a:off x="6373504" y="1460310"/>
            <a:ext cx="5705902" cy="5281683"/>
          </a:xfrm>
        </p:spPr>
        <p:txBody>
          <a:bodyPr>
            <a:normAutofit fontScale="92500"/>
          </a:bodyPr>
          <a:lstStyle/>
          <a:p>
            <a:pPr marL="0" indent="0">
              <a:buNone/>
            </a:pPr>
            <a:r>
              <a:rPr lang="en-US" dirty="0"/>
              <a:t>The map above shows what significant economic developments?</a:t>
            </a:r>
          </a:p>
          <a:p>
            <a:pPr marL="0" indent="0">
              <a:buNone/>
            </a:pPr>
            <a:r>
              <a:rPr lang="en-US" dirty="0"/>
              <a:t>(A) Trade connections that linked the Hellenistic and </a:t>
            </a:r>
            <a:r>
              <a:rPr lang="en-US" dirty="0" err="1"/>
              <a:t>Mauryan</a:t>
            </a:r>
            <a:r>
              <a:rPr lang="en-US" dirty="0"/>
              <a:t> empires to African</a:t>
            </a:r>
          </a:p>
          <a:p>
            <a:pPr marL="0" indent="0">
              <a:buNone/>
            </a:pPr>
            <a:r>
              <a:rPr lang="en-US" dirty="0"/>
              <a:t>cities from 300 through 150 B.C.E.</a:t>
            </a:r>
          </a:p>
          <a:p>
            <a:pPr marL="0" indent="0">
              <a:buNone/>
            </a:pPr>
            <a:r>
              <a:rPr lang="en-US" dirty="0"/>
              <a:t>(B) Trading networks that promoted the growth of new cities from 600 C.E. through</a:t>
            </a:r>
          </a:p>
          <a:p>
            <a:pPr marL="0" indent="0">
              <a:buNone/>
            </a:pPr>
            <a:r>
              <a:rPr lang="en-US" dirty="0"/>
              <a:t>1450 C.E.</a:t>
            </a:r>
          </a:p>
          <a:p>
            <a:pPr marL="0" indent="0">
              <a:buNone/>
            </a:pPr>
            <a:r>
              <a:rPr lang="en-US" dirty="0"/>
              <a:t>(C) Chinese dominance of Indian Ocean trading networks because of the voyages of</a:t>
            </a:r>
          </a:p>
          <a:p>
            <a:pPr marL="0" indent="0">
              <a:buNone/>
            </a:pPr>
            <a:r>
              <a:rPr lang="en-US" dirty="0"/>
              <a:t>Zheng He in the 1400s C.E.</a:t>
            </a:r>
          </a:p>
          <a:p>
            <a:pPr marL="0" indent="0">
              <a:buNone/>
            </a:pPr>
            <a:r>
              <a:rPr lang="en-US" dirty="0"/>
              <a:t>(D) Changes in Indian Ocean trading networks that resulted from technological</a:t>
            </a:r>
          </a:p>
          <a:p>
            <a:pPr marL="0" indent="0">
              <a:buNone/>
            </a:pPr>
            <a:r>
              <a:rPr lang="en-US" dirty="0"/>
              <a:t>innovations from 1450 C.E. through 1750 C.E.</a:t>
            </a:r>
          </a:p>
        </p:txBody>
      </p:sp>
      <p:pic>
        <p:nvPicPr>
          <p:cNvPr id="4" name="Picture 3"/>
          <p:cNvPicPr>
            <a:picLocks noChangeAspect="1"/>
          </p:cNvPicPr>
          <p:nvPr/>
        </p:nvPicPr>
        <p:blipFill>
          <a:blip r:embed="rId2"/>
          <a:stretch>
            <a:fillRect/>
          </a:stretch>
        </p:blipFill>
        <p:spPr>
          <a:xfrm>
            <a:off x="0" y="1214651"/>
            <a:ext cx="6222110" cy="4749421"/>
          </a:xfrm>
          <a:prstGeom prst="rect">
            <a:avLst/>
          </a:prstGeom>
        </p:spPr>
      </p:pic>
    </p:spTree>
    <p:extLst>
      <p:ext uri="{BB962C8B-B14F-4D97-AF65-F5344CB8AC3E}">
        <p14:creationId xmlns:p14="http://schemas.microsoft.com/office/powerpoint/2010/main" val="36771178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30</a:t>
            </a:r>
            <a:endParaRPr lang="en-US" dirty="0"/>
          </a:p>
        </p:txBody>
      </p:sp>
      <p:sp>
        <p:nvSpPr>
          <p:cNvPr id="3" name="Content Placeholder 2"/>
          <p:cNvSpPr>
            <a:spLocks noGrp="1"/>
          </p:cNvSpPr>
          <p:nvPr>
            <p:ph idx="1"/>
          </p:nvPr>
        </p:nvSpPr>
        <p:spPr/>
        <p:txBody>
          <a:bodyPr/>
          <a:lstStyle/>
          <a:p>
            <a:pPr marL="0" indent="0">
              <a:buNone/>
            </a:pPr>
            <a:r>
              <a:rPr lang="en-US" dirty="0"/>
              <a:t>The correct answer is B. The map shows trade patterns that persisted in the </a:t>
            </a:r>
            <a:r>
              <a:rPr lang="en-US" dirty="0" smtClean="0"/>
              <a:t>Indian Ocean </a:t>
            </a:r>
            <a:r>
              <a:rPr lang="en-US" dirty="0"/>
              <a:t>basin throughout much of the period 600 </a:t>
            </a:r>
            <a:r>
              <a:rPr lang="en-US" dirty="0" err="1"/>
              <a:t>c.e</a:t>
            </a:r>
            <a:r>
              <a:rPr lang="en-US" dirty="0"/>
              <a:t>. to 1450 </a:t>
            </a:r>
            <a:r>
              <a:rPr lang="en-US" dirty="0" err="1"/>
              <a:t>c.e</a:t>
            </a:r>
            <a:r>
              <a:rPr lang="en-US" dirty="0"/>
              <a:t>. This </a:t>
            </a:r>
            <a:r>
              <a:rPr lang="en-US" dirty="0" smtClean="0"/>
              <a:t>trade encouraged </a:t>
            </a:r>
            <a:r>
              <a:rPr lang="en-US" dirty="0"/>
              <a:t>the growth of urban centers along the coasts of East Africa, </a:t>
            </a:r>
            <a:r>
              <a:rPr lang="en-US" dirty="0" smtClean="0"/>
              <a:t>Arabia, Persia</a:t>
            </a:r>
            <a:r>
              <a:rPr lang="en-US" dirty="0"/>
              <a:t>, India, and China, including the ports named on the map.</a:t>
            </a:r>
          </a:p>
        </p:txBody>
      </p:sp>
    </p:spTree>
    <p:extLst>
      <p:ext uri="{BB962C8B-B14F-4D97-AF65-F5344CB8AC3E}">
        <p14:creationId xmlns:p14="http://schemas.microsoft.com/office/powerpoint/2010/main" val="3835895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sz="half" idx="1"/>
          </p:nvPr>
        </p:nvSpPr>
        <p:spPr>
          <a:xfrm>
            <a:off x="0" y="1426465"/>
            <a:ext cx="6019800" cy="4792220"/>
          </a:xfrm>
        </p:spPr>
        <p:txBody>
          <a:bodyPr>
            <a:noAutofit/>
          </a:bodyPr>
          <a:lstStyle/>
          <a:p>
            <a:pPr marL="0" indent="0">
              <a:buNone/>
            </a:pPr>
            <a:r>
              <a:rPr lang="en-US" sz="1800" b="1" dirty="0"/>
              <a:t>“If a [noble] man puts out the eye of another</a:t>
            </a:r>
          </a:p>
          <a:p>
            <a:pPr marL="0" indent="0">
              <a:buNone/>
            </a:pPr>
            <a:r>
              <a:rPr lang="en-US" sz="1800" b="1" dirty="0"/>
              <a:t>[noble] man, his eye shall be put out.</a:t>
            </a:r>
          </a:p>
          <a:p>
            <a:pPr marL="0" indent="0">
              <a:buNone/>
            </a:pPr>
            <a:r>
              <a:rPr lang="en-US" sz="1800" b="1" dirty="0"/>
              <a:t>If he breaks another [noble] man’s bone, his</a:t>
            </a:r>
          </a:p>
          <a:p>
            <a:pPr marL="0" indent="0">
              <a:buNone/>
            </a:pPr>
            <a:r>
              <a:rPr lang="en-US" sz="1800" b="1" dirty="0"/>
              <a:t>bone shall be broken.</a:t>
            </a:r>
          </a:p>
          <a:p>
            <a:pPr marL="0" indent="0">
              <a:buNone/>
            </a:pPr>
            <a:r>
              <a:rPr lang="en-US" sz="1800" b="1" dirty="0"/>
              <a:t>If he puts out the eye of a [commoner] or breaks</a:t>
            </a:r>
          </a:p>
          <a:p>
            <a:pPr marL="0" indent="0">
              <a:buNone/>
            </a:pPr>
            <a:r>
              <a:rPr lang="en-US" sz="1800" b="1" dirty="0"/>
              <a:t>the bone of a [commoner], he shall pay one</a:t>
            </a:r>
          </a:p>
          <a:p>
            <a:pPr marL="0" indent="0">
              <a:buNone/>
            </a:pPr>
            <a:r>
              <a:rPr lang="en-US" sz="1800" b="1" dirty="0"/>
              <a:t>[silver] mina.</a:t>
            </a:r>
          </a:p>
          <a:p>
            <a:pPr marL="0" indent="0">
              <a:buNone/>
            </a:pPr>
            <a:r>
              <a:rPr lang="en-US" sz="1800" b="1" dirty="0"/>
              <a:t>If he puts out the eye of a man’s slave or breaks</a:t>
            </a:r>
          </a:p>
          <a:p>
            <a:pPr marL="0" indent="0">
              <a:buNone/>
            </a:pPr>
            <a:r>
              <a:rPr lang="en-US" sz="1800" b="1" dirty="0"/>
              <a:t>the bone of a man’s slave, he shall pay one-half</a:t>
            </a:r>
          </a:p>
          <a:p>
            <a:pPr marL="0" indent="0">
              <a:buNone/>
            </a:pPr>
            <a:r>
              <a:rPr lang="en-US" sz="1800" b="1" dirty="0"/>
              <a:t>of its value</a:t>
            </a:r>
            <a:r>
              <a:rPr lang="en-US" sz="1800" b="1" dirty="0" smtClean="0"/>
              <a:t>.”</a:t>
            </a:r>
            <a:endParaRPr lang="en-US" sz="1800" b="1" dirty="0"/>
          </a:p>
        </p:txBody>
      </p:sp>
      <p:sp>
        <p:nvSpPr>
          <p:cNvPr id="4" name="Content Placeholder 3"/>
          <p:cNvSpPr>
            <a:spLocks noGrp="1"/>
          </p:cNvSpPr>
          <p:nvPr>
            <p:ph sz="half" idx="2"/>
          </p:nvPr>
        </p:nvSpPr>
        <p:spPr>
          <a:xfrm>
            <a:off x="6019800" y="1743457"/>
            <a:ext cx="5486400" cy="4475228"/>
          </a:xfrm>
        </p:spPr>
        <p:txBody>
          <a:bodyPr>
            <a:normAutofit fontScale="85000" lnSpcReduction="20000"/>
          </a:bodyPr>
          <a:lstStyle/>
          <a:p>
            <a:pPr marL="0" indent="0">
              <a:buNone/>
            </a:pPr>
            <a:r>
              <a:rPr lang="en-US" sz="2600" b="1" dirty="0"/>
              <a:t>The excerpt above from the Code of </a:t>
            </a:r>
            <a:r>
              <a:rPr lang="en-US" sz="2600" b="1" dirty="0" smtClean="0"/>
              <a:t>Hammurabi illustrates </a:t>
            </a:r>
            <a:r>
              <a:rPr lang="en-US" sz="2600" b="1" dirty="0"/>
              <a:t>which of the following </a:t>
            </a:r>
            <a:r>
              <a:rPr lang="en-US" sz="2600" b="1" dirty="0" smtClean="0"/>
              <a:t>about Babylonian </a:t>
            </a:r>
            <a:r>
              <a:rPr lang="en-US" sz="2600" b="1" dirty="0"/>
              <a:t>society?</a:t>
            </a:r>
          </a:p>
          <a:p>
            <a:pPr marL="0" indent="0">
              <a:buNone/>
            </a:pPr>
            <a:r>
              <a:rPr lang="en-US" sz="2600" b="1" dirty="0"/>
              <a:t>(A) It made provision for the economic wellbeing</a:t>
            </a:r>
          </a:p>
          <a:p>
            <a:pPr marL="0" indent="0">
              <a:buNone/>
            </a:pPr>
            <a:r>
              <a:rPr lang="en-US" sz="2600" b="1" dirty="0"/>
              <a:t>of all classes.</a:t>
            </a:r>
          </a:p>
          <a:p>
            <a:pPr marL="0" indent="0">
              <a:buNone/>
            </a:pPr>
            <a:r>
              <a:rPr lang="en-US" sz="2600" b="1" dirty="0"/>
              <a:t>(B) It moved away from reliance on corporal</a:t>
            </a:r>
          </a:p>
          <a:p>
            <a:pPr marL="0" indent="0">
              <a:buNone/>
            </a:pPr>
            <a:r>
              <a:rPr lang="en-US" sz="2600" b="1" dirty="0"/>
              <a:t>punishment.</a:t>
            </a:r>
          </a:p>
          <a:p>
            <a:pPr marL="0" indent="0">
              <a:buNone/>
            </a:pPr>
            <a:r>
              <a:rPr lang="en-US" sz="2600" b="1" dirty="0"/>
              <a:t>(C) It was marked by social inequalities.</a:t>
            </a:r>
          </a:p>
          <a:p>
            <a:pPr marL="0" indent="0">
              <a:buNone/>
            </a:pPr>
            <a:r>
              <a:rPr lang="en-US" sz="2600" b="1" dirty="0"/>
              <a:t>(D) The king was regarded as blessed by divine</a:t>
            </a:r>
          </a:p>
          <a:p>
            <a:pPr marL="0" indent="0">
              <a:buNone/>
            </a:pPr>
            <a:r>
              <a:rPr lang="en-US" sz="2600" b="1" dirty="0"/>
              <a:t>forces.</a:t>
            </a:r>
          </a:p>
          <a:p>
            <a:endParaRPr lang="en-US" dirty="0"/>
          </a:p>
        </p:txBody>
      </p:sp>
    </p:spTree>
    <p:extLst>
      <p:ext uri="{BB962C8B-B14F-4D97-AF65-F5344CB8AC3E}">
        <p14:creationId xmlns:p14="http://schemas.microsoft.com/office/powerpoint/2010/main" val="34277787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a:t>
            </a:r>
            <a:endParaRPr lang="en-US" dirty="0"/>
          </a:p>
        </p:txBody>
      </p:sp>
      <p:sp>
        <p:nvSpPr>
          <p:cNvPr id="3" name="Content Placeholder 2"/>
          <p:cNvSpPr>
            <a:spLocks noGrp="1"/>
          </p:cNvSpPr>
          <p:nvPr>
            <p:ph idx="1"/>
          </p:nvPr>
        </p:nvSpPr>
        <p:spPr/>
        <p:txBody>
          <a:bodyPr/>
          <a:lstStyle/>
          <a:p>
            <a:pPr marL="0" indent="0">
              <a:buNone/>
            </a:pPr>
            <a:r>
              <a:rPr lang="en-US" dirty="0" smtClean="0"/>
              <a:t>Compare the power of the Byzantine Empire with ONE of the following:</a:t>
            </a:r>
          </a:p>
          <a:p>
            <a:r>
              <a:rPr lang="en-US" dirty="0" smtClean="0"/>
              <a:t>Imperial Rome</a:t>
            </a:r>
          </a:p>
          <a:p>
            <a:r>
              <a:rPr lang="en-US" dirty="0" smtClean="0"/>
              <a:t>Han China</a:t>
            </a:r>
            <a:endParaRPr lang="en-US" dirty="0"/>
          </a:p>
        </p:txBody>
      </p:sp>
    </p:spTree>
    <p:extLst>
      <p:ext uri="{BB962C8B-B14F-4D97-AF65-F5344CB8AC3E}">
        <p14:creationId xmlns:p14="http://schemas.microsoft.com/office/powerpoint/2010/main" val="28177259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Post-Classical</a:t>
            </a:r>
            <a:br>
              <a:rPr lang="en-US" dirty="0" smtClean="0"/>
            </a:br>
            <a:r>
              <a:rPr lang="en-US" dirty="0" smtClean="0"/>
              <a:t>600 - 1450</a:t>
            </a:r>
            <a:endParaRPr lang="en-US" dirty="0"/>
          </a:p>
        </p:txBody>
      </p:sp>
      <p:sp>
        <p:nvSpPr>
          <p:cNvPr id="3" name="Text Placeholder 2"/>
          <p:cNvSpPr>
            <a:spLocks noGrp="1"/>
          </p:cNvSpPr>
          <p:nvPr>
            <p:ph type="body" idx="1"/>
          </p:nvPr>
        </p:nvSpPr>
        <p:spPr/>
        <p:txBody>
          <a:bodyPr/>
          <a:lstStyle/>
          <a:p>
            <a:r>
              <a:rPr lang="en-US" dirty="0" smtClean="0"/>
              <a:t>Tuesday, April 28</a:t>
            </a:r>
            <a:r>
              <a:rPr lang="en-US" baseline="30000" dirty="0" smtClean="0"/>
              <a:t>th</a:t>
            </a:r>
            <a:r>
              <a:rPr lang="en-US" dirty="0" smtClean="0"/>
              <a:t> </a:t>
            </a:r>
            <a:endParaRPr lang="en-US" dirty="0"/>
          </a:p>
        </p:txBody>
      </p:sp>
    </p:spTree>
    <p:extLst>
      <p:ext uri="{BB962C8B-B14F-4D97-AF65-F5344CB8AC3E}">
        <p14:creationId xmlns:p14="http://schemas.microsoft.com/office/powerpoint/2010/main" val="31029743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31</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Before 1450 C.E. which of the following is true of</a:t>
            </a:r>
          </a:p>
          <a:p>
            <a:pPr marL="0" indent="0">
              <a:buNone/>
            </a:pPr>
            <a:r>
              <a:rPr lang="en-US" dirty="0"/>
              <a:t>sub-Saharan Africa’s commercial economy?</a:t>
            </a:r>
          </a:p>
          <a:p>
            <a:pPr marL="0" indent="0">
              <a:buNone/>
            </a:pPr>
            <a:r>
              <a:rPr lang="en-US" dirty="0"/>
              <a:t>(A) Phoenician merchants controlled most of the</a:t>
            </a:r>
          </a:p>
          <a:p>
            <a:pPr marL="0" indent="0">
              <a:buNone/>
            </a:pPr>
            <a:r>
              <a:rPr lang="en-US" dirty="0"/>
              <a:t>long-distance trade of sub-Saharan Africa.</a:t>
            </a:r>
          </a:p>
          <a:p>
            <a:pPr marL="0" indent="0">
              <a:buNone/>
            </a:pPr>
            <a:r>
              <a:rPr lang="en-US" dirty="0"/>
              <a:t>(B) The </a:t>
            </a:r>
            <a:r>
              <a:rPr lang="en-US" dirty="0" err="1"/>
              <a:t>Mali</a:t>
            </a:r>
            <a:r>
              <a:rPr lang="en-US" dirty="0"/>
              <a:t>–Great Zimbabwe trade route</a:t>
            </a:r>
          </a:p>
          <a:p>
            <a:pPr marL="0" indent="0">
              <a:buNone/>
            </a:pPr>
            <a:r>
              <a:rPr lang="en-US" dirty="0"/>
              <a:t>dominated the economy of sub-Saharan</a:t>
            </a:r>
          </a:p>
          <a:p>
            <a:pPr marL="0" indent="0">
              <a:buNone/>
            </a:pPr>
            <a:r>
              <a:rPr lang="en-US" dirty="0"/>
              <a:t>Africa.</a:t>
            </a:r>
          </a:p>
          <a:p>
            <a:pPr marL="0" indent="0">
              <a:buNone/>
            </a:pPr>
            <a:r>
              <a:rPr lang="en-US" dirty="0"/>
              <a:t>(C) Sub-Saharan Africa exported gold to the</a:t>
            </a:r>
          </a:p>
          <a:p>
            <a:pPr marL="0" indent="0">
              <a:buNone/>
            </a:pPr>
            <a:r>
              <a:rPr lang="en-US" dirty="0"/>
              <a:t>Middle East and Europe.</a:t>
            </a:r>
          </a:p>
          <a:p>
            <a:pPr marL="0" indent="0">
              <a:buNone/>
            </a:pPr>
            <a:r>
              <a:rPr lang="en-US" dirty="0"/>
              <a:t>(D) The Sahara Desert prevented sub-Saharan</a:t>
            </a:r>
          </a:p>
          <a:p>
            <a:pPr marL="0" indent="0">
              <a:buNone/>
            </a:pPr>
            <a:r>
              <a:rPr lang="en-US" dirty="0"/>
              <a:t>traders from participating in long-distance</a:t>
            </a:r>
          </a:p>
          <a:p>
            <a:pPr marL="0" indent="0">
              <a:buNone/>
            </a:pPr>
            <a:r>
              <a:rPr lang="en-US" dirty="0"/>
              <a:t>trade.</a:t>
            </a:r>
          </a:p>
        </p:txBody>
      </p:sp>
    </p:spTree>
    <p:extLst>
      <p:ext uri="{BB962C8B-B14F-4D97-AF65-F5344CB8AC3E}">
        <p14:creationId xmlns:p14="http://schemas.microsoft.com/office/powerpoint/2010/main" val="32044138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31</a:t>
            </a:r>
            <a:endParaRPr lang="en-US" dirty="0"/>
          </a:p>
        </p:txBody>
      </p:sp>
      <p:sp>
        <p:nvSpPr>
          <p:cNvPr id="3" name="Content Placeholder 2"/>
          <p:cNvSpPr>
            <a:spLocks noGrp="1"/>
          </p:cNvSpPr>
          <p:nvPr>
            <p:ph idx="1"/>
          </p:nvPr>
        </p:nvSpPr>
        <p:spPr/>
        <p:txBody>
          <a:bodyPr/>
          <a:lstStyle/>
          <a:p>
            <a:pPr marL="0" indent="0">
              <a:buNone/>
            </a:pPr>
            <a:r>
              <a:rPr lang="en-US" dirty="0"/>
              <a:t>The correct answer is C. Gold and salt were the main commodities </a:t>
            </a:r>
            <a:r>
              <a:rPr lang="en-US" dirty="0" smtClean="0"/>
              <a:t>traded between </a:t>
            </a:r>
            <a:r>
              <a:rPr lang="en-US" dirty="0"/>
              <a:t>sub-Saharan Africa and the Middle East and Europe prior to 1450. </a:t>
            </a:r>
            <a:r>
              <a:rPr lang="en-US" dirty="0" smtClean="0"/>
              <a:t>Gold was </a:t>
            </a:r>
            <a:r>
              <a:rPr lang="en-US" dirty="0"/>
              <a:t>mined in West Africa and transported across the Sahara to North Africa </a:t>
            </a:r>
            <a:r>
              <a:rPr lang="en-US" dirty="0" smtClean="0"/>
              <a:t>and from </a:t>
            </a:r>
            <a:r>
              <a:rPr lang="en-US" dirty="0"/>
              <a:t>there to Europe and the Middle East.</a:t>
            </a:r>
          </a:p>
        </p:txBody>
      </p:sp>
    </p:spTree>
    <p:extLst>
      <p:ext uri="{BB962C8B-B14F-4D97-AF65-F5344CB8AC3E}">
        <p14:creationId xmlns:p14="http://schemas.microsoft.com/office/powerpoint/2010/main" val="41560748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32</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development of Indian Ocean trade routes</a:t>
            </a:r>
          </a:p>
          <a:p>
            <a:pPr marL="0" indent="0">
              <a:buNone/>
            </a:pPr>
            <a:r>
              <a:rPr lang="en-US" dirty="0"/>
              <a:t>in the period 600 B.C.E. to 600 C.E. and the</a:t>
            </a:r>
          </a:p>
          <a:p>
            <a:pPr marL="0" indent="0">
              <a:buNone/>
            </a:pPr>
            <a:r>
              <a:rPr lang="en-US" dirty="0"/>
              <a:t>development of transatlantic trade routes in the</a:t>
            </a:r>
          </a:p>
          <a:p>
            <a:pPr marL="0" indent="0">
              <a:buNone/>
            </a:pPr>
            <a:r>
              <a:rPr lang="en-US" dirty="0"/>
              <a:t>period 1450 C.E. to 1600 C.E. were similar in that</a:t>
            </a:r>
          </a:p>
          <a:p>
            <a:pPr marL="0" indent="0">
              <a:buNone/>
            </a:pPr>
            <a:r>
              <a:rPr lang="en-US" dirty="0"/>
              <a:t>both depended on</a:t>
            </a:r>
          </a:p>
          <a:p>
            <a:pPr marL="0" indent="0">
              <a:buNone/>
            </a:pPr>
            <a:r>
              <a:rPr lang="en-US" dirty="0"/>
              <a:t>(A) the impetus of missionizing religions</a:t>
            </a:r>
          </a:p>
          <a:p>
            <a:pPr marL="0" indent="0">
              <a:buNone/>
            </a:pPr>
            <a:r>
              <a:rPr lang="en-US" dirty="0"/>
              <a:t>(B) understanding of currents and wind patterns</a:t>
            </a:r>
          </a:p>
          <a:p>
            <a:pPr marL="0" indent="0">
              <a:buNone/>
            </a:pPr>
            <a:r>
              <a:rPr lang="en-US" dirty="0"/>
              <a:t>(C) the political consolidation of newly</a:t>
            </a:r>
          </a:p>
          <a:p>
            <a:pPr marL="0" indent="0">
              <a:buNone/>
            </a:pPr>
            <a:r>
              <a:rPr lang="en-US" dirty="0"/>
              <a:t>conquered regions into empires</a:t>
            </a:r>
          </a:p>
          <a:p>
            <a:pPr marL="0" indent="0">
              <a:buNone/>
            </a:pPr>
            <a:r>
              <a:rPr lang="en-US" dirty="0"/>
              <a:t>(D) innovations in ship design that originated in</a:t>
            </a:r>
          </a:p>
          <a:p>
            <a:pPr marL="0" indent="0">
              <a:buNone/>
            </a:pPr>
            <a:r>
              <a:rPr lang="en-US" dirty="0"/>
              <a:t>Europe</a:t>
            </a:r>
          </a:p>
        </p:txBody>
      </p:sp>
    </p:spTree>
    <p:extLst>
      <p:ext uri="{BB962C8B-B14F-4D97-AF65-F5344CB8AC3E}">
        <p14:creationId xmlns:p14="http://schemas.microsoft.com/office/powerpoint/2010/main" val="33717513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32</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The correct answer is B. Knowledge of currents and wind patterns accumulated in</a:t>
            </a:r>
          </a:p>
          <a:p>
            <a:pPr marL="0" indent="0">
              <a:buNone/>
            </a:pPr>
            <a:r>
              <a:rPr lang="en-US" dirty="0"/>
              <a:t>both trading regions. Knowledge of monsoon patterns enabled the trade routes in</a:t>
            </a:r>
          </a:p>
          <a:p>
            <a:pPr marL="0" indent="0">
              <a:buNone/>
            </a:pPr>
            <a:r>
              <a:rPr lang="en-US" dirty="0"/>
              <a:t>the eastern Indian Ocean to develop in the period 600 </a:t>
            </a:r>
            <a:r>
              <a:rPr lang="en-US" dirty="0" err="1"/>
              <a:t>b.c.e</a:t>
            </a:r>
            <a:r>
              <a:rPr lang="en-US" dirty="0"/>
              <a:t>.–600 </a:t>
            </a:r>
            <a:r>
              <a:rPr lang="en-US" dirty="0" err="1"/>
              <a:t>c.e</a:t>
            </a:r>
            <a:r>
              <a:rPr lang="en-US" dirty="0"/>
              <a:t>. Navigational</a:t>
            </a:r>
          </a:p>
          <a:p>
            <a:pPr marL="0" indent="0">
              <a:buNone/>
            </a:pPr>
            <a:r>
              <a:rPr lang="en-US" dirty="0"/>
              <a:t>tools spread among Arab, Asian, and European societies. Improvements in</a:t>
            </a:r>
          </a:p>
          <a:p>
            <a:pPr marL="0" indent="0">
              <a:buNone/>
            </a:pPr>
            <a:r>
              <a:rPr lang="en-US" dirty="0"/>
              <a:t>navigational tools led to better mapmaking, which often recorded dominant</a:t>
            </a:r>
          </a:p>
          <a:p>
            <a:pPr marL="0" indent="0">
              <a:buNone/>
            </a:pPr>
            <a:r>
              <a:rPr lang="en-US" dirty="0"/>
              <a:t>ocean currents. Europeans used knowledge to sail farther into the Atlantic, finally</a:t>
            </a:r>
          </a:p>
          <a:p>
            <a:pPr marL="0" indent="0">
              <a:buNone/>
            </a:pPr>
            <a:r>
              <a:rPr lang="en-US" dirty="0"/>
              <a:t>reaching the Americas at the end of the fifteenth century.</a:t>
            </a:r>
          </a:p>
        </p:txBody>
      </p:sp>
    </p:spTree>
    <p:extLst>
      <p:ext uri="{BB962C8B-B14F-4D97-AF65-F5344CB8AC3E}">
        <p14:creationId xmlns:p14="http://schemas.microsoft.com/office/powerpoint/2010/main" val="31621804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33</a:t>
            </a:r>
            <a:endParaRPr lang="en-US" dirty="0"/>
          </a:p>
        </p:txBody>
      </p:sp>
      <p:sp>
        <p:nvSpPr>
          <p:cNvPr id="3" name="Content Placeholder 2"/>
          <p:cNvSpPr>
            <a:spLocks noGrp="1"/>
          </p:cNvSpPr>
          <p:nvPr>
            <p:ph idx="1"/>
          </p:nvPr>
        </p:nvSpPr>
        <p:spPr/>
        <p:txBody>
          <a:bodyPr/>
          <a:lstStyle/>
          <a:p>
            <a:pPr marL="0" indent="0">
              <a:buNone/>
            </a:pPr>
            <a:r>
              <a:rPr lang="en-US" dirty="0"/>
              <a:t>Which of the following factors represents the</a:t>
            </a:r>
          </a:p>
          <a:p>
            <a:pPr marL="0" indent="0">
              <a:buNone/>
            </a:pPr>
            <a:r>
              <a:rPr lang="en-US" dirty="0"/>
              <a:t>most significant cause of the growth of cities</a:t>
            </a:r>
          </a:p>
          <a:p>
            <a:pPr marL="0" indent="0">
              <a:buNone/>
            </a:pPr>
            <a:r>
              <a:rPr lang="en-US" dirty="0"/>
              <a:t>in Afro-Eurasia in the period 1000–1450 ?</a:t>
            </a:r>
          </a:p>
          <a:p>
            <a:pPr marL="0" indent="0">
              <a:buNone/>
            </a:pPr>
            <a:r>
              <a:rPr lang="en-US" dirty="0"/>
              <a:t>(A) Climate change</a:t>
            </a:r>
          </a:p>
          <a:p>
            <a:pPr marL="0" indent="0">
              <a:buNone/>
            </a:pPr>
            <a:r>
              <a:rPr lang="en-US" dirty="0"/>
              <a:t>(B) Increased interregional trade</a:t>
            </a:r>
          </a:p>
          <a:p>
            <a:pPr marL="0" indent="0">
              <a:buNone/>
            </a:pPr>
            <a:r>
              <a:rPr lang="en-US" dirty="0"/>
              <a:t>(C) Decreased agricultural productivity</a:t>
            </a:r>
          </a:p>
          <a:p>
            <a:pPr marL="0" indent="0">
              <a:buNone/>
            </a:pPr>
            <a:r>
              <a:rPr lang="en-US" dirty="0"/>
              <a:t>(D) Increased invasions</a:t>
            </a:r>
          </a:p>
        </p:txBody>
      </p:sp>
    </p:spTree>
    <p:extLst>
      <p:ext uri="{BB962C8B-B14F-4D97-AF65-F5344CB8AC3E}">
        <p14:creationId xmlns:p14="http://schemas.microsoft.com/office/powerpoint/2010/main" val="20619629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33</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correct answer is B. The revival of cities began slowly after 1000 but</a:t>
            </a:r>
          </a:p>
          <a:p>
            <a:pPr marL="0" indent="0">
              <a:buNone/>
            </a:pPr>
            <a:r>
              <a:rPr lang="en-US" dirty="0"/>
              <a:t>accelerated after 1200. The cities of the East African coast became more</a:t>
            </a:r>
          </a:p>
          <a:p>
            <a:pPr marL="0" indent="0">
              <a:buNone/>
            </a:pPr>
            <a:r>
              <a:rPr lang="en-US" dirty="0"/>
              <a:t>numerous, large, and prosperous because of their participation in the Indian</a:t>
            </a:r>
          </a:p>
          <a:p>
            <a:pPr marL="0" indent="0">
              <a:buNone/>
            </a:pPr>
            <a:r>
              <a:rPr lang="en-US" dirty="0"/>
              <a:t>Ocean trade as the major exporters of African gold. These African cities also</a:t>
            </a:r>
          </a:p>
          <a:p>
            <a:pPr marL="0" indent="0">
              <a:buNone/>
            </a:pPr>
            <a:r>
              <a:rPr lang="en-US" dirty="0"/>
              <a:t>shared a common language (Swahili) and culture. Cities of the Delhi Sultanate,</a:t>
            </a:r>
          </a:p>
          <a:p>
            <a:pPr marL="0" indent="0">
              <a:buNone/>
            </a:pPr>
            <a:r>
              <a:rPr lang="en-US" dirty="0"/>
              <a:t>the Arabian states, China, and Southeast Asia also grew and prospered from</a:t>
            </a:r>
          </a:p>
          <a:p>
            <a:pPr marL="0" indent="0">
              <a:buNone/>
            </a:pPr>
            <a:r>
              <a:rPr lang="en-US" dirty="0"/>
              <a:t>maritime trade. In Europe, Mediterranean cities such as Venice and Genoa</a:t>
            </a:r>
          </a:p>
          <a:p>
            <a:pPr marL="0" indent="0">
              <a:buNone/>
            </a:pPr>
            <a:r>
              <a:rPr lang="en-US" dirty="0"/>
              <a:t>expanded their roles as crossroads between Europe and areas to the east--</a:t>
            </a:r>
          </a:p>
          <a:p>
            <a:pPr marL="0" indent="0">
              <a:buNone/>
            </a:pPr>
            <a:r>
              <a:rPr lang="en-US" dirty="0"/>
              <a:t>Byzantium, Indian Ocean regions and East Asia. The Hanseatic League, founded</a:t>
            </a:r>
          </a:p>
          <a:p>
            <a:pPr marL="0" indent="0">
              <a:buNone/>
            </a:pPr>
            <a:r>
              <a:rPr lang="en-US" dirty="0"/>
              <a:t>in the thirteenth century by free towns in northern Europe grew in size and power</a:t>
            </a:r>
          </a:p>
          <a:p>
            <a:pPr marL="0" indent="0">
              <a:buNone/>
            </a:pPr>
            <a:r>
              <a:rPr lang="en-US" dirty="0"/>
              <a:t>through its trade in the Baltic region, Russia, and the North Sea area.</a:t>
            </a:r>
          </a:p>
        </p:txBody>
      </p:sp>
    </p:spTree>
    <p:extLst>
      <p:ext uri="{BB962C8B-B14F-4D97-AF65-F5344CB8AC3E}">
        <p14:creationId xmlns:p14="http://schemas.microsoft.com/office/powerpoint/2010/main" val="39963780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34</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expansion of communication and trade</a:t>
            </a:r>
          </a:p>
          <a:p>
            <a:pPr marL="0" indent="0">
              <a:buNone/>
            </a:pPr>
            <a:r>
              <a:rPr lang="en-US" dirty="0"/>
              <a:t>networks in Afro-Eurasia from 600 C.E. to</a:t>
            </a:r>
          </a:p>
          <a:p>
            <a:pPr marL="0" indent="0">
              <a:buNone/>
            </a:pPr>
            <a:r>
              <a:rPr lang="en-US" dirty="0"/>
              <a:t>1450 C.E. resulted in the spread of which of</a:t>
            </a:r>
          </a:p>
          <a:p>
            <a:pPr marL="0" indent="0">
              <a:buNone/>
            </a:pPr>
            <a:r>
              <a:rPr lang="en-US" dirty="0"/>
              <a:t>the following from South Asia?</a:t>
            </a:r>
          </a:p>
          <a:p>
            <a:pPr marL="0" indent="0">
              <a:buNone/>
            </a:pPr>
            <a:r>
              <a:rPr lang="en-US" dirty="0"/>
              <a:t>(A) Military weaponry, such as iron-tipped</a:t>
            </a:r>
          </a:p>
          <a:p>
            <a:pPr marL="0" indent="0">
              <a:buNone/>
            </a:pPr>
            <a:r>
              <a:rPr lang="en-US" dirty="0"/>
              <a:t>spears and chariots</a:t>
            </a:r>
          </a:p>
          <a:p>
            <a:pPr marL="0" indent="0">
              <a:buNone/>
            </a:pPr>
            <a:r>
              <a:rPr lang="en-US" dirty="0"/>
              <a:t>(B) Technological and scientific concepts,</a:t>
            </a:r>
          </a:p>
          <a:p>
            <a:pPr marL="0" indent="0">
              <a:buNone/>
            </a:pPr>
            <a:r>
              <a:rPr lang="en-US" dirty="0"/>
              <a:t>such as the decimal and zero</a:t>
            </a:r>
          </a:p>
          <a:p>
            <a:pPr marL="0" indent="0">
              <a:buNone/>
            </a:pPr>
            <a:r>
              <a:rPr lang="en-US" dirty="0"/>
              <a:t>(C) Irrigation technologies, such as ceramic</a:t>
            </a:r>
          </a:p>
          <a:p>
            <a:pPr marL="0" indent="0">
              <a:buNone/>
            </a:pPr>
            <a:r>
              <a:rPr lang="en-US" dirty="0"/>
              <a:t>pipes</a:t>
            </a:r>
          </a:p>
          <a:p>
            <a:pPr marL="0" indent="0">
              <a:buNone/>
            </a:pPr>
            <a:r>
              <a:rPr lang="en-US" dirty="0"/>
              <a:t>(D) Textile manufacturing processes, such as</a:t>
            </a:r>
          </a:p>
          <a:p>
            <a:pPr marL="0" indent="0">
              <a:buNone/>
            </a:pPr>
            <a:r>
              <a:rPr lang="en-US" dirty="0"/>
              <a:t>the spinning jenny</a:t>
            </a:r>
          </a:p>
        </p:txBody>
      </p:sp>
    </p:spTree>
    <p:extLst>
      <p:ext uri="{BB962C8B-B14F-4D97-AF65-F5344CB8AC3E}">
        <p14:creationId xmlns:p14="http://schemas.microsoft.com/office/powerpoint/2010/main" val="6994341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34</a:t>
            </a:r>
            <a:endParaRPr lang="en-US" dirty="0"/>
          </a:p>
        </p:txBody>
      </p:sp>
      <p:sp>
        <p:nvSpPr>
          <p:cNvPr id="3" name="Content Placeholder 2"/>
          <p:cNvSpPr>
            <a:spLocks noGrp="1"/>
          </p:cNvSpPr>
          <p:nvPr>
            <p:ph idx="1"/>
          </p:nvPr>
        </p:nvSpPr>
        <p:spPr/>
        <p:txBody>
          <a:bodyPr/>
          <a:lstStyle/>
          <a:p>
            <a:pPr marL="0" indent="0">
              <a:buNone/>
            </a:pPr>
            <a:r>
              <a:rPr lang="en-US" dirty="0"/>
              <a:t>The correct answer is B. Diffusion of technology and science </a:t>
            </a:r>
            <a:r>
              <a:rPr lang="en-US" dirty="0" smtClean="0"/>
              <a:t>generally accompanied </a:t>
            </a:r>
            <a:r>
              <a:rPr lang="en-US" dirty="0"/>
              <a:t>the growth of Afro-Eurasian trade during this period. </a:t>
            </a:r>
            <a:r>
              <a:rPr lang="en-US" dirty="0" smtClean="0"/>
              <a:t>Mathematical innovations </a:t>
            </a:r>
            <a:r>
              <a:rPr lang="en-US" dirty="0"/>
              <a:t>like the number zero and the decimal system originated in South </a:t>
            </a:r>
            <a:r>
              <a:rPr lang="en-US" dirty="0" smtClean="0"/>
              <a:t>Asia and </a:t>
            </a:r>
            <a:r>
              <a:rPr lang="en-US" dirty="0"/>
              <a:t>spread to the Middle East, where they were adopted and eventually spread </a:t>
            </a:r>
            <a:r>
              <a:rPr lang="en-US" dirty="0" smtClean="0"/>
              <a:t>to western </a:t>
            </a:r>
            <a:r>
              <a:rPr lang="en-US" dirty="0"/>
              <a:t>Europe.</a:t>
            </a:r>
          </a:p>
        </p:txBody>
      </p:sp>
    </p:spTree>
    <p:extLst>
      <p:ext uri="{BB962C8B-B14F-4D97-AF65-F5344CB8AC3E}">
        <p14:creationId xmlns:p14="http://schemas.microsoft.com/office/powerpoint/2010/main" val="374938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3</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a:t>Key Concept(s): 1.3.III.D </a:t>
            </a:r>
            <a:endParaRPr lang="en-US" dirty="0" smtClean="0"/>
          </a:p>
          <a:p>
            <a:pPr marL="0" indent="0" algn="ctr">
              <a:buNone/>
            </a:pPr>
            <a:r>
              <a:rPr lang="en-US" dirty="0"/>
              <a:t>Theme(s): Theme 5:</a:t>
            </a:r>
          </a:p>
          <a:p>
            <a:pPr marL="0" indent="0" algn="ctr">
              <a:buNone/>
            </a:pPr>
            <a:r>
              <a:rPr lang="en-US" dirty="0"/>
              <a:t>Development </a:t>
            </a:r>
            <a:r>
              <a:rPr lang="en-US" dirty="0" smtClean="0"/>
              <a:t>and Transformation of Social </a:t>
            </a:r>
            <a:r>
              <a:rPr lang="en-US" dirty="0"/>
              <a:t>Structures</a:t>
            </a:r>
          </a:p>
          <a:p>
            <a:pPr marL="0" indent="0" algn="ctr">
              <a:buNone/>
            </a:pPr>
            <a:r>
              <a:rPr lang="en-US" dirty="0" smtClean="0"/>
              <a:t>Historical </a:t>
            </a:r>
            <a:r>
              <a:rPr lang="en-US" dirty="0"/>
              <a:t>Thinking </a:t>
            </a:r>
            <a:r>
              <a:rPr lang="en-US" dirty="0" smtClean="0"/>
              <a:t>Skill(s): Contextualization</a:t>
            </a:r>
            <a:r>
              <a:rPr lang="en-US" dirty="0"/>
              <a:t>; Use </a:t>
            </a:r>
            <a:r>
              <a:rPr lang="en-US" dirty="0" smtClean="0"/>
              <a:t>of Evidence</a:t>
            </a:r>
            <a:endParaRPr lang="en-US" dirty="0"/>
          </a:p>
          <a:p>
            <a:pPr marL="0" indent="0">
              <a:buNone/>
            </a:pPr>
            <a:endParaRPr lang="en-US" dirty="0" smtClean="0"/>
          </a:p>
          <a:p>
            <a:pPr marL="0" indent="0">
              <a:buNone/>
            </a:pPr>
            <a:r>
              <a:rPr lang="en-US" dirty="0" smtClean="0"/>
              <a:t>The </a:t>
            </a:r>
            <a:r>
              <a:rPr lang="en-US" dirty="0"/>
              <a:t>correct answer is C. The excerpt from the Code of Hammurabi clearly shows</a:t>
            </a:r>
          </a:p>
          <a:p>
            <a:pPr marL="0" indent="0">
              <a:buNone/>
            </a:pPr>
            <a:r>
              <a:rPr lang="en-US" dirty="0"/>
              <a:t>a hierarchy in penalties for violence against others. It mandates that those at a</a:t>
            </a:r>
          </a:p>
          <a:p>
            <a:pPr marL="0" indent="0">
              <a:buNone/>
            </a:pPr>
            <a:r>
              <a:rPr lang="en-US" dirty="0"/>
              <a:t>higher level of society (noble men) receive less severe penalties for injuries they</a:t>
            </a:r>
          </a:p>
          <a:p>
            <a:pPr marL="0" indent="0">
              <a:buNone/>
            </a:pPr>
            <a:r>
              <a:rPr lang="en-US" dirty="0"/>
              <a:t>inflict on members on the lower rungs of society (commoners and slaves) than</a:t>
            </a:r>
          </a:p>
          <a:p>
            <a:pPr marL="0" indent="0">
              <a:buNone/>
            </a:pPr>
            <a:r>
              <a:rPr lang="en-US" dirty="0"/>
              <a:t>they receive for injuries inflicted on members of their own level. Thus the law</a:t>
            </a:r>
          </a:p>
          <a:p>
            <a:pPr marL="0" indent="0">
              <a:buNone/>
            </a:pPr>
            <a:r>
              <a:rPr lang="en-US" dirty="0"/>
              <a:t>indicates that Babylonian society was unequal.</a:t>
            </a:r>
          </a:p>
        </p:txBody>
      </p:sp>
    </p:spTree>
    <p:extLst>
      <p:ext uri="{BB962C8B-B14F-4D97-AF65-F5344CB8AC3E}">
        <p14:creationId xmlns:p14="http://schemas.microsoft.com/office/powerpoint/2010/main" val="1835210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4191" y="163871"/>
            <a:ext cx="3726976" cy="1293028"/>
          </a:xfrm>
        </p:spPr>
        <p:txBody>
          <a:bodyPr/>
          <a:lstStyle/>
          <a:p>
            <a:r>
              <a:rPr lang="en-US" dirty="0" smtClean="0"/>
              <a:t>Question 35</a:t>
            </a:r>
            <a:endParaRPr lang="en-US" dirty="0"/>
          </a:p>
        </p:txBody>
      </p:sp>
      <p:sp>
        <p:nvSpPr>
          <p:cNvPr id="3" name="Content Placeholder 2"/>
          <p:cNvSpPr>
            <a:spLocks noGrp="1"/>
          </p:cNvSpPr>
          <p:nvPr>
            <p:ph idx="1"/>
          </p:nvPr>
        </p:nvSpPr>
        <p:spPr>
          <a:xfrm>
            <a:off x="6564572" y="2194560"/>
            <a:ext cx="4941627" cy="4024125"/>
          </a:xfrm>
        </p:spPr>
        <p:txBody>
          <a:bodyPr/>
          <a:lstStyle/>
          <a:p>
            <a:pPr marL="0" indent="0">
              <a:buNone/>
            </a:pPr>
            <a:r>
              <a:rPr lang="en-US" dirty="0"/>
              <a:t>The map above indicates that</a:t>
            </a:r>
          </a:p>
          <a:p>
            <a:pPr marL="0" indent="0">
              <a:buNone/>
            </a:pPr>
            <a:r>
              <a:rPr lang="en-US" dirty="0"/>
              <a:t>(A) </a:t>
            </a:r>
            <a:r>
              <a:rPr lang="en-US" dirty="0" err="1"/>
              <a:t>Mali</a:t>
            </a:r>
            <a:r>
              <a:rPr lang="en-US" dirty="0"/>
              <a:t> was a major source and hub of the gold trade</a:t>
            </a:r>
          </a:p>
          <a:p>
            <a:pPr marL="0" indent="0">
              <a:buNone/>
            </a:pPr>
            <a:r>
              <a:rPr lang="en-US" dirty="0"/>
              <a:t>(B) Europeans had begun to make inroads in West Africa</a:t>
            </a:r>
          </a:p>
          <a:p>
            <a:pPr marL="0" indent="0">
              <a:buNone/>
            </a:pPr>
            <a:r>
              <a:rPr lang="en-US" dirty="0"/>
              <a:t>(C) </a:t>
            </a:r>
            <a:r>
              <a:rPr lang="en-US" dirty="0" err="1"/>
              <a:t>Mali</a:t>
            </a:r>
            <a:r>
              <a:rPr lang="en-US" dirty="0"/>
              <a:t> remained isolated from Europe and the Middle East</a:t>
            </a:r>
          </a:p>
          <a:p>
            <a:pPr marL="0" indent="0">
              <a:buNone/>
            </a:pPr>
            <a:r>
              <a:rPr lang="en-US" dirty="0"/>
              <a:t>(D) Atlantic ports were crucial for the transportation of salt and gold</a:t>
            </a:r>
          </a:p>
        </p:txBody>
      </p:sp>
      <p:pic>
        <p:nvPicPr>
          <p:cNvPr id="4" name="Picture 3"/>
          <p:cNvPicPr>
            <a:picLocks noChangeAspect="1"/>
          </p:cNvPicPr>
          <p:nvPr/>
        </p:nvPicPr>
        <p:blipFill>
          <a:blip r:embed="rId2"/>
          <a:stretch>
            <a:fillRect/>
          </a:stretch>
        </p:blipFill>
        <p:spPr>
          <a:xfrm>
            <a:off x="327178" y="1101559"/>
            <a:ext cx="6237394" cy="4903456"/>
          </a:xfrm>
          <a:prstGeom prst="rect">
            <a:avLst/>
          </a:prstGeom>
        </p:spPr>
      </p:pic>
    </p:spTree>
    <p:extLst>
      <p:ext uri="{BB962C8B-B14F-4D97-AF65-F5344CB8AC3E}">
        <p14:creationId xmlns:p14="http://schemas.microsoft.com/office/powerpoint/2010/main" val="25144750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35</a:t>
            </a:r>
            <a:endParaRPr lang="en-US" dirty="0"/>
          </a:p>
        </p:txBody>
      </p:sp>
      <p:sp>
        <p:nvSpPr>
          <p:cNvPr id="3" name="Content Placeholder 2"/>
          <p:cNvSpPr>
            <a:spLocks noGrp="1"/>
          </p:cNvSpPr>
          <p:nvPr>
            <p:ph idx="1"/>
          </p:nvPr>
        </p:nvSpPr>
        <p:spPr/>
        <p:txBody>
          <a:bodyPr/>
          <a:lstStyle/>
          <a:p>
            <a:pPr marL="0" indent="0">
              <a:buNone/>
            </a:pPr>
            <a:r>
              <a:rPr lang="en-US" dirty="0"/>
              <a:t>The correct answer is A. As indicated by the symbols for gold mines and trade</a:t>
            </a:r>
          </a:p>
          <a:p>
            <a:pPr marL="0" indent="0">
              <a:buNone/>
            </a:pPr>
            <a:r>
              <a:rPr lang="en-US" dirty="0"/>
              <a:t>routes on the map, during the fourteenth century the empire of </a:t>
            </a:r>
            <a:r>
              <a:rPr lang="en-US" dirty="0" err="1"/>
              <a:t>Mali</a:t>
            </a:r>
            <a:r>
              <a:rPr lang="en-US" dirty="0"/>
              <a:t> controlled</a:t>
            </a:r>
          </a:p>
          <a:p>
            <a:pPr marL="0" indent="0">
              <a:buNone/>
            </a:pPr>
            <a:r>
              <a:rPr lang="en-US" dirty="0"/>
              <a:t>the major trans-Saharan trading routes that supplied Afro-Eurasia with gold </a:t>
            </a:r>
            <a:r>
              <a:rPr lang="en-US" dirty="0" err="1" smtClean="0"/>
              <a:t>fromWest</a:t>
            </a:r>
            <a:r>
              <a:rPr lang="en-US" dirty="0" smtClean="0"/>
              <a:t> </a:t>
            </a:r>
            <a:r>
              <a:rPr lang="en-US" dirty="0"/>
              <a:t>Africa.</a:t>
            </a:r>
          </a:p>
        </p:txBody>
      </p:sp>
    </p:spTree>
    <p:extLst>
      <p:ext uri="{BB962C8B-B14F-4D97-AF65-F5344CB8AC3E}">
        <p14:creationId xmlns:p14="http://schemas.microsoft.com/office/powerpoint/2010/main" val="23693329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a:t>
            </a:r>
            <a:endParaRPr lang="en-US" dirty="0"/>
          </a:p>
        </p:txBody>
      </p:sp>
      <p:sp>
        <p:nvSpPr>
          <p:cNvPr id="3" name="Content Placeholder 2"/>
          <p:cNvSpPr>
            <a:spLocks noGrp="1"/>
          </p:cNvSpPr>
          <p:nvPr>
            <p:ph idx="1"/>
          </p:nvPr>
        </p:nvSpPr>
        <p:spPr/>
        <p:txBody>
          <a:bodyPr/>
          <a:lstStyle/>
          <a:p>
            <a:pPr marL="0" indent="0">
              <a:buNone/>
            </a:pPr>
            <a:r>
              <a:rPr lang="en-US" dirty="0" smtClean="0"/>
              <a:t>Analyze the continuities and changes in the role of women in the Middle East between c. 500 and c. 1450</a:t>
            </a:r>
            <a:endParaRPr lang="en-US" dirty="0"/>
          </a:p>
        </p:txBody>
      </p:sp>
    </p:spTree>
    <p:extLst>
      <p:ext uri="{BB962C8B-B14F-4D97-AF65-F5344CB8AC3E}">
        <p14:creationId xmlns:p14="http://schemas.microsoft.com/office/powerpoint/2010/main" val="29043387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Post-Classical</a:t>
            </a:r>
            <a:br>
              <a:rPr lang="en-US" dirty="0" smtClean="0"/>
            </a:br>
            <a:r>
              <a:rPr lang="en-US" dirty="0" smtClean="0"/>
              <a:t>600 -1450</a:t>
            </a:r>
            <a:endParaRPr lang="en-US" dirty="0"/>
          </a:p>
        </p:txBody>
      </p:sp>
      <p:sp>
        <p:nvSpPr>
          <p:cNvPr id="3" name="Text Placeholder 2"/>
          <p:cNvSpPr>
            <a:spLocks noGrp="1"/>
          </p:cNvSpPr>
          <p:nvPr>
            <p:ph type="body" idx="1"/>
          </p:nvPr>
        </p:nvSpPr>
        <p:spPr/>
        <p:txBody>
          <a:bodyPr/>
          <a:lstStyle/>
          <a:p>
            <a:r>
              <a:rPr lang="en-US" dirty="0" smtClean="0"/>
              <a:t>Wednesday</a:t>
            </a:r>
            <a:r>
              <a:rPr lang="en-US" smtClean="0"/>
              <a:t>, April 29</a:t>
            </a:r>
            <a:r>
              <a:rPr lang="en-US" baseline="30000" smtClean="0"/>
              <a:t>th</a:t>
            </a:r>
            <a:r>
              <a:rPr lang="en-US" smtClean="0"/>
              <a:t> </a:t>
            </a:r>
            <a:endParaRPr lang="en-US"/>
          </a:p>
        </p:txBody>
      </p:sp>
    </p:spTree>
    <p:extLst>
      <p:ext uri="{BB962C8B-B14F-4D97-AF65-F5344CB8AC3E}">
        <p14:creationId xmlns:p14="http://schemas.microsoft.com/office/powerpoint/2010/main" val="42729039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36</a:t>
            </a:r>
            <a:endParaRPr lang="en-US" dirty="0"/>
          </a:p>
        </p:txBody>
      </p:sp>
      <p:sp>
        <p:nvSpPr>
          <p:cNvPr id="3" name="Content Placeholder 2"/>
          <p:cNvSpPr>
            <a:spLocks noGrp="1"/>
          </p:cNvSpPr>
          <p:nvPr>
            <p:ph idx="1"/>
          </p:nvPr>
        </p:nvSpPr>
        <p:spPr>
          <a:xfrm>
            <a:off x="6486144" y="2194560"/>
            <a:ext cx="5020056" cy="4024125"/>
          </a:xfrm>
        </p:spPr>
        <p:txBody>
          <a:bodyPr/>
          <a:lstStyle/>
          <a:p>
            <a:r>
              <a:rPr lang="en-US" dirty="0"/>
              <a:t>The map above shows which of the following empires at its greatest extent?</a:t>
            </a:r>
          </a:p>
          <a:p>
            <a:r>
              <a:rPr lang="en-US" dirty="0"/>
              <a:t>(A) The Mongol Empire</a:t>
            </a:r>
          </a:p>
          <a:p>
            <a:r>
              <a:rPr lang="en-US" dirty="0"/>
              <a:t>(B) The Russian Empire</a:t>
            </a:r>
          </a:p>
          <a:p>
            <a:r>
              <a:rPr lang="en-US" dirty="0"/>
              <a:t>(C) The Byzantine Empire</a:t>
            </a:r>
          </a:p>
          <a:p>
            <a:r>
              <a:rPr lang="en-US" dirty="0"/>
              <a:t>(D) The Ottoman Empire</a:t>
            </a:r>
          </a:p>
        </p:txBody>
      </p:sp>
      <p:pic>
        <p:nvPicPr>
          <p:cNvPr id="4" name="Picture 3"/>
          <p:cNvPicPr>
            <a:picLocks noChangeAspect="1"/>
          </p:cNvPicPr>
          <p:nvPr/>
        </p:nvPicPr>
        <p:blipFill>
          <a:blip r:embed="rId2"/>
          <a:stretch>
            <a:fillRect/>
          </a:stretch>
        </p:blipFill>
        <p:spPr>
          <a:xfrm>
            <a:off x="200215" y="86201"/>
            <a:ext cx="5691624" cy="4216718"/>
          </a:xfrm>
          <a:prstGeom prst="rect">
            <a:avLst/>
          </a:prstGeom>
        </p:spPr>
      </p:pic>
    </p:spTree>
    <p:extLst>
      <p:ext uri="{BB962C8B-B14F-4D97-AF65-F5344CB8AC3E}">
        <p14:creationId xmlns:p14="http://schemas.microsoft.com/office/powerpoint/2010/main" val="18661603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36</a:t>
            </a:r>
            <a:endParaRPr lang="en-US" dirty="0"/>
          </a:p>
        </p:txBody>
      </p:sp>
      <p:sp>
        <p:nvSpPr>
          <p:cNvPr id="3" name="Content Placeholder 2"/>
          <p:cNvSpPr>
            <a:spLocks noGrp="1"/>
          </p:cNvSpPr>
          <p:nvPr>
            <p:ph idx="1"/>
          </p:nvPr>
        </p:nvSpPr>
        <p:spPr/>
        <p:txBody>
          <a:bodyPr/>
          <a:lstStyle/>
          <a:p>
            <a:r>
              <a:rPr lang="en-US" dirty="0"/>
              <a:t>The correct answer is A. The map shows the Mongol Empire at its greatest </a:t>
            </a:r>
            <a:r>
              <a:rPr lang="en-US" dirty="0" smtClean="0"/>
              <a:t>extent during </a:t>
            </a:r>
            <a:r>
              <a:rPr lang="en-US" dirty="0"/>
              <a:t>the thirteenth century, under the rule of Kublai Khan, when </a:t>
            </a:r>
            <a:r>
              <a:rPr lang="en-US" dirty="0" smtClean="0"/>
              <a:t>Mongol armies </a:t>
            </a:r>
            <a:r>
              <a:rPr lang="en-US" dirty="0"/>
              <a:t>dominated territories in eastern Europe, the Middle East, Central </a:t>
            </a:r>
            <a:r>
              <a:rPr lang="en-US" dirty="0" smtClean="0"/>
              <a:t>Asia, and </a:t>
            </a:r>
            <a:r>
              <a:rPr lang="en-US" dirty="0"/>
              <a:t>China.</a:t>
            </a:r>
          </a:p>
        </p:txBody>
      </p:sp>
    </p:spTree>
    <p:extLst>
      <p:ext uri="{BB962C8B-B14F-4D97-AF65-F5344CB8AC3E}">
        <p14:creationId xmlns:p14="http://schemas.microsoft.com/office/powerpoint/2010/main" val="25129385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37</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Which of the following accurately describes the</a:t>
            </a:r>
          </a:p>
          <a:p>
            <a:pPr marL="0" indent="0">
              <a:buNone/>
            </a:pPr>
            <a:r>
              <a:rPr lang="en-US" dirty="0"/>
              <a:t>Mongol Empire’s role in facilitating trans-</a:t>
            </a:r>
          </a:p>
          <a:p>
            <a:pPr marL="0" indent="0">
              <a:buNone/>
            </a:pPr>
            <a:r>
              <a:rPr lang="en-US" dirty="0"/>
              <a:t>Eurasian trade?</a:t>
            </a:r>
          </a:p>
          <a:p>
            <a:pPr marL="0" indent="0">
              <a:buNone/>
            </a:pPr>
            <a:r>
              <a:rPr lang="en-US" dirty="0"/>
              <a:t>(A) It imposed Mongol religious beliefs and</a:t>
            </a:r>
          </a:p>
          <a:p>
            <a:pPr marL="0" indent="0">
              <a:buNone/>
            </a:pPr>
            <a:r>
              <a:rPr lang="en-US" dirty="0"/>
              <a:t>practices on conquered peoples.</a:t>
            </a:r>
          </a:p>
          <a:p>
            <a:pPr marL="0" indent="0">
              <a:buNone/>
            </a:pPr>
            <a:r>
              <a:rPr lang="en-US" dirty="0"/>
              <a:t>(B) It reestablished the Silk Roads between</a:t>
            </a:r>
          </a:p>
          <a:p>
            <a:pPr marL="0" indent="0">
              <a:buNone/>
            </a:pPr>
            <a:r>
              <a:rPr lang="en-US" dirty="0"/>
              <a:t>East Asia and Europe.</a:t>
            </a:r>
          </a:p>
          <a:p>
            <a:pPr marL="0" indent="0">
              <a:buNone/>
            </a:pPr>
            <a:r>
              <a:rPr lang="en-US" dirty="0"/>
              <a:t>(C) It created a self-contained economic system</a:t>
            </a:r>
          </a:p>
          <a:p>
            <a:pPr marL="0" indent="0">
              <a:buNone/>
            </a:pPr>
            <a:r>
              <a:rPr lang="en-US" dirty="0"/>
              <a:t>by banning non-Mongol merchants from its</a:t>
            </a:r>
          </a:p>
          <a:p>
            <a:pPr marL="0" indent="0">
              <a:buNone/>
            </a:pPr>
            <a:r>
              <a:rPr lang="en-US" dirty="0"/>
              <a:t>territories.</a:t>
            </a:r>
          </a:p>
          <a:p>
            <a:pPr marL="0" indent="0">
              <a:buNone/>
            </a:pPr>
            <a:r>
              <a:rPr lang="en-US" dirty="0"/>
              <a:t>(D) It developed a sophisticated bureaucracy</a:t>
            </a:r>
          </a:p>
          <a:p>
            <a:pPr marL="0" indent="0">
              <a:buNone/>
            </a:pPr>
            <a:r>
              <a:rPr lang="en-US" dirty="0"/>
              <a:t>staffed by talented Mongols.</a:t>
            </a:r>
          </a:p>
        </p:txBody>
      </p:sp>
    </p:spTree>
    <p:extLst>
      <p:ext uri="{BB962C8B-B14F-4D97-AF65-F5344CB8AC3E}">
        <p14:creationId xmlns:p14="http://schemas.microsoft.com/office/powerpoint/2010/main" val="27895876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37</a:t>
            </a:r>
            <a:endParaRPr lang="en-US" dirty="0"/>
          </a:p>
        </p:txBody>
      </p:sp>
      <p:sp>
        <p:nvSpPr>
          <p:cNvPr id="3" name="Content Placeholder 2"/>
          <p:cNvSpPr>
            <a:spLocks noGrp="1"/>
          </p:cNvSpPr>
          <p:nvPr>
            <p:ph idx="1"/>
          </p:nvPr>
        </p:nvSpPr>
        <p:spPr/>
        <p:txBody>
          <a:bodyPr/>
          <a:lstStyle/>
          <a:p>
            <a:pPr marL="0" indent="0">
              <a:buNone/>
            </a:pPr>
            <a:r>
              <a:rPr lang="en-US" dirty="0"/>
              <a:t>The correct answer is B. The Mongol Empire was able to ensure a measure</a:t>
            </a:r>
          </a:p>
          <a:p>
            <a:pPr marL="0" indent="0">
              <a:buNone/>
            </a:pPr>
            <a:r>
              <a:rPr lang="en-US" dirty="0"/>
              <a:t>of peace and stability along the Silk Roads through its political control of the</a:t>
            </a:r>
          </a:p>
          <a:p>
            <a:pPr marL="0" indent="0">
              <a:buNone/>
            </a:pPr>
            <a:r>
              <a:rPr lang="en-US" dirty="0"/>
              <a:t>surrounding regions. This contributed to an increase in trade across Eurasia.</a:t>
            </a:r>
          </a:p>
        </p:txBody>
      </p:sp>
    </p:spTree>
    <p:extLst>
      <p:ext uri="{BB962C8B-B14F-4D97-AF65-F5344CB8AC3E}">
        <p14:creationId xmlns:p14="http://schemas.microsoft.com/office/powerpoint/2010/main" val="6954466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38</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Which of the following was an important</a:t>
            </a:r>
          </a:p>
          <a:p>
            <a:pPr marL="0" indent="0">
              <a:buNone/>
            </a:pPr>
            <a:r>
              <a:rPr lang="en-US" dirty="0"/>
              <a:t>long-term demographic impact of the spread</a:t>
            </a:r>
          </a:p>
          <a:p>
            <a:pPr marL="0" indent="0">
              <a:buNone/>
            </a:pPr>
            <a:r>
              <a:rPr lang="en-US" dirty="0"/>
              <a:t>of new rice varieties in East Asia during the</a:t>
            </a:r>
          </a:p>
          <a:p>
            <a:pPr marL="0" indent="0">
              <a:buNone/>
            </a:pPr>
            <a:r>
              <a:rPr lang="en-US" dirty="0"/>
              <a:t>period circa 600 C.E. to 1200 C.E.?</a:t>
            </a:r>
          </a:p>
          <a:p>
            <a:pPr marL="0" indent="0">
              <a:buNone/>
            </a:pPr>
            <a:r>
              <a:rPr lang="en-US" dirty="0"/>
              <a:t>(A) A decrease in the size of East Asian cities</a:t>
            </a:r>
          </a:p>
          <a:p>
            <a:pPr marL="0" indent="0">
              <a:buNone/>
            </a:pPr>
            <a:r>
              <a:rPr lang="en-US" dirty="0"/>
              <a:t>outside the rice-growing area</a:t>
            </a:r>
          </a:p>
          <a:p>
            <a:pPr marL="0" indent="0">
              <a:buNone/>
            </a:pPr>
            <a:r>
              <a:rPr lang="en-US" dirty="0"/>
              <a:t>(B) The large-scale settlement of nomadic central</a:t>
            </a:r>
          </a:p>
          <a:p>
            <a:pPr marL="0" indent="0">
              <a:buNone/>
            </a:pPr>
            <a:r>
              <a:rPr lang="en-US" dirty="0"/>
              <a:t>Asians into farming communities</a:t>
            </a:r>
          </a:p>
          <a:p>
            <a:pPr marL="0" indent="0">
              <a:buNone/>
            </a:pPr>
            <a:r>
              <a:rPr lang="en-US" dirty="0"/>
              <a:t>(C) A rapid increase of East Asian populations</a:t>
            </a:r>
          </a:p>
          <a:p>
            <a:pPr marL="0" indent="0">
              <a:buNone/>
            </a:pPr>
            <a:r>
              <a:rPr lang="en-US" dirty="0"/>
              <a:t>(D) The movement of large numbers of</a:t>
            </a:r>
          </a:p>
          <a:p>
            <a:pPr marL="0" indent="0">
              <a:buNone/>
            </a:pPr>
            <a:r>
              <a:rPr lang="en-US" dirty="0"/>
              <a:t>East Asians from cities to farms</a:t>
            </a:r>
          </a:p>
        </p:txBody>
      </p:sp>
    </p:spTree>
    <p:extLst>
      <p:ext uri="{BB962C8B-B14F-4D97-AF65-F5344CB8AC3E}">
        <p14:creationId xmlns:p14="http://schemas.microsoft.com/office/powerpoint/2010/main" val="34635402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38</a:t>
            </a:r>
            <a:endParaRPr lang="en-US" dirty="0"/>
          </a:p>
        </p:txBody>
      </p:sp>
      <p:sp>
        <p:nvSpPr>
          <p:cNvPr id="3" name="Content Placeholder 2"/>
          <p:cNvSpPr>
            <a:spLocks noGrp="1"/>
          </p:cNvSpPr>
          <p:nvPr>
            <p:ph idx="1"/>
          </p:nvPr>
        </p:nvSpPr>
        <p:spPr/>
        <p:txBody>
          <a:bodyPr/>
          <a:lstStyle/>
          <a:p>
            <a:pPr marL="0" indent="0">
              <a:buNone/>
            </a:pPr>
            <a:r>
              <a:rPr lang="en-US" dirty="0" smtClean="0"/>
              <a:t>The answer is C. </a:t>
            </a:r>
            <a:endParaRPr lang="en-US" dirty="0"/>
          </a:p>
        </p:txBody>
      </p:sp>
    </p:spTree>
    <p:extLst>
      <p:ext uri="{BB962C8B-B14F-4D97-AF65-F5344CB8AC3E}">
        <p14:creationId xmlns:p14="http://schemas.microsoft.com/office/powerpoint/2010/main" val="2889991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lstStyle/>
          <a:p>
            <a:pPr marL="0" indent="0">
              <a:buNone/>
            </a:pPr>
            <a:r>
              <a:rPr lang="en-US" dirty="0"/>
              <a:t>Which of the following contributed significantly</a:t>
            </a:r>
          </a:p>
          <a:p>
            <a:pPr marL="0" indent="0">
              <a:buNone/>
            </a:pPr>
            <a:r>
              <a:rPr lang="en-US" dirty="0"/>
              <a:t>to the fall of both the western Roman and the Han</a:t>
            </a:r>
          </a:p>
          <a:p>
            <a:pPr marL="0" indent="0">
              <a:buNone/>
            </a:pPr>
            <a:r>
              <a:rPr lang="en-US" dirty="0"/>
              <a:t>empires?</a:t>
            </a:r>
          </a:p>
          <a:p>
            <a:pPr marL="0" indent="0">
              <a:buNone/>
            </a:pPr>
            <a:r>
              <a:rPr lang="en-US" dirty="0"/>
              <a:t>(A) The destruction of overland trade routes</a:t>
            </a:r>
          </a:p>
          <a:p>
            <a:pPr marL="0" indent="0">
              <a:buNone/>
            </a:pPr>
            <a:r>
              <a:rPr lang="en-US" dirty="0"/>
              <a:t>(B) Irregularities in the flow of the silver trade</a:t>
            </a:r>
          </a:p>
          <a:p>
            <a:pPr marL="0" indent="0">
              <a:buNone/>
            </a:pPr>
            <a:r>
              <a:rPr lang="en-US" dirty="0"/>
              <a:t>(C) New military technologies</a:t>
            </a:r>
          </a:p>
          <a:p>
            <a:pPr marL="0" indent="0">
              <a:buNone/>
            </a:pPr>
            <a:r>
              <a:rPr lang="en-US" dirty="0"/>
              <a:t>(D) Invasions by borderland peoples</a:t>
            </a:r>
          </a:p>
        </p:txBody>
      </p:sp>
    </p:spTree>
    <p:extLst>
      <p:ext uri="{BB962C8B-B14F-4D97-AF65-F5344CB8AC3E}">
        <p14:creationId xmlns:p14="http://schemas.microsoft.com/office/powerpoint/2010/main" val="10766261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39</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In the period 600 C.E. to 1450 C.E., merchant</a:t>
            </a:r>
          </a:p>
          <a:p>
            <a:pPr marL="0" indent="0">
              <a:buNone/>
            </a:pPr>
            <a:r>
              <a:rPr lang="en-US" dirty="0"/>
              <a:t>diaspora communities, such as those of Muslims</a:t>
            </a:r>
          </a:p>
          <a:p>
            <a:pPr marL="0" indent="0">
              <a:buNone/>
            </a:pPr>
            <a:r>
              <a:rPr lang="en-US" dirty="0"/>
              <a:t>in India, Chinese in Southeast Asia, and Jews in</a:t>
            </a:r>
          </a:p>
          <a:p>
            <a:pPr marL="0" indent="0">
              <a:buNone/>
            </a:pPr>
            <a:r>
              <a:rPr lang="en-US" dirty="0"/>
              <a:t>the Mediterranean, had which of the following in</a:t>
            </a:r>
          </a:p>
          <a:p>
            <a:pPr marL="0" indent="0">
              <a:buNone/>
            </a:pPr>
            <a:r>
              <a:rPr lang="en-US" dirty="0"/>
              <a:t>common?</a:t>
            </a:r>
          </a:p>
          <a:p>
            <a:pPr marL="0" indent="0">
              <a:buNone/>
            </a:pPr>
            <a:r>
              <a:rPr lang="en-US" dirty="0"/>
              <a:t>(A) They generally imposed their own languages</a:t>
            </a:r>
          </a:p>
          <a:p>
            <a:pPr marL="0" indent="0">
              <a:buNone/>
            </a:pPr>
            <a:r>
              <a:rPr lang="en-US" dirty="0"/>
              <a:t>on the local communities.</a:t>
            </a:r>
          </a:p>
          <a:p>
            <a:pPr marL="0" indent="0">
              <a:buNone/>
            </a:pPr>
            <a:r>
              <a:rPr lang="en-US" dirty="0"/>
              <a:t>(B) They generally became military outposts that</a:t>
            </a:r>
          </a:p>
          <a:p>
            <a:pPr marL="0" indent="0">
              <a:buNone/>
            </a:pPr>
            <a:r>
              <a:rPr lang="en-US" dirty="0"/>
              <a:t>facilitated the expansion of empires.</a:t>
            </a:r>
          </a:p>
          <a:p>
            <a:pPr marL="0" indent="0">
              <a:buNone/>
            </a:pPr>
            <a:r>
              <a:rPr lang="en-US" dirty="0"/>
              <a:t>(C) They generally lost touch with their</a:t>
            </a:r>
          </a:p>
          <a:p>
            <a:pPr marL="0" indent="0">
              <a:buNone/>
            </a:pPr>
            <a:r>
              <a:rPr lang="en-US" dirty="0"/>
              <a:t>homelands and merged with the local</a:t>
            </a:r>
          </a:p>
          <a:p>
            <a:pPr marL="0" indent="0">
              <a:buNone/>
            </a:pPr>
            <a:r>
              <a:rPr lang="en-US" dirty="0"/>
              <a:t>population.</a:t>
            </a:r>
          </a:p>
          <a:p>
            <a:pPr marL="0" indent="0">
              <a:buNone/>
            </a:pPr>
            <a:r>
              <a:rPr lang="en-US" dirty="0"/>
              <a:t>(D) They generally introduced their own cultural</a:t>
            </a:r>
          </a:p>
          <a:p>
            <a:pPr marL="0" indent="0">
              <a:buNone/>
            </a:pPr>
            <a:r>
              <a:rPr lang="en-US" dirty="0"/>
              <a:t>practices into the local cultures.</a:t>
            </a:r>
          </a:p>
        </p:txBody>
      </p:sp>
    </p:spTree>
    <p:extLst>
      <p:ext uri="{BB962C8B-B14F-4D97-AF65-F5344CB8AC3E}">
        <p14:creationId xmlns:p14="http://schemas.microsoft.com/office/powerpoint/2010/main" val="25390362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39</a:t>
            </a:r>
            <a:endParaRPr lang="en-US" dirty="0"/>
          </a:p>
        </p:txBody>
      </p:sp>
      <p:sp>
        <p:nvSpPr>
          <p:cNvPr id="3" name="Content Placeholder 2"/>
          <p:cNvSpPr>
            <a:spLocks noGrp="1"/>
          </p:cNvSpPr>
          <p:nvPr>
            <p:ph idx="1"/>
          </p:nvPr>
        </p:nvSpPr>
        <p:spPr/>
        <p:txBody>
          <a:bodyPr/>
          <a:lstStyle/>
          <a:p>
            <a:pPr marL="0" indent="0">
              <a:buNone/>
            </a:pPr>
            <a:r>
              <a:rPr lang="en-US" dirty="0" smtClean="0"/>
              <a:t>The answer is D.</a:t>
            </a:r>
            <a:endParaRPr lang="en-US" dirty="0"/>
          </a:p>
        </p:txBody>
      </p:sp>
    </p:spTree>
    <p:extLst>
      <p:ext uri="{BB962C8B-B14F-4D97-AF65-F5344CB8AC3E}">
        <p14:creationId xmlns:p14="http://schemas.microsoft.com/office/powerpoint/2010/main" val="5451531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40</a:t>
            </a:r>
            <a:endParaRPr lang="en-US" dirty="0"/>
          </a:p>
        </p:txBody>
      </p:sp>
      <p:sp>
        <p:nvSpPr>
          <p:cNvPr id="3" name="Content Placeholder 2"/>
          <p:cNvSpPr>
            <a:spLocks noGrp="1"/>
          </p:cNvSpPr>
          <p:nvPr>
            <p:ph idx="1"/>
          </p:nvPr>
        </p:nvSpPr>
        <p:spPr/>
        <p:txBody>
          <a:bodyPr/>
          <a:lstStyle/>
          <a:p>
            <a:pPr marL="0" indent="0">
              <a:buNone/>
            </a:pPr>
            <a:r>
              <a:rPr lang="en-US" dirty="0"/>
              <a:t>Which of the following characterized the</a:t>
            </a:r>
          </a:p>
          <a:p>
            <a:pPr marL="0" indent="0">
              <a:buNone/>
            </a:pPr>
            <a:r>
              <a:rPr lang="en-US" dirty="0"/>
              <a:t>trans-Saharan trade by 1250 C.E.?</a:t>
            </a:r>
          </a:p>
          <a:p>
            <a:pPr marL="0" indent="0">
              <a:buNone/>
            </a:pPr>
            <a:r>
              <a:rPr lang="en-US" dirty="0"/>
              <a:t>(A) The bulk of the trade consisted of low-priced</a:t>
            </a:r>
          </a:p>
          <a:p>
            <a:pPr marL="0" indent="0">
              <a:buNone/>
            </a:pPr>
            <a:r>
              <a:rPr lang="en-US" dirty="0"/>
              <a:t>commodities.</a:t>
            </a:r>
          </a:p>
          <a:p>
            <a:pPr marL="0" indent="0">
              <a:buNone/>
            </a:pPr>
            <a:r>
              <a:rPr lang="en-US" dirty="0"/>
              <a:t>(B) Muslim merchants dominated the trade.</a:t>
            </a:r>
          </a:p>
          <a:p>
            <a:pPr marL="0" indent="0">
              <a:buNone/>
            </a:pPr>
            <a:r>
              <a:rPr lang="en-US" dirty="0"/>
              <a:t>(C) European Christians became directly</a:t>
            </a:r>
          </a:p>
          <a:p>
            <a:pPr marL="0" indent="0">
              <a:buNone/>
            </a:pPr>
            <a:r>
              <a:rPr lang="en-US" dirty="0"/>
              <a:t>involved in the trade.</a:t>
            </a:r>
          </a:p>
          <a:p>
            <a:pPr marL="0" indent="0">
              <a:buNone/>
            </a:pPr>
            <a:r>
              <a:rPr lang="en-US" dirty="0"/>
              <a:t>(D) Most trade was carried by horse rather than</a:t>
            </a:r>
          </a:p>
          <a:p>
            <a:pPr marL="0" indent="0">
              <a:buNone/>
            </a:pPr>
            <a:r>
              <a:rPr lang="en-US" dirty="0"/>
              <a:t>by people.</a:t>
            </a:r>
          </a:p>
        </p:txBody>
      </p:sp>
    </p:spTree>
    <p:extLst>
      <p:ext uri="{BB962C8B-B14F-4D97-AF65-F5344CB8AC3E}">
        <p14:creationId xmlns:p14="http://schemas.microsoft.com/office/powerpoint/2010/main" val="11295939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40</a:t>
            </a:r>
            <a:endParaRPr lang="en-US" dirty="0"/>
          </a:p>
        </p:txBody>
      </p:sp>
      <p:sp>
        <p:nvSpPr>
          <p:cNvPr id="3" name="Content Placeholder 2"/>
          <p:cNvSpPr>
            <a:spLocks noGrp="1"/>
          </p:cNvSpPr>
          <p:nvPr>
            <p:ph idx="1"/>
          </p:nvPr>
        </p:nvSpPr>
        <p:spPr/>
        <p:txBody>
          <a:bodyPr/>
          <a:lstStyle/>
          <a:p>
            <a:pPr marL="0" indent="0">
              <a:buNone/>
            </a:pPr>
            <a:r>
              <a:rPr lang="en-US" dirty="0" smtClean="0"/>
              <a:t>The answer is B. </a:t>
            </a:r>
            <a:endParaRPr lang="en-US" dirty="0"/>
          </a:p>
        </p:txBody>
      </p:sp>
    </p:spTree>
    <p:extLst>
      <p:ext uri="{BB962C8B-B14F-4D97-AF65-F5344CB8AC3E}">
        <p14:creationId xmlns:p14="http://schemas.microsoft.com/office/powerpoint/2010/main" val="8830734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a:t>
            </a:r>
            <a:endParaRPr lang="en-US" dirty="0"/>
          </a:p>
        </p:txBody>
      </p:sp>
      <p:sp>
        <p:nvSpPr>
          <p:cNvPr id="3" name="Content Placeholder 2"/>
          <p:cNvSpPr>
            <a:spLocks noGrp="1"/>
          </p:cNvSpPr>
          <p:nvPr>
            <p:ph idx="1"/>
          </p:nvPr>
        </p:nvSpPr>
        <p:spPr/>
        <p:txBody>
          <a:bodyPr/>
          <a:lstStyle/>
          <a:p>
            <a:pPr marL="0" indent="0">
              <a:buNone/>
            </a:pPr>
            <a:r>
              <a:rPr lang="en-US" dirty="0" smtClean="0"/>
              <a:t>Analyze the changes and continuities in African culture before and after the arrival of Islam in the seventh and eighth centuries.</a:t>
            </a:r>
            <a:endParaRPr lang="en-US" dirty="0"/>
          </a:p>
        </p:txBody>
      </p:sp>
    </p:spTree>
    <p:extLst>
      <p:ext uri="{BB962C8B-B14F-4D97-AF65-F5344CB8AC3E}">
        <p14:creationId xmlns:p14="http://schemas.microsoft.com/office/powerpoint/2010/main" val="4386480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Early Modern Era</a:t>
            </a:r>
            <a:br>
              <a:rPr lang="en-US" dirty="0" smtClean="0"/>
            </a:br>
            <a:r>
              <a:rPr lang="en-US" dirty="0" smtClean="0"/>
              <a:t>1450-1750</a:t>
            </a:r>
            <a:endParaRPr lang="en-US" dirty="0"/>
          </a:p>
        </p:txBody>
      </p:sp>
      <p:sp>
        <p:nvSpPr>
          <p:cNvPr id="3" name="Text Placeholder 2"/>
          <p:cNvSpPr>
            <a:spLocks noGrp="1"/>
          </p:cNvSpPr>
          <p:nvPr>
            <p:ph type="body" idx="1"/>
          </p:nvPr>
        </p:nvSpPr>
        <p:spPr/>
        <p:txBody>
          <a:bodyPr/>
          <a:lstStyle/>
          <a:p>
            <a:r>
              <a:rPr lang="en-US" dirty="0" smtClean="0"/>
              <a:t>Thursday, April 30</a:t>
            </a:r>
            <a:endParaRPr lang="en-US" dirty="0"/>
          </a:p>
        </p:txBody>
      </p:sp>
    </p:spTree>
    <p:extLst>
      <p:ext uri="{BB962C8B-B14F-4D97-AF65-F5344CB8AC3E}">
        <p14:creationId xmlns:p14="http://schemas.microsoft.com/office/powerpoint/2010/main" val="22569321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41</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Which of the following was a major similarity</a:t>
            </a:r>
          </a:p>
          <a:p>
            <a:pPr marL="0" indent="0">
              <a:buNone/>
            </a:pPr>
            <a:r>
              <a:rPr lang="en-US" dirty="0"/>
              <a:t>among European colonial empires in the</a:t>
            </a:r>
          </a:p>
          <a:p>
            <a:pPr marL="0" indent="0">
              <a:buNone/>
            </a:pPr>
            <a:r>
              <a:rPr lang="en-US" dirty="0"/>
              <a:t>Americas in the period 1450–1750 ?</a:t>
            </a:r>
          </a:p>
          <a:p>
            <a:pPr marL="0" indent="0">
              <a:buNone/>
            </a:pPr>
            <a:r>
              <a:rPr lang="en-US" dirty="0"/>
              <a:t>(A) Widespread religious tolerance and diversity</a:t>
            </a:r>
          </a:p>
          <a:p>
            <a:pPr marL="0" indent="0">
              <a:buNone/>
            </a:pPr>
            <a:r>
              <a:rPr lang="en-US" dirty="0"/>
              <a:t>(B) Encouragement of the development of</a:t>
            </a:r>
          </a:p>
          <a:p>
            <a:pPr marL="0" indent="0">
              <a:buNone/>
            </a:pPr>
            <a:r>
              <a:rPr lang="en-US" dirty="0"/>
              <a:t>industrial manufacturing in their territories</a:t>
            </a:r>
          </a:p>
          <a:p>
            <a:pPr marL="0" indent="0">
              <a:buNone/>
            </a:pPr>
            <a:r>
              <a:rPr lang="en-US" dirty="0"/>
              <a:t>(C) Enslavement of African peoples and</a:t>
            </a:r>
          </a:p>
          <a:p>
            <a:pPr marL="0" indent="0">
              <a:buNone/>
            </a:pPr>
            <a:r>
              <a:rPr lang="en-US" dirty="0"/>
              <a:t>subjugation of Amerindians</a:t>
            </a:r>
          </a:p>
          <a:p>
            <a:pPr marL="0" indent="0">
              <a:buNone/>
            </a:pPr>
            <a:r>
              <a:rPr lang="en-US" dirty="0"/>
              <a:t>(D) Settlement of millions of Europeans in each</a:t>
            </a:r>
          </a:p>
          <a:p>
            <a:pPr marL="0" indent="0">
              <a:buNone/>
            </a:pPr>
            <a:r>
              <a:rPr lang="en-US" dirty="0"/>
              <a:t>of their colonial territories</a:t>
            </a:r>
          </a:p>
        </p:txBody>
      </p:sp>
    </p:spTree>
    <p:extLst>
      <p:ext uri="{BB962C8B-B14F-4D97-AF65-F5344CB8AC3E}">
        <p14:creationId xmlns:p14="http://schemas.microsoft.com/office/powerpoint/2010/main" val="22211326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41</a:t>
            </a:r>
            <a:endParaRPr lang="en-US" dirty="0"/>
          </a:p>
        </p:txBody>
      </p:sp>
      <p:sp>
        <p:nvSpPr>
          <p:cNvPr id="3" name="Content Placeholder 2"/>
          <p:cNvSpPr>
            <a:spLocks noGrp="1"/>
          </p:cNvSpPr>
          <p:nvPr>
            <p:ph idx="1"/>
          </p:nvPr>
        </p:nvSpPr>
        <p:spPr/>
        <p:txBody>
          <a:bodyPr/>
          <a:lstStyle/>
          <a:p>
            <a:pPr marL="0" indent="0">
              <a:buNone/>
            </a:pPr>
            <a:r>
              <a:rPr lang="en-US" dirty="0"/>
              <a:t>The correct answer is C. Colonial empires in the Americas were primarily</a:t>
            </a:r>
          </a:p>
          <a:p>
            <a:pPr marL="0" indent="0">
              <a:buNone/>
            </a:pPr>
            <a:r>
              <a:rPr lang="en-US" dirty="0"/>
              <a:t>sources of raw materials and commodities that enriched European countries and</a:t>
            </a:r>
          </a:p>
          <a:p>
            <a:pPr marL="0" indent="0">
              <a:buNone/>
            </a:pPr>
            <a:r>
              <a:rPr lang="en-US" dirty="0"/>
              <a:t>investors. Millions of Amerindian and African forced laborers mined precious</a:t>
            </a:r>
          </a:p>
          <a:p>
            <a:pPr marL="0" indent="0">
              <a:buNone/>
            </a:pPr>
            <a:r>
              <a:rPr lang="en-US" dirty="0"/>
              <a:t>minerals and grew and processed cash crops such as sugarcane and tobacco on</a:t>
            </a:r>
          </a:p>
          <a:p>
            <a:pPr marL="0" indent="0">
              <a:buNone/>
            </a:pPr>
            <a:r>
              <a:rPr lang="en-US" dirty="0"/>
              <a:t>plantations in the Americas.</a:t>
            </a:r>
          </a:p>
        </p:txBody>
      </p:sp>
    </p:spTree>
    <p:extLst>
      <p:ext uri="{BB962C8B-B14F-4D97-AF65-F5344CB8AC3E}">
        <p14:creationId xmlns:p14="http://schemas.microsoft.com/office/powerpoint/2010/main" val="6844872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42</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Which of the following consequences of the</a:t>
            </a:r>
          </a:p>
          <a:p>
            <a:pPr marL="0" indent="0">
              <a:buNone/>
            </a:pPr>
            <a:r>
              <a:rPr lang="en-US" dirty="0"/>
              <a:t>Columbian Exchange most affected Amerindians</a:t>
            </a:r>
          </a:p>
          <a:p>
            <a:pPr marL="0" indent="0">
              <a:buNone/>
            </a:pPr>
            <a:r>
              <a:rPr lang="en-US" dirty="0"/>
              <a:t>in the sixteenth century?</a:t>
            </a:r>
          </a:p>
          <a:p>
            <a:pPr marL="0" indent="0">
              <a:buNone/>
            </a:pPr>
            <a:r>
              <a:rPr lang="en-US" dirty="0"/>
              <a:t>(A) Diseases caused pandemics.</a:t>
            </a:r>
          </a:p>
          <a:p>
            <a:pPr marL="0" indent="0">
              <a:buNone/>
            </a:pPr>
            <a:r>
              <a:rPr lang="en-US" dirty="0"/>
              <a:t>(B) Newly introduced crops replaced indigenous</a:t>
            </a:r>
          </a:p>
          <a:p>
            <a:pPr marL="0" indent="0">
              <a:buNone/>
            </a:pPr>
            <a:r>
              <a:rPr lang="en-US" dirty="0"/>
              <a:t>American crops.</a:t>
            </a:r>
          </a:p>
          <a:p>
            <a:pPr marL="0" indent="0">
              <a:buNone/>
            </a:pPr>
            <a:r>
              <a:rPr lang="en-US" dirty="0"/>
              <a:t>(C) The influx of African slaves displaced</a:t>
            </a:r>
          </a:p>
          <a:p>
            <a:pPr marL="0" indent="0">
              <a:buNone/>
            </a:pPr>
            <a:r>
              <a:rPr lang="en-US" dirty="0"/>
              <a:t>Amerindians.</a:t>
            </a:r>
          </a:p>
          <a:p>
            <a:pPr marL="0" indent="0">
              <a:buNone/>
            </a:pPr>
            <a:r>
              <a:rPr lang="en-US" dirty="0"/>
              <a:t>(D) European livestock disrupted Amerindian</a:t>
            </a:r>
          </a:p>
          <a:p>
            <a:pPr marL="0" indent="0">
              <a:buNone/>
            </a:pPr>
            <a:r>
              <a:rPr lang="en-US" dirty="0"/>
              <a:t>agriculture.</a:t>
            </a:r>
          </a:p>
        </p:txBody>
      </p:sp>
    </p:spTree>
    <p:extLst>
      <p:ext uri="{BB962C8B-B14F-4D97-AF65-F5344CB8AC3E}">
        <p14:creationId xmlns:p14="http://schemas.microsoft.com/office/powerpoint/2010/main" val="3231784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42</a:t>
            </a:r>
            <a:endParaRPr lang="en-US" dirty="0"/>
          </a:p>
        </p:txBody>
      </p:sp>
      <p:sp>
        <p:nvSpPr>
          <p:cNvPr id="3" name="Content Placeholder 2"/>
          <p:cNvSpPr>
            <a:spLocks noGrp="1"/>
          </p:cNvSpPr>
          <p:nvPr>
            <p:ph idx="1"/>
          </p:nvPr>
        </p:nvSpPr>
        <p:spPr/>
        <p:txBody>
          <a:bodyPr/>
          <a:lstStyle/>
          <a:p>
            <a:pPr marL="0" indent="0">
              <a:buNone/>
            </a:pPr>
            <a:r>
              <a:rPr lang="en-US" dirty="0"/>
              <a:t>The correct answer is A. Amerindians had no natural immunities to Afro-</a:t>
            </a:r>
          </a:p>
          <a:p>
            <a:pPr marL="0" indent="0">
              <a:buNone/>
            </a:pPr>
            <a:r>
              <a:rPr lang="en-US" dirty="0"/>
              <a:t>Eurasian diseases such as measles and smallpox. Demographers have estimated</a:t>
            </a:r>
          </a:p>
          <a:p>
            <a:pPr marL="0" indent="0">
              <a:buNone/>
            </a:pPr>
            <a:r>
              <a:rPr lang="en-US" dirty="0"/>
              <a:t>that 50 to 80 percent of the indigenous population of the Americas died as a result</a:t>
            </a:r>
          </a:p>
          <a:p>
            <a:pPr marL="0" indent="0">
              <a:buNone/>
            </a:pPr>
            <a:r>
              <a:rPr lang="en-US" dirty="0"/>
              <a:t>of exposure to Afro-Eurasian diseases, largely in the sixteenth century.</a:t>
            </a:r>
          </a:p>
        </p:txBody>
      </p:sp>
    </p:spTree>
    <p:extLst>
      <p:ext uri="{BB962C8B-B14F-4D97-AF65-F5344CB8AC3E}">
        <p14:creationId xmlns:p14="http://schemas.microsoft.com/office/powerpoint/2010/main" val="344811365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739</TotalTime>
  <Words>12072</Words>
  <Application>Microsoft Office PowerPoint</Application>
  <PresentationFormat>Widescreen</PresentationFormat>
  <Paragraphs>1513</Paragraphs>
  <Slides>202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202</vt:i4>
      </vt:variant>
    </vt:vector>
  </HeadingPairs>
  <TitlesOfParts>
    <vt:vector size="207" baseType="lpstr">
      <vt:lpstr>Arial</vt:lpstr>
      <vt:lpstr>Calibri</vt:lpstr>
      <vt:lpstr>Century Gothic</vt:lpstr>
      <vt:lpstr>Times New Roman</vt:lpstr>
      <vt:lpstr>Vapor Trail</vt:lpstr>
      <vt:lpstr>AP WORLD History </vt:lpstr>
      <vt:lpstr>Pre-Classical and Classical 8,000 BCE-600 CE</vt:lpstr>
      <vt:lpstr>Question 1 </vt:lpstr>
      <vt:lpstr>Answer 1</vt:lpstr>
      <vt:lpstr>Question 2</vt:lpstr>
      <vt:lpstr>Answer 2</vt:lpstr>
      <vt:lpstr>Question 3</vt:lpstr>
      <vt:lpstr>Answer 3</vt:lpstr>
      <vt:lpstr>Question 4</vt:lpstr>
      <vt:lpstr>Answer 4</vt:lpstr>
      <vt:lpstr>Question 5</vt:lpstr>
      <vt:lpstr>Answer 5</vt:lpstr>
      <vt:lpstr>Pre-Classical and Classical 8000 BCE – 600 CE</vt:lpstr>
      <vt:lpstr>Question 6</vt:lpstr>
      <vt:lpstr>Answer 6</vt:lpstr>
      <vt:lpstr>Question 7</vt:lpstr>
      <vt:lpstr>Answer 7</vt:lpstr>
      <vt:lpstr>Question 8</vt:lpstr>
      <vt:lpstr>Answer 8</vt:lpstr>
      <vt:lpstr>Question 9</vt:lpstr>
      <vt:lpstr>Answer 9</vt:lpstr>
      <vt:lpstr>Question 10</vt:lpstr>
      <vt:lpstr>Answer 10</vt:lpstr>
      <vt:lpstr>Pre-Classical and Classical 8,000 BCE – 600 CE</vt:lpstr>
      <vt:lpstr>Question 11</vt:lpstr>
      <vt:lpstr>Answer 11</vt:lpstr>
      <vt:lpstr>Question 12</vt:lpstr>
      <vt:lpstr>Answer 12</vt:lpstr>
      <vt:lpstr>Question 13</vt:lpstr>
      <vt:lpstr>Answer 13</vt:lpstr>
      <vt:lpstr>Question 14</vt:lpstr>
      <vt:lpstr>Answer 14</vt:lpstr>
      <vt:lpstr>Question 15</vt:lpstr>
      <vt:lpstr>Answer 15</vt:lpstr>
      <vt:lpstr>Prompt 1</vt:lpstr>
      <vt:lpstr>Pre-Classical and Classical 8,000 BCE – 600 CE </vt:lpstr>
      <vt:lpstr>Question 16</vt:lpstr>
      <vt:lpstr>Answer 16</vt:lpstr>
      <vt:lpstr>Question 17</vt:lpstr>
      <vt:lpstr>Answer 17</vt:lpstr>
      <vt:lpstr>Question 18</vt:lpstr>
      <vt:lpstr>Answer 18</vt:lpstr>
      <vt:lpstr>Question 19</vt:lpstr>
      <vt:lpstr>Answer 19</vt:lpstr>
      <vt:lpstr>Question 20</vt:lpstr>
      <vt:lpstr>Answer 20</vt:lpstr>
      <vt:lpstr>Prompt</vt:lpstr>
      <vt:lpstr>Pre-Classical and Classical 8,000 BCE – 600 CE</vt:lpstr>
      <vt:lpstr>Question 21</vt:lpstr>
      <vt:lpstr>Answer 21</vt:lpstr>
      <vt:lpstr>Question 22</vt:lpstr>
      <vt:lpstr>Answer 22</vt:lpstr>
      <vt:lpstr>Question 23</vt:lpstr>
      <vt:lpstr>Answer 23</vt:lpstr>
      <vt:lpstr>Question 24</vt:lpstr>
      <vt:lpstr>Answer 24</vt:lpstr>
      <vt:lpstr>Question 25</vt:lpstr>
      <vt:lpstr>Answer 25</vt:lpstr>
      <vt:lpstr>Prompt</vt:lpstr>
      <vt:lpstr>Post-Classical 600 - 1450</vt:lpstr>
      <vt:lpstr>Question 26</vt:lpstr>
      <vt:lpstr>Answer 26</vt:lpstr>
      <vt:lpstr>Question 27</vt:lpstr>
      <vt:lpstr>Answer 27</vt:lpstr>
      <vt:lpstr>Question 28</vt:lpstr>
      <vt:lpstr>Answer 28</vt:lpstr>
      <vt:lpstr>Question 29</vt:lpstr>
      <vt:lpstr>Question 30</vt:lpstr>
      <vt:lpstr>Answer 30</vt:lpstr>
      <vt:lpstr>Prompt</vt:lpstr>
      <vt:lpstr>Post-Classical 600 - 1450</vt:lpstr>
      <vt:lpstr>Question 31</vt:lpstr>
      <vt:lpstr>Answer 31</vt:lpstr>
      <vt:lpstr>Question 32</vt:lpstr>
      <vt:lpstr>Answer 32</vt:lpstr>
      <vt:lpstr>Question 33</vt:lpstr>
      <vt:lpstr>Answer 33</vt:lpstr>
      <vt:lpstr>Question 34</vt:lpstr>
      <vt:lpstr>Answer 34</vt:lpstr>
      <vt:lpstr>Question 35</vt:lpstr>
      <vt:lpstr>Answer 35</vt:lpstr>
      <vt:lpstr>Prompt</vt:lpstr>
      <vt:lpstr>Post-Classical 600 -1450</vt:lpstr>
      <vt:lpstr>Question 36</vt:lpstr>
      <vt:lpstr>Answer 36</vt:lpstr>
      <vt:lpstr>Question 37</vt:lpstr>
      <vt:lpstr>ANSWER 37</vt:lpstr>
      <vt:lpstr>Question 38</vt:lpstr>
      <vt:lpstr>Answer 38</vt:lpstr>
      <vt:lpstr>Question 39</vt:lpstr>
      <vt:lpstr>Answer 39</vt:lpstr>
      <vt:lpstr>Question 40</vt:lpstr>
      <vt:lpstr>Answer 40</vt:lpstr>
      <vt:lpstr>Prompt</vt:lpstr>
      <vt:lpstr>The Early Modern Era 1450-1750</vt:lpstr>
      <vt:lpstr>Question 41</vt:lpstr>
      <vt:lpstr>Answer 41</vt:lpstr>
      <vt:lpstr>Question 42</vt:lpstr>
      <vt:lpstr>Answer 42</vt:lpstr>
      <vt:lpstr>Question 43</vt:lpstr>
      <vt:lpstr>Answer 43</vt:lpstr>
      <vt:lpstr>Question 44</vt:lpstr>
      <vt:lpstr>Answer 44</vt:lpstr>
      <vt:lpstr>Question 45</vt:lpstr>
      <vt:lpstr>Answer 45</vt:lpstr>
      <vt:lpstr>Prompt</vt:lpstr>
      <vt:lpstr>Early Modern 1450-1750 </vt:lpstr>
      <vt:lpstr>Question 46</vt:lpstr>
      <vt:lpstr>Answer 46</vt:lpstr>
      <vt:lpstr>Question 47</vt:lpstr>
      <vt:lpstr>Answer 47</vt:lpstr>
      <vt:lpstr>Question 48</vt:lpstr>
      <vt:lpstr>Answer 48</vt:lpstr>
      <vt:lpstr>Question 49</vt:lpstr>
      <vt:lpstr>Answer 49</vt:lpstr>
      <vt:lpstr>Question 50</vt:lpstr>
      <vt:lpstr>Answer 50</vt:lpstr>
      <vt:lpstr>Prompt</vt:lpstr>
      <vt:lpstr>Early Modern Era 1450-1750</vt:lpstr>
      <vt:lpstr>Question 51</vt:lpstr>
      <vt:lpstr>Answer 51 </vt:lpstr>
      <vt:lpstr>Question 52</vt:lpstr>
      <vt:lpstr>Answer 52</vt:lpstr>
      <vt:lpstr>Question 53</vt:lpstr>
      <vt:lpstr>Answer 53</vt:lpstr>
      <vt:lpstr>Question 54</vt:lpstr>
      <vt:lpstr>Answer 54</vt:lpstr>
      <vt:lpstr>Question 55</vt:lpstr>
      <vt:lpstr>Answer 55</vt:lpstr>
      <vt:lpstr>Prompt</vt:lpstr>
      <vt:lpstr>The Modern era 1750-1900</vt:lpstr>
      <vt:lpstr>Question 56</vt:lpstr>
      <vt:lpstr>Answer 56</vt:lpstr>
      <vt:lpstr>Question 57</vt:lpstr>
      <vt:lpstr>Answer 57</vt:lpstr>
      <vt:lpstr>Question 58</vt:lpstr>
      <vt:lpstr>Answer 58</vt:lpstr>
      <vt:lpstr>Question 59</vt:lpstr>
      <vt:lpstr>Answer 59</vt:lpstr>
      <vt:lpstr>Que3stion 60</vt:lpstr>
      <vt:lpstr>Answer 60</vt:lpstr>
      <vt:lpstr>Prompt</vt:lpstr>
      <vt:lpstr>The Modern Era 1750-1900</vt:lpstr>
      <vt:lpstr>Question 61</vt:lpstr>
      <vt:lpstr>Answer 61</vt:lpstr>
      <vt:lpstr>Question 62</vt:lpstr>
      <vt:lpstr>Answer 62</vt:lpstr>
      <vt:lpstr>Question 63</vt:lpstr>
      <vt:lpstr>Answer 63</vt:lpstr>
      <vt:lpstr>Question 64</vt:lpstr>
      <vt:lpstr>Answer 64</vt:lpstr>
      <vt:lpstr>Question 65</vt:lpstr>
      <vt:lpstr>Answer 65</vt:lpstr>
      <vt:lpstr>Prompt</vt:lpstr>
      <vt:lpstr>The Modern Era 1750-1900</vt:lpstr>
      <vt:lpstr>Question 66</vt:lpstr>
      <vt:lpstr>Answer 66</vt:lpstr>
      <vt:lpstr>Question 67</vt:lpstr>
      <vt:lpstr>Answer 67</vt:lpstr>
      <vt:lpstr>Question 68</vt:lpstr>
      <vt:lpstr>Answer 68</vt:lpstr>
      <vt:lpstr>Question 69</vt:lpstr>
      <vt:lpstr>Answer 69</vt:lpstr>
      <vt:lpstr>Question 70</vt:lpstr>
      <vt:lpstr>Answer 70</vt:lpstr>
      <vt:lpstr>Prompt</vt:lpstr>
      <vt:lpstr>The Contemporary era 1900-Present</vt:lpstr>
      <vt:lpstr>Question 71 </vt:lpstr>
      <vt:lpstr>Answer 71</vt:lpstr>
      <vt:lpstr>Question 72</vt:lpstr>
      <vt:lpstr>Answer 72</vt:lpstr>
      <vt:lpstr>Question 73</vt:lpstr>
      <vt:lpstr>Answer 73</vt:lpstr>
      <vt:lpstr>Question 74</vt:lpstr>
      <vt:lpstr>Answer 74</vt:lpstr>
      <vt:lpstr>Question 75</vt:lpstr>
      <vt:lpstr>Answer 75</vt:lpstr>
      <vt:lpstr>Prompt</vt:lpstr>
      <vt:lpstr>The Contemporary Era  1900-Present</vt:lpstr>
      <vt:lpstr>Question 76</vt:lpstr>
      <vt:lpstr>Answer 76</vt:lpstr>
      <vt:lpstr>Question 77</vt:lpstr>
      <vt:lpstr>Answer 77</vt:lpstr>
      <vt:lpstr>Question 78</vt:lpstr>
      <vt:lpstr>Answer 78</vt:lpstr>
      <vt:lpstr>Question 79</vt:lpstr>
      <vt:lpstr>Answer 79</vt:lpstr>
      <vt:lpstr>Question 80</vt:lpstr>
      <vt:lpstr>Answer 80</vt:lpstr>
      <vt:lpstr>Prompt</vt:lpstr>
      <vt:lpstr>The Contemporary Era 1900-Present</vt:lpstr>
      <vt:lpstr>Question 81</vt:lpstr>
      <vt:lpstr>Answer 81</vt:lpstr>
      <vt:lpstr>Question 82</vt:lpstr>
      <vt:lpstr>Answer 82</vt:lpstr>
      <vt:lpstr>Question 83</vt:lpstr>
      <vt:lpstr>Answer 83</vt:lpstr>
      <vt:lpstr>Question 84</vt:lpstr>
      <vt:lpstr>Answer 84</vt:lpstr>
      <vt:lpstr>Question 85</vt:lpstr>
      <vt:lpstr>Answer 85</vt:lpstr>
      <vt:lpstr>Prompt</vt:lpstr>
    </vt:vector>
  </TitlesOfParts>
  <Company>Keller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WORLD History</dc:title>
  <dc:creator>Taylor, Melissa</dc:creator>
  <cp:lastModifiedBy>Neal, Brett</cp:lastModifiedBy>
  <cp:revision>27</cp:revision>
  <dcterms:created xsi:type="dcterms:W3CDTF">2015-04-20T13:07:43Z</dcterms:created>
  <dcterms:modified xsi:type="dcterms:W3CDTF">2016-05-11T16:36:38Z</dcterms:modified>
</cp:coreProperties>
</file>