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56" r:id="rId3"/>
    <p:sldId id="257" r:id="rId4"/>
    <p:sldId id="258" r:id="rId5"/>
    <p:sldId id="265" r:id="rId6"/>
    <p:sldId id="266" r:id="rId7"/>
    <p:sldId id="259" r:id="rId8"/>
    <p:sldId id="260" r:id="rId9"/>
    <p:sldId id="261" r:id="rId10"/>
    <p:sldId id="263" r:id="rId11"/>
    <p:sldId id="262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43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2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</a:t>
            </a:r>
            <a:r>
              <a:rPr lang="en-US" dirty="0" smtClean="0"/>
              <a:t>– Monday 2/13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944" y="2212848"/>
            <a:ext cx="11036808" cy="444398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Words of the day: </a:t>
            </a:r>
            <a:r>
              <a:rPr lang="en-US" sz="2800" dirty="0" smtClean="0"/>
              <a:t>		</a:t>
            </a:r>
            <a:r>
              <a:rPr lang="en-US" sz="2800" b="1" dirty="0" smtClean="0"/>
              <a:t>Textile, Commodity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Define these </a:t>
            </a:r>
            <a:r>
              <a:rPr lang="en-US" sz="2800" dirty="0" smtClean="0"/>
              <a:t>words</a:t>
            </a:r>
          </a:p>
          <a:p>
            <a:pPr lvl="1"/>
            <a:r>
              <a:rPr lang="en-US" sz="2600" b="1" dirty="0" smtClean="0"/>
              <a:t>Textile: Type of fabric, any cloth or goods produced by weaving ex: wool</a:t>
            </a:r>
          </a:p>
          <a:p>
            <a:pPr lvl="1"/>
            <a:r>
              <a:rPr lang="en-US" sz="2600" b="1" dirty="0" smtClean="0"/>
              <a:t>Commodity</a:t>
            </a:r>
            <a:r>
              <a:rPr lang="en-US" sz="2600" dirty="0" smtClean="0"/>
              <a:t>: A raw material or agricultural product that can be bought or sold</a:t>
            </a:r>
          </a:p>
          <a:p>
            <a:r>
              <a:rPr lang="en-US" sz="3000" dirty="0" smtClean="0"/>
              <a:t>Come </a:t>
            </a:r>
            <a:r>
              <a:rPr lang="en-US" sz="3000" dirty="0" smtClean="0"/>
              <a:t>up with </a:t>
            </a:r>
            <a:r>
              <a:rPr lang="en-US" sz="3000" dirty="0" smtClean="0"/>
              <a:t>two synonyms or examples </a:t>
            </a:r>
            <a:r>
              <a:rPr lang="en-US" sz="3000" dirty="0" smtClean="0"/>
              <a:t>for each </a:t>
            </a:r>
            <a:r>
              <a:rPr lang="en-US" sz="3000" dirty="0" smtClean="0"/>
              <a:t>word</a:t>
            </a:r>
          </a:p>
          <a:p>
            <a:pPr lvl="1"/>
            <a:r>
              <a:rPr lang="en-US" sz="2600" b="1" dirty="0" smtClean="0"/>
              <a:t>Textile: Fabric, clothes/cloth</a:t>
            </a:r>
          </a:p>
          <a:p>
            <a:pPr lvl="1"/>
            <a:r>
              <a:rPr lang="en-US" sz="2600" b="1" dirty="0" smtClean="0"/>
              <a:t>Commodity: Coffee, cash/staple crops, tobacco, metals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3566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13" y="991956"/>
            <a:ext cx="8761413" cy="706964"/>
          </a:xfrm>
        </p:spPr>
        <p:txBody>
          <a:bodyPr/>
          <a:lstStyle/>
          <a:p>
            <a:r>
              <a:rPr lang="en-US" dirty="0" smtClean="0"/>
              <a:t>Industrial Revolution – South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835" y="2301346"/>
            <a:ext cx="7510405" cy="4059693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Discovery of diamonds and gold in South Africa – late 19</a:t>
            </a:r>
            <a:r>
              <a:rPr lang="en-US" sz="2200" b="1" baseline="30000" dirty="0" smtClean="0"/>
              <a:t>th</a:t>
            </a:r>
            <a:r>
              <a:rPr lang="en-US" sz="2200" b="1" dirty="0" smtClean="0"/>
              <a:t> century</a:t>
            </a:r>
          </a:p>
          <a:p>
            <a:r>
              <a:rPr lang="en-US" sz="2200" b="1" dirty="0" smtClean="0"/>
              <a:t>British Imperialism</a:t>
            </a:r>
          </a:p>
          <a:p>
            <a:pPr lvl="1"/>
            <a:r>
              <a:rPr lang="en-US" sz="2000" dirty="0" smtClean="0"/>
              <a:t>Conquered the independent states of South Africa in 1880’s</a:t>
            </a:r>
          </a:p>
          <a:p>
            <a:pPr lvl="1"/>
            <a:r>
              <a:rPr lang="en-US" sz="2000" dirty="0"/>
              <a:t>Limited rights of black South Africans</a:t>
            </a:r>
          </a:p>
          <a:p>
            <a:pPr lvl="1"/>
            <a:r>
              <a:rPr lang="en-US" sz="2000" dirty="0" smtClean="0"/>
              <a:t>Forced taxation</a:t>
            </a:r>
          </a:p>
          <a:p>
            <a:pPr lvl="1"/>
            <a:r>
              <a:rPr lang="en-US" sz="2000" dirty="0" smtClean="0"/>
              <a:t>Migrant workers - forced to live in mining compounds until contract was up.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509" y="2367434"/>
            <a:ext cx="4336705" cy="438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Revolution – East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" y="2258568"/>
            <a:ext cx="8284464" cy="4517136"/>
          </a:xfrm>
        </p:spPr>
        <p:txBody>
          <a:bodyPr/>
          <a:lstStyle/>
          <a:p>
            <a:r>
              <a:rPr lang="en-US" sz="2200" b="1" dirty="0" smtClean="0"/>
              <a:t>Meiji reforms Japan - 1868</a:t>
            </a:r>
          </a:p>
          <a:p>
            <a:pPr lvl="1"/>
            <a:r>
              <a:rPr lang="en-US" sz="1800" dirty="0" smtClean="0"/>
              <a:t>Meiji Restoration – Emperor restored to supreme ruler, end of feudal Japan</a:t>
            </a:r>
          </a:p>
          <a:p>
            <a:pPr lvl="1"/>
            <a:r>
              <a:rPr lang="en-US" sz="1800" dirty="0" smtClean="0"/>
              <a:t>Trade treaties with European nations and U.S.</a:t>
            </a:r>
          </a:p>
          <a:p>
            <a:pPr lvl="1"/>
            <a:r>
              <a:rPr lang="en-US" sz="1800" dirty="0" smtClean="0"/>
              <a:t>Westernization – modeled government, economy, and societies after western powers</a:t>
            </a:r>
          </a:p>
          <a:p>
            <a:r>
              <a:rPr lang="en-US" sz="2200" b="1" dirty="0" smtClean="0"/>
              <a:t>Self strengthening Qing China – 19</a:t>
            </a:r>
            <a:r>
              <a:rPr lang="en-US" sz="2200" b="1" baseline="30000" dirty="0" smtClean="0"/>
              <a:t>th</a:t>
            </a:r>
            <a:r>
              <a:rPr lang="en-US" sz="2200" b="1" dirty="0" smtClean="0"/>
              <a:t> century</a:t>
            </a:r>
          </a:p>
          <a:p>
            <a:pPr lvl="1"/>
            <a:r>
              <a:rPr lang="en-US" sz="2000" dirty="0" smtClean="0"/>
              <a:t>China not benefiting from foreign trade – limit port openings</a:t>
            </a:r>
          </a:p>
          <a:p>
            <a:pPr lvl="2"/>
            <a:r>
              <a:rPr lang="en-US" sz="1800" dirty="0" smtClean="0"/>
              <a:t>Opium From British harmful to Chinese</a:t>
            </a:r>
          </a:p>
          <a:p>
            <a:pPr lvl="1"/>
            <a:r>
              <a:rPr lang="en-US" sz="2000" dirty="0" smtClean="0"/>
              <a:t>Westernize industrially and militarily to self-sustain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456" y="3591161"/>
            <a:ext cx="3971544" cy="3266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896" y="42863"/>
            <a:ext cx="2737104" cy="410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854795"/>
            <a:ext cx="8761413" cy="1045963"/>
          </a:xfrm>
        </p:spPr>
        <p:txBody>
          <a:bodyPr/>
          <a:lstStyle/>
          <a:p>
            <a:r>
              <a:rPr lang="en-US" dirty="0" smtClean="0"/>
              <a:t>Outcomes of the Industrial Revolution around the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176" y="2356612"/>
            <a:ext cx="9651191" cy="4126484"/>
          </a:xfrm>
        </p:spPr>
        <p:txBody>
          <a:bodyPr/>
          <a:lstStyle/>
          <a:p>
            <a:r>
              <a:rPr lang="en-US" sz="2200" b="1" dirty="0" smtClean="0"/>
              <a:t>The need for raw materials leads to increased global interactions, trade, colonization, and exploitation of workers</a:t>
            </a:r>
          </a:p>
          <a:p>
            <a:r>
              <a:rPr lang="en-US" sz="2200" b="1" dirty="0" smtClean="0"/>
              <a:t>Western Europe and the United States become leaders in industrialization </a:t>
            </a:r>
          </a:p>
          <a:p>
            <a:pPr lvl="1"/>
            <a:r>
              <a:rPr lang="en-US" sz="1800" dirty="0" smtClean="0"/>
              <a:t>Asia’s market shares decline</a:t>
            </a:r>
          </a:p>
          <a:p>
            <a:r>
              <a:rPr lang="en-US" sz="2200" b="1" dirty="0" smtClean="0"/>
              <a:t>Economic Theories</a:t>
            </a:r>
          </a:p>
          <a:p>
            <a:pPr lvl="1"/>
            <a:r>
              <a:rPr lang="en-US" sz="1800" dirty="0" smtClean="0"/>
              <a:t>Capitalism vs. Utopian Socialism</a:t>
            </a:r>
          </a:p>
          <a:p>
            <a:r>
              <a:rPr lang="en-US" sz="2200" b="1" dirty="0" smtClean="0"/>
              <a:t>Beginnings of transnational businesses, stock markets, the gold standard, and insurance</a:t>
            </a:r>
          </a:p>
          <a:p>
            <a:pPr lvl="1"/>
            <a:r>
              <a:rPr lang="en-US" sz="1800" dirty="0" smtClean="0"/>
              <a:t>United Fruit Company – U.S. company </a:t>
            </a:r>
            <a:r>
              <a:rPr lang="en-US" sz="1800" dirty="0" smtClean="0"/>
              <a:t>operating </a:t>
            </a:r>
            <a:r>
              <a:rPr lang="en-US" sz="1800" dirty="0" smtClean="0"/>
              <a:t>in Central America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47" y="2852928"/>
            <a:ext cx="2597474" cy="37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7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5459" y="3498765"/>
            <a:ext cx="8825658" cy="2677648"/>
          </a:xfrm>
        </p:spPr>
        <p:txBody>
          <a:bodyPr/>
          <a:lstStyle/>
          <a:p>
            <a:r>
              <a:rPr lang="en-US" dirty="0" smtClean="0"/>
              <a:t>Industrial Revolution </a:t>
            </a:r>
            <a:br>
              <a:rPr lang="en-US" dirty="0" smtClean="0"/>
            </a:br>
            <a:r>
              <a:rPr lang="en-US" sz="3300" dirty="0" smtClean="0"/>
              <a:t>around the </a:t>
            </a:r>
            <a:r>
              <a:rPr lang="en-US" sz="3300" dirty="0" smtClean="0"/>
              <a:t>world 1750-1900</a:t>
            </a:r>
            <a:endParaRPr lang="en-US" sz="3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24" y="594202"/>
            <a:ext cx="10058400" cy="424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4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Industrialization –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249424"/>
            <a:ext cx="6470156" cy="4608576"/>
          </a:xfrm>
        </p:spPr>
        <p:txBody>
          <a:bodyPr>
            <a:normAutofit/>
          </a:bodyPr>
          <a:lstStyle/>
          <a:p>
            <a:r>
              <a:rPr lang="en-US" sz="2600" b="1" dirty="0"/>
              <a:t>Industrialization</a:t>
            </a:r>
            <a:r>
              <a:rPr lang="en-US" sz="2600" dirty="0"/>
              <a:t> </a:t>
            </a:r>
          </a:p>
          <a:p>
            <a:pPr lvl="1"/>
            <a:r>
              <a:rPr lang="en-US" sz="2500" dirty="0" smtClean="0"/>
              <a:t>the </a:t>
            </a:r>
            <a:r>
              <a:rPr lang="en-US" sz="2500" dirty="0"/>
              <a:t>process by which an economy is transformed from primarily agricultural to one based on the manufacturing of goods. </a:t>
            </a:r>
            <a:endParaRPr lang="en-US" sz="2500" dirty="0" smtClean="0"/>
          </a:p>
          <a:p>
            <a:pPr lvl="1"/>
            <a:r>
              <a:rPr lang="en-US" sz="2500" dirty="0" smtClean="0"/>
              <a:t>Individual </a:t>
            </a:r>
            <a:r>
              <a:rPr lang="en-US" sz="2500" dirty="0"/>
              <a:t>manual labor is often replaced by mechanized mass production, and craftsmen are replaced by assembly lines</a:t>
            </a:r>
            <a:r>
              <a:rPr lang="en-US" sz="26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157" y="2103120"/>
            <a:ext cx="5721843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7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86" y="964524"/>
            <a:ext cx="8761413" cy="706964"/>
          </a:xfrm>
        </p:spPr>
        <p:txBody>
          <a:bodyPr/>
          <a:lstStyle/>
          <a:p>
            <a:r>
              <a:rPr lang="en-US" dirty="0" smtClean="0"/>
              <a:t>Industrial Revolution -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86" y="2258168"/>
            <a:ext cx="11227242" cy="4190337"/>
          </a:xfrm>
        </p:spPr>
        <p:txBody>
          <a:bodyPr>
            <a:noAutofit/>
          </a:bodyPr>
          <a:lstStyle/>
          <a:p>
            <a:r>
              <a:rPr lang="en-US" sz="2200" b="1" dirty="0" smtClean="0"/>
              <a:t>Begins in England -  </a:t>
            </a:r>
            <a:r>
              <a:rPr lang="en-US" sz="2200" dirty="0" smtClean="0"/>
              <a:t>late18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century</a:t>
            </a:r>
          </a:p>
          <a:p>
            <a:r>
              <a:rPr lang="en-US" sz="2200" b="1" dirty="0" smtClean="0"/>
              <a:t>Underlying causes</a:t>
            </a:r>
          </a:p>
          <a:p>
            <a:pPr lvl="1"/>
            <a:r>
              <a:rPr lang="en-US" sz="1800" dirty="0" smtClean="0"/>
              <a:t>Agricultural revolution leads to population boom</a:t>
            </a:r>
          </a:p>
          <a:p>
            <a:pPr lvl="1"/>
            <a:r>
              <a:rPr lang="en-US" sz="1800" dirty="0" smtClean="0"/>
              <a:t>Abundance of natural resources – coal, iron ore</a:t>
            </a:r>
          </a:p>
          <a:p>
            <a:pPr lvl="1"/>
            <a:r>
              <a:rPr lang="en-US" sz="1800" dirty="0" smtClean="0"/>
              <a:t>Colonies abroad with abundant raw materials</a:t>
            </a:r>
          </a:p>
          <a:p>
            <a:r>
              <a:rPr lang="en-US" sz="2200" b="1" dirty="0" smtClean="0"/>
              <a:t>Rise in factory and mining industries</a:t>
            </a:r>
          </a:p>
          <a:p>
            <a:pPr lvl="1"/>
            <a:r>
              <a:rPr lang="en-US" sz="1800" dirty="0" smtClean="0"/>
              <a:t>Creation of a middle class</a:t>
            </a:r>
          </a:p>
          <a:p>
            <a:pPr lvl="1"/>
            <a:r>
              <a:rPr lang="en-US" sz="1800" dirty="0" smtClean="0"/>
              <a:t>Women and children workers</a:t>
            </a:r>
          </a:p>
          <a:p>
            <a:pPr lvl="2"/>
            <a:r>
              <a:rPr lang="en-US" sz="1600" dirty="0" smtClean="0"/>
              <a:t>Women’s suffrage – right to vote</a:t>
            </a:r>
          </a:p>
          <a:p>
            <a:pPr lvl="1"/>
            <a:r>
              <a:rPr lang="en-US" sz="1800" dirty="0" smtClean="0"/>
              <a:t>Labor unions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14" y="1218619"/>
            <a:ext cx="4722086" cy="26582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96" y="3986681"/>
            <a:ext cx="4099560" cy="287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798" y="623811"/>
            <a:ext cx="8761413" cy="706964"/>
          </a:xfrm>
        </p:spPr>
        <p:txBody>
          <a:bodyPr/>
          <a:lstStyle/>
          <a:p>
            <a:r>
              <a:rPr lang="en-US" dirty="0" smtClean="0"/>
              <a:t>Industrialism in Europe by 1850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798" y="1330775"/>
            <a:ext cx="6718852" cy="5500501"/>
          </a:xfrm>
          <a:prstGeom prst="rect">
            <a:avLst/>
          </a:prstGeom>
          <a:noFill/>
          <a:ln w="9525">
            <a:solidFill>
              <a:srgbClr val="744D2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52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343" y="502920"/>
            <a:ext cx="9281023" cy="1177712"/>
          </a:xfrm>
        </p:spPr>
        <p:txBody>
          <a:bodyPr/>
          <a:lstStyle/>
          <a:p>
            <a:r>
              <a:rPr lang="en-US" dirty="0" smtClean="0"/>
              <a:t>Manufacturing output 1750-1900</a:t>
            </a:r>
            <a:endParaRPr lang="en-US" dirty="0"/>
          </a:p>
        </p:txBody>
      </p:sp>
      <p:pic>
        <p:nvPicPr>
          <p:cNvPr id="4" name="Content Placeholder 3" descr="Graph_rel_share_world_manuf_1750_1900_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1"/>
          <a:stretch>
            <a:fillRect/>
          </a:stretch>
        </p:blipFill>
        <p:spPr bwMode="auto">
          <a:xfrm>
            <a:off x="1119975" y="1837943"/>
            <a:ext cx="9871113" cy="4779647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1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Revolution - United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688" y="2266122"/>
            <a:ext cx="11092069" cy="4436827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Spread to United States</a:t>
            </a:r>
            <a:r>
              <a:rPr lang="en-US" sz="2200" dirty="0" smtClean="0"/>
              <a:t> – mid 19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century</a:t>
            </a:r>
          </a:p>
          <a:p>
            <a:r>
              <a:rPr lang="en-US" sz="2200" b="1" dirty="0" smtClean="0"/>
              <a:t>Factory system</a:t>
            </a:r>
          </a:p>
          <a:p>
            <a:pPr marL="457200" lvl="1" indent="0">
              <a:buNone/>
            </a:pPr>
            <a:r>
              <a:rPr lang="en-US" sz="1800" dirty="0" smtClean="0"/>
              <a:t>Assembly line, unskilled labor, cheap</a:t>
            </a:r>
          </a:p>
          <a:p>
            <a:r>
              <a:rPr lang="en-US" sz="2200" b="1" dirty="0" smtClean="0"/>
              <a:t>Steel – </a:t>
            </a:r>
            <a:r>
              <a:rPr lang="en-US" sz="2200" dirty="0" smtClean="0"/>
              <a:t>Bessemer process</a:t>
            </a:r>
          </a:p>
          <a:p>
            <a:pPr lvl="1"/>
            <a:r>
              <a:rPr lang="en-US" sz="1800" dirty="0" smtClean="0"/>
              <a:t>Railroads, sky scrapers</a:t>
            </a:r>
          </a:p>
          <a:p>
            <a:r>
              <a:rPr lang="en-US" sz="2200" b="1" dirty="0"/>
              <a:t>Cotton production</a:t>
            </a:r>
          </a:p>
          <a:p>
            <a:pPr lvl="1"/>
            <a:r>
              <a:rPr lang="en-US" sz="1800" dirty="0" smtClean="0"/>
              <a:t>Cotton </a:t>
            </a:r>
            <a:r>
              <a:rPr lang="en-US" sz="1800" dirty="0"/>
              <a:t>Gin</a:t>
            </a:r>
          </a:p>
          <a:p>
            <a:pPr lvl="1"/>
            <a:r>
              <a:rPr lang="en-US" sz="1800" dirty="0" smtClean="0"/>
              <a:t>Rejuvenated Slavery</a:t>
            </a:r>
            <a:endParaRPr lang="en-US" sz="1800" dirty="0"/>
          </a:p>
          <a:p>
            <a:r>
              <a:rPr lang="en-US" sz="2200" b="1" dirty="0" smtClean="0"/>
              <a:t>Increase </a:t>
            </a:r>
            <a:r>
              <a:rPr lang="en-US" sz="2200" b="1" dirty="0" smtClean="0"/>
              <a:t>in world </a:t>
            </a:r>
            <a:r>
              <a:rPr lang="en-US" sz="2200" b="1" dirty="0" smtClean="0"/>
              <a:t>market share of finished products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987" y="2266122"/>
            <a:ext cx="4726507" cy="34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Revolution – Middle 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3" y="2603500"/>
            <a:ext cx="8961120" cy="3934460"/>
          </a:xfrm>
        </p:spPr>
        <p:txBody>
          <a:bodyPr/>
          <a:lstStyle/>
          <a:p>
            <a:r>
              <a:rPr lang="en-US" sz="2200" b="1" dirty="0" smtClean="0"/>
              <a:t>Many Middle Eastern governments resisted economic and social change </a:t>
            </a:r>
          </a:p>
          <a:p>
            <a:r>
              <a:rPr lang="en-US" sz="2200" b="1" dirty="0" smtClean="0"/>
              <a:t>Ottoman Empire - </a:t>
            </a:r>
            <a:r>
              <a:rPr lang="en-US" sz="2200" dirty="0" err="1" smtClean="0"/>
              <a:t>Tanzimat</a:t>
            </a:r>
            <a:r>
              <a:rPr lang="en-US" sz="2200" dirty="0" smtClean="0"/>
              <a:t> reforms</a:t>
            </a:r>
          </a:p>
          <a:p>
            <a:pPr lvl="1"/>
            <a:r>
              <a:rPr lang="en-US" sz="1800" dirty="0" smtClean="0"/>
              <a:t>Introduction of paper money, standardized school system, abolition of slavery</a:t>
            </a:r>
          </a:p>
          <a:p>
            <a:r>
              <a:rPr lang="en-US" sz="2200" b="1" dirty="0" smtClean="0"/>
              <a:t>Egypt </a:t>
            </a:r>
            <a:r>
              <a:rPr lang="en-US" sz="2200" dirty="0" smtClean="0"/>
              <a:t>- Muhammad Ali </a:t>
            </a:r>
          </a:p>
          <a:p>
            <a:pPr lvl="1"/>
            <a:r>
              <a:rPr lang="en-US" sz="1800" dirty="0" smtClean="0"/>
              <a:t>Improvements in infrastructure – railroads, canals, irrigation systems</a:t>
            </a:r>
          </a:p>
          <a:p>
            <a:pPr lvl="1"/>
            <a:r>
              <a:rPr lang="en-US" sz="1800" dirty="0" smtClean="0"/>
              <a:t>Textile manufacturing, Cash crops – Cotton, tobacco</a:t>
            </a:r>
          </a:p>
          <a:p>
            <a:r>
              <a:rPr lang="en-US" sz="2200" b="1" dirty="0" smtClean="0"/>
              <a:t>Still cannot compete with level of European industrialization</a:t>
            </a:r>
            <a:endParaRPr lang="en-US" sz="2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456" y="2240280"/>
            <a:ext cx="2331720" cy="447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3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65" y="982812"/>
            <a:ext cx="8761413" cy="706964"/>
          </a:xfrm>
        </p:spPr>
        <p:txBody>
          <a:bodyPr/>
          <a:lstStyle/>
          <a:p>
            <a:r>
              <a:rPr lang="en-US" dirty="0" smtClean="0"/>
              <a:t>Industrial Revolution –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59152"/>
            <a:ext cx="7159752" cy="4466455"/>
          </a:xfrm>
        </p:spPr>
        <p:txBody>
          <a:bodyPr/>
          <a:lstStyle/>
          <a:p>
            <a:r>
              <a:rPr lang="en-US" sz="2200" b="1" dirty="0" smtClean="0"/>
              <a:t>Like the Middle East, India’s share in the global market begins to decrease</a:t>
            </a:r>
          </a:p>
          <a:p>
            <a:r>
              <a:rPr lang="en-US" sz="2200" b="1" dirty="0" smtClean="0"/>
              <a:t>Continue to produce but take a significant hit due to Europeans self producing </a:t>
            </a:r>
          </a:p>
          <a:p>
            <a:pPr lvl="1"/>
            <a:r>
              <a:rPr lang="en-US" sz="1800" dirty="0" smtClean="0"/>
              <a:t>ship building</a:t>
            </a:r>
          </a:p>
          <a:p>
            <a:pPr lvl="1"/>
            <a:r>
              <a:rPr lang="en-US" sz="1800" dirty="0" smtClean="0"/>
              <a:t>iron working</a:t>
            </a:r>
          </a:p>
          <a:p>
            <a:pPr lvl="1"/>
            <a:r>
              <a:rPr lang="en-US" sz="1800" dirty="0" smtClean="0"/>
              <a:t>textile industries</a:t>
            </a:r>
          </a:p>
          <a:p>
            <a:r>
              <a:rPr lang="en-US" sz="2200" b="1" dirty="0" smtClean="0"/>
              <a:t>A weakened India will fall victim to British Imperialism in mid 1800’s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231" y="3730752"/>
            <a:ext cx="5296094" cy="29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1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586</TotalTime>
  <Words>433</Words>
  <Application>Microsoft Office PowerPoint</Application>
  <PresentationFormat>Widescreen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 Boardroom</vt:lpstr>
      <vt:lpstr>Warm up – Monday 2/13</vt:lpstr>
      <vt:lpstr>Industrial Revolution  around the world 1750-1900</vt:lpstr>
      <vt:lpstr>Industrialization – what is it?</vt:lpstr>
      <vt:lpstr>Industrial Revolution - Europe</vt:lpstr>
      <vt:lpstr>Industrialism in Europe by 1850</vt:lpstr>
      <vt:lpstr>Manufacturing output 1750-1900</vt:lpstr>
      <vt:lpstr>Industrial Revolution - United States</vt:lpstr>
      <vt:lpstr>Industrial Revolution – Middle East</vt:lpstr>
      <vt:lpstr>Industrial Revolution – India</vt:lpstr>
      <vt:lpstr>Industrial Revolution – South Africa</vt:lpstr>
      <vt:lpstr>Industrial Revolution – East Asia</vt:lpstr>
      <vt:lpstr>Outcomes of the Industrial Revolution around the world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Revolution  around the world</dc:title>
  <dc:creator>Neal, Brett</dc:creator>
  <cp:lastModifiedBy>Neal, Brett</cp:lastModifiedBy>
  <cp:revision>35</cp:revision>
  <dcterms:created xsi:type="dcterms:W3CDTF">2017-02-12T19:34:16Z</dcterms:created>
  <dcterms:modified xsi:type="dcterms:W3CDTF">2017-02-13T19:19:36Z</dcterms:modified>
</cp:coreProperties>
</file>