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2" r:id="rId3"/>
    <p:sldId id="263" r:id="rId4"/>
    <p:sldId id="257" r:id="rId5"/>
    <p:sldId id="258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53" d="100"/>
          <a:sy n="53" d="100"/>
        </p:scale>
        <p:origin x="40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Rome and Han China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comparison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11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First… what is a “dynasty”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7463" y="739471"/>
            <a:ext cx="7315200" cy="3877652"/>
          </a:xfrm>
        </p:spPr>
        <p:txBody>
          <a:bodyPr/>
          <a:lstStyle/>
          <a:p>
            <a:r>
              <a:rPr lang="en-US" dirty="0" smtClean="0"/>
              <a:t>For much of China’s history, they used a political system to choosing emperors called the “ Dynasty System”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dirty="0" smtClean="0"/>
              <a:t>One family would rule, passing it on for generations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The first dynasty – Xia</a:t>
            </a:r>
          </a:p>
          <a:p>
            <a:pPr lvl="2">
              <a:lnSpc>
                <a:spcPct val="100000"/>
              </a:lnSpc>
            </a:pPr>
            <a:r>
              <a:rPr lang="en-US" dirty="0" smtClean="0"/>
              <a:t>actually made up by the Shang to legitimize their reason to rule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Dynasty’s could be overthrown by others</a:t>
            </a:r>
          </a:p>
          <a:p>
            <a:pPr lvl="2">
              <a:lnSpc>
                <a:spcPct val="100000"/>
              </a:lnSpc>
            </a:pPr>
            <a:r>
              <a:rPr lang="en-US" dirty="0" smtClean="0"/>
              <a:t>Mandate of Heaven – God no longer thinks family should rule</a:t>
            </a:r>
          </a:p>
          <a:p>
            <a:pPr marL="502920" lvl="1" indent="0">
              <a:lnSpc>
                <a:spcPct val="100000"/>
              </a:lnSpc>
              <a:buNone/>
            </a:pPr>
            <a:endParaRPr lang="en-US" dirty="0" smtClean="0"/>
          </a:p>
          <a:p>
            <a:pPr marL="502920" lvl="1" indent="0">
              <a:lnSpc>
                <a:spcPct val="100000"/>
              </a:lnSpc>
              <a:buNone/>
            </a:pPr>
            <a:r>
              <a:rPr lang="en-US" dirty="0" smtClean="0"/>
              <a:t>The Dynastic Cycle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511" y="3930857"/>
            <a:ext cx="3193898" cy="2273479"/>
          </a:xfrm>
          <a:prstGeom prst="rect">
            <a:avLst/>
          </a:prstGeom>
        </p:spPr>
      </p:pic>
      <p:sp>
        <p:nvSpPr>
          <p:cNvPr id="5" name="5-Point Star 4"/>
          <p:cNvSpPr/>
          <p:nvPr/>
        </p:nvSpPr>
        <p:spPr>
          <a:xfrm>
            <a:off x="3837463" y="986589"/>
            <a:ext cx="241242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4302684" y="2029328"/>
            <a:ext cx="241242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4302684" y="3022435"/>
            <a:ext cx="241242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4746214" y="3424428"/>
            <a:ext cx="241242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9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Dynastic cycle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175" y="871537"/>
            <a:ext cx="7172325" cy="5105400"/>
          </a:xfrm>
        </p:spPr>
      </p:pic>
    </p:spTree>
    <p:extLst>
      <p:ext uri="{BB962C8B-B14F-4D97-AF65-F5344CB8AC3E}">
        <p14:creationId xmlns:p14="http://schemas.microsoft.com/office/powerpoint/2010/main" val="103894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history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4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5551" y="1123837"/>
            <a:ext cx="7248584" cy="3146013"/>
          </a:xfrm>
        </p:spPr>
      </p:pic>
      <p:sp>
        <p:nvSpPr>
          <p:cNvPr id="5" name="TextBox 4"/>
          <p:cNvSpPr txBox="1"/>
          <p:nvPr/>
        </p:nvSpPr>
        <p:spPr>
          <a:xfrm>
            <a:off x="3815552" y="4373216"/>
            <a:ext cx="80239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Both Rome and Han China had started as smaller territorial holdings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Rome started as a city state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Han China expanded its control further than the Zhou and Qin dynasties</a:t>
            </a:r>
          </a:p>
          <a:p>
            <a:pPr lvl="1"/>
            <a:endParaRPr lang="en-US" dirty="0" smtClean="0"/>
          </a:p>
          <a:p>
            <a:r>
              <a:rPr lang="en-US" dirty="0"/>
              <a:t>Both dynasties had proud engineering accomplishments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China: Roads, Canals, The Great Wall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Rome: roads, aqueducts, sewage systems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3610405" y="4421344"/>
            <a:ext cx="241242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3610405" y="5520247"/>
            <a:ext cx="241242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0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9024" y="3424428"/>
            <a:ext cx="7315200" cy="323876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Both had well organized bureaucracies </a:t>
            </a:r>
          </a:p>
          <a:p>
            <a:r>
              <a:rPr lang="en-US" dirty="0" smtClean="0"/>
              <a:t>Rome used well made laws</a:t>
            </a:r>
          </a:p>
          <a:p>
            <a:pPr lvl="1"/>
            <a:r>
              <a:rPr lang="en-US" dirty="0" smtClean="0"/>
              <a:t>Used ever-expanding military to grow and control new territory</a:t>
            </a:r>
          </a:p>
          <a:p>
            <a:pPr lvl="1"/>
            <a:r>
              <a:rPr lang="en-US" dirty="0" smtClean="0"/>
              <a:t>local governors were given control </a:t>
            </a:r>
          </a:p>
          <a:p>
            <a:r>
              <a:rPr lang="en-US" dirty="0" smtClean="0"/>
              <a:t>China used well trained men</a:t>
            </a:r>
          </a:p>
          <a:p>
            <a:pPr lvl="1"/>
            <a:r>
              <a:rPr lang="en-US" dirty="0" smtClean="0"/>
              <a:t>Based on Confucian teaching of filial piety</a:t>
            </a:r>
          </a:p>
          <a:p>
            <a:pPr lvl="1"/>
            <a:r>
              <a:rPr lang="en-US" dirty="0"/>
              <a:t>Local government officials </a:t>
            </a:r>
            <a:r>
              <a:rPr lang="en-US" dirty="0" smtClean="0"/>
              <a:t>trained to rule </a:t>
            </a:r>
            <a:r>
              <a:rPr lang="en-US" dirty="0"/>
              <a:t>over the provinces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708" y="449687"/>
            <a:ext cx="3841916" cy="29747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181" y="449687"/>
            <a:ext cx="4033548" cy="2974741"/>
          </a:xfrm>
          <a:prstGeom prst="rect">
            <a:avLst/>
          </a:prstGeom>
        </p:spPr>
      </p:pic>
      <p:sp>
        <p:nvSpPr>
          <p:cNvPr id="6" name="5-Point Star 5"/>
          <p:cNvSpPr/>
          <p:nvPr/>
        </p:nvSpPr>
        <p:spPr>
          <a:xfrm>
            <a:off x="3724708" y="3609473"/>
            <a:ext cx="241242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3896992" y="4033733"/>
            <a:ext cx="241242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3872929" y="5100239"/>
            <a:ext cx="241242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0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3617842"/>
            <a:ext cx="7315200" cy="2366905"/>
          </a:xfrm>
        </p:spPr>
        <p:txBody>
          <a:bodyPr/>
          <a:lstStyle/>
          <a:p>
            <a:r>
              <a:rPr lang="en-US" dirty="0" smtClean="0"/>
              <a:t>Both saw emperors as “divine” in some way</a:t>
            </a:r>
          </a:p>
          <a:p>
            <a:pPr lvl="1"/>
            <a:r>
              <a:rPr lang="en-US" dirty="0" smtClean="0"/>
              <a:t>Rome: emperors had cult followings after death</a:t>
            </a:r>
          </a:p>
          <a:p>
            <a:pPr lvl="1"/>
            <a:r>
              <a:rPr lang="en-US" dirty="0" smtClean="0"/>
              <a:t>China: emperors we’re seen as directly linked to heaven</a:t>
            </a:r>
          </a:p>
          <a:p>
            <a:pPr lvl="2"/>
            <a:r>
              <a:rPr lang="en-US" dirty="0" smtClean="0"/>
              <a:t>Mandate of Heaven</a:t>
            </a:r>
          </a:p>
          <a:p>
            <a:r>
              <a:rPr lang="en-US" dirty="0" smtClean="0"/>
              <a:t>Both saw an outside religion come in and take root</a:t>
            </a:r>
          </a:p>
          <a:p>
            <a:pPr lvl="1"/>
            <a:r>
              <a:rPr lang="en-US" dirty="0" smtClean="0"/>
              <a:t>Rome: Christianity from the Middle East</a:t>
            </a:r>
          </a:p>
          <a:p>
            <a:pPr lvl="1"/>
            <a:r>
              <a:rPr lang="en-US" dirty="0" smtClean="0"/>
              <a:t>China: Buddhism and Hinduism came in from India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260" y="882593"/>
            <a:ext cx="3646998" cy="27352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575" y="882593"/>
            <a:ext cx="2301465" cy="2811642"/>
          </a:xfrm>
          <a:prstGeom prst="rect">
            <a:avLst/>
          </a:prstGeom>
        </p:spPr>
      </p:pic>
      <p:sp>
        <p:nvSpPr>
          <p:cNvPr id="6" name="5-Point Star 5"/>
          <p:cNvSpPr/>
          <p:nvPr/>
        </p:nvSpPr>
        <p:spPr>
          <a:xfrm>
            <a:off x="3869268" y="3694235"/>
            <a:ext cx="241242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3869268" y="5041231"/>
            <a:ext cx="241242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0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Although both empires were two of the most accomplished this world has scene, they eventual found themselves in decline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Activity: Using the document handouts, find the similarities and differences between the fall of Rome and Han China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Hint: do the 2 outside bubbles first, then move all of the 	similar reasons to the middle bubble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687" y="3801924"/>
            <a:ext cx="6724361" cy="27527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72931" y="4039263"/>
            <a:ext cx="5025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Rome			      Both			Han China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6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286</TotalTime>
  <Words>284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Corbel</vt:lpstr>
      <vt:lpstr>Wingdings 2</vt:lpstr>
      <vt:lpstr>Frame</vt:lpstr>
      <vt:lpstr>Rome and Han China</vt:lpstr>
      <vt:lpstr>First… what is a “dynasty”</vt:lpstr>
      <vt:lpstr>Dynastic cycle</vt:lpstr>
      <vt:lpstr>A brief history  </vt:lpstr>
      <vt:lpstr>Government</vt:lpstr>
      <vt:lpstr>Religion</vt:lpstr>
      <vt:lpstr>Decline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 and Han China</dc:title>
  <dc:creator>Neal, Brett</dc:creator>
  <cp:lastModifiedBy>Neal, Brett</cp:lastModifiedBy>
  <cp:revision>13</cp:revision>
  <dcterms:created xsi:type="dcterms:W3CDTF">2016-09-18T20:45:27Z</dcterms:created>
  <dcterms:modified xsi:type="dcterms:W3CDTF">2016-09-19T14:16:00Z</dcterms:modified>
</cp:coreProperties>
</file>