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7" r:id="rId7"/>
    <p:sldId id="262" r:id="rId8"/>
    <p:sldId id="268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2" autoAdjust="0"/>
    <p:restoredTop sz="94660"/>
  </p:normalViewPr>
  <p:slideViewPr>
    <p:cSldViewPr>
      <p:cViewPr varScale="1">
        <p:scale>
          <a:sx n="77" d="100"/>
          <a:sy n="77" d="100"/>
        </p:scale>
        <p:origin x="9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B6624-1D6E-40D3-BB6C-493477989C8E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E28F2-88EF-4F61-AF3A-E0BA69C9CD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B6624-1D6E-40D3-BB6C-493477989C8E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E28F2-88EF-4F61-AF3A-E0BA69C9CD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B6624-1D6E-40D3-BB6C-493477989C8E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E28F2-88EF-4F61-AF3A-E0BA69C9CD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B6624-1D6E-40D3-BB6C-493477989C8E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E28F2-88EF-4F61-AF3A-E0BA69C9CD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B6624-1D6E-40D3-BB6C-493477989C8E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E28F2-88EF-4F61-AF3A-E0BA69C9CD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B6624-1D6E-40D3-BB6C-493477989C8E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E28F2-88EF-4F61-AF3A-E0BA69C9CD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B6624-1D6E-40D3-BB6C-493477989C8E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E28F2-88EF-4F61-AF3A-E0BA69C9CD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B6624-1D6E-40D3-BB6C-493477989C8E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E28F2-88EF-4F61-AF3A-E0BA69C9CD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B6624-1D6E-40D3-BB6C-493477989C8E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E28F2-88EF-4F61-AF3A-E0BA69C9CD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B6624-1D6E-40D3-BB6C-493477989C8E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E28F2-88EF-4F61-AF3A-E0BA69C9CD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B6624-1D6E-40D3-BB6C-493477989C8E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E28F2-88EF-4F61-AF3A-E0BA69C9CD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69B6624-1D6E-40D3-BB6C-493477989C8E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E3E28F2-88EF-4F61-AF3A-E0BA69C9CD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Cold War</a:t>
            </a:r>
            <a:br>
              <a:rPr lang="en-US" dirty="0" smtClean="0"/>
            </a:br>
            <a:r>
              <a:rPr lang="en-US" sz="2800" dirty="0" smtClean="0"/>
              <a:t>problems already?</a:t>
            </a:r>
            <a:endParaRPr lang="en-US" dirty="0"/>
          </a:p>
        </p:txBody>
      </p:sp>
      <p:pic>
        <p:nvPicPr>
          <p:cNvPr id="4" name="Picture 3" descr="cold-wa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905000"/>
            <a:ext cx="6835588" cy="464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Alliances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smtClean="0"/>
              <a:t>N.A.T.O.</a:t>
            </a:r>
          </a:p>
          <a:p>
            <a:pPr lvl="1"/>
            <a:r>
              <a:rPr lang="en-US" dirty="0" smtClean="0"/>
              <a:t>North Atlantic Trade Organization</a:t>
            </a:r>
          </a:p>
          <a:p>
            <a:pPr lvl="1"/>
            <a:r>
              <a:rPr lang="en-US" dirty="0" smtClean="0"/>
              <a:t>Western Europe, U.S., Canada</a:t>
            </a:r>
          </a:p>
          <a:p>
            <a:r>
              <a:rPr lang="en-US" dirty="0" smtClean="0"/>
              <a:t>If any of these nations were attacked, others would have to fight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smtClean="0"/>
              <a:t>The Warsaw Pact</a:t>
            </a:r>
          </a:p>
          <a:p>
            <a:r>
              <a:rPr lang="en-US" sz="2400" dirty="0" smtClean="0"/>
              <a:t>Warsaw Treaty Organization of Friendship, Cooperation, and Mutual Assistance</a:t>
            </a:r>
          </a:p>
          <a:p>
            <a:r>
              <a:rPr lang="en-US" sz="2400" dirty="0" smtClean="0"/>
              <a:t>Russia, Poland, East Germany, Hungary, Czechoslovakia, Bulgaria,  Albania</a:t>
            </a:r>
          </a:p>
          <a:p>
            <a:endParaRPr lang="en-US" dirty="0"/>
          </a:p>
        </p:txBody>
      </p:sp>
      <p:sp>
        <p:nvSpPr>
          <p:cNvPr id="5" name="5-Point Star 4"/>
          <p:cNvSpPr/>
          <p:nvPr/>
        </p:nvSpPr>
        <p:spPr>
          <a:xfrm>
            <a:off x="7924800" y="76200"/>
            <a:ext cx="9906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tensions increased, defense was on the rise</a:t>
            </a:r>
          </a:p>
          <a:p>
            <a:r>
              <a:rPr lang="en-US" dirty="0" smtClean="0"/>
              <a:t>U.S. and Russia begin to put more money towards scientific defense research</a:t>
            </a:r>
          </a:p>
        </p:txBody>
      </p:sp>
      <p:pic>
        <p:nvPicPr>
          <p:cNvPr id="8" name="Picture 7" descr="D-Fence-sign-500x5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04800"/>
            <a:ext cx="3581400" cy="1085850"/>
          </a:xfrm>
          <a:prstGeom prst="rect">
            <a:avLst/>
          </a:prstGeom>
        </p:spPr>
      </p:pic>
      <p:pic>
        <p:nvPicPr>
          <p:cNvPr id="9" name="Picture 8" descr="h-bom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886200"/>
            <a:ext cx="3920276" cy="2514600"/>
          </a:xfrm>
          <a:prstGeom prst="rect">
            <a:avLst/>
          </a:prstGeom>
        </p:spPr>
      </p:pic>
      <p:pic>
        <p:nvPicPr>
          <p:cNvPr id="10" name="Picture 9" descr="Sputnik-Ar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200" y="3810000"/>
            <a:ext cx="2743200" cy="2743200"/>
          </a:xfrm>
          <a:prstGeom prst="rect">
            <a:avLst/>
          </a:prstGeom>
        </p:spPr>
      </p:pic>
      <p:sp>
        <p:nvSpPr>
          <p:cNvPr id="7" name="5-Point Star 6"/>
          <p:cNvSpPr/>
          <p:nvPr/>
        </p:nvSpPr>
        <p:spPr>
          <a:xfrm>
            <a:off x="7924800" y="0"/>
            <a:ext cx="9906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Race to superiority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U.S. develops the Hydrogen Bomb</a:t>
            </a:r>
          </a:p>
          <a:p>
            <a:pPr lvl="1"/>
            <a:r>
              <a:rPr lang="en-US" dirty="0" smtClean="0"/>
              <a:t>“H-bomb”</a:t>
            </a:r>
          </a:p>
          <a:p>
            <a:pPr lvl="1"/>
            <a:r>
              <a:rPr lang="en-US" dirty="0" smtClean="0"/>
              <a:t>Russia develops H-bomb soon after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The Space Race</a:t>
            </a:r>
          </a:p>
          <a:p>
            <a:pPr lvl="1"/>
            <a:r>
              <a:rPr lang="en-US" dirty="0" smtClean="0"/>
              <a:t>Russia sends first satellite into space</a:t>
            </a:r>
          </a:p>
          <a:p>
            <a:pPr lvl="2"/>
            <a:r>
              <a:rPr lang="en-US" dirty="0" smtClean="0"/>
              <a:t>Sputnik</a:t>
            </a:r>
          </a:p>
          <a:p>
            <a:pPr lvl="1"/>
            <a:r>
              <a:rPr lang="en-US" dirty="0" smtClean="0"/>
              <a:t>U.S. does the same soon after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7924800" y="0"/>
            <a:ext cx="9906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Pre-Cold War tensions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498080" cy="4800600"/>
          </a:xfrm>
        </p:spPr>
        <p:txBody>
          <a:bodyPr/>
          <a:lstStyle/>
          <a:p>
            <a:r>
              <a:rPr lang="en-US" dirty="0" smtClean="0"/>
              <a:t>Joseph Stalin </a:t>
            </a:r>
          </a:p>
          <a:p>
            <a:pPr lvl="1"/>
            <a:r>
              <a:rPr lang="en-US" dirty="0" smtClean="0"/>
              <a:t>Soviet Union communist dictator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stalin stabbe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590800"/>
            <a:ext cx="2805112" cy="3782173"/>
          </a:xfrm>
          <a:prstGeom prst="rect">
            <a:avLst/>
          </a:prstGeom>
        </p:spPr>
      </p:pic>
      <p:pic>
        <p:nvPicPr>
          <p:cNvPr id="5" name="Picture 4" descr="stali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2590800"/>
            <a:ext cx="3047790" cy="40341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35608" y="-76200"/>
            <a:ext cx="7498080" cy="1143000"/>
          </a:xfrm>
        </p:spPr>
        <p:txBody>
          <a:bodyPr/>
          <a:lstStyle/>
          <a:p>
            <a:r>
              <a:rPr lang="en-US" dirty="0" smtClean="0"/>
              <a:t>Russia’s post-WWII plan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4800600"/>
          </a:xfrm>
        </p:spPr>
        <p:txBody>
          <a:bodyPr/>
          <a:lstStyle/>
          <a:p>
            <a:r>
              <a:rPr lang="en-US" dirty="0" smtClean="0"/>
              <a:t>Russia was virtually destroyed in WWII</a:t>
            </a:r>
          </a:p>
          <a:p>
            <a:pPr lvl="1"/>
            <a:r>
              <a:rPr lang="en-US" dirty="0" smtClean="0"/>
              <a:t>Cities </a:t>
            </a:r>
            <a:r>
              <a:rPr lang="en-US" dirty="0" smtClean="0"/>
              <a:t>demolished (again)</a:t>
            </a:r>
            <a:endParaRPr lang="en-US" dirty="0" smtClean="0"/>
          </a:p>
          <a:p>
            <a:pPr lvl="1"/>
            <a:r>
              <a:rPr lang="en-US" dirty="0" smtClean="0"/>
              <a:t>Millions dead or </a:t>
            </a:r>
            <a:r>
              <a:rPr lang="en-US" dirty="0" smtClean="0"/>
              <a:t>wounded (again)</a:t>
            </a:r>
            <a:endParaRPr lang="en-US" dirty="0" smtClean="0"/>
          </a:p>
          <a:p>
            <a:pPr lvl="1"/>
            <a:r>
              <a:rPr lang="en-US" dirty="0" smtClean="0"/>
              <a:t>Economy </a:t>
            </a:r>
            <a:r>
              <a:rPr lang="en-US" dirty="0" smtClean="0"/>
              <a:t>non-existent (again)</a:t>
            </a:r>
            <a:endParaRPr lang="en-US" dirty="0" smtClean="0"/>
          </a:p>
          <a:p>
            <a:r>
              <a:rPr lang="en-US" dirty="0" smtClean="0"/>
              <a:t>Stalin </a:t>
            </a:r>
            <a:r>
              <a:rPr lang="en-US" dirty="0" smtClean="0"/>
              <a:t>wanted to make sure Russia was well protected in the future</a:t>
            </a:r>
            <a:endParaRPr lang="en-US" dirty="0"/>
          </a:p>
        </p:txBody>
      </p:sp>
      <p:pic>
        <p:nvPicPr>
          <p:cNvPr id="7" name="Picture 6" descr="Iron_Curta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4445203"/>
            <a:ext cx="4439424" cy="2184197"/>
          </a:xfrm>
          <a:prstGeom prst="rect">
            <a:avLst/>
          </a:prstGeom>
        </p:spPr>
      </p:pic>
      <p:sp>
        <p:nvSpPr>
          <p:cNvPr id="8" name="5-Point Star 7"/>
          <p:cNvSpPr/>
          <p:nvPr/>
        </p:nvSpPr>
        <p:spPr>
          <a:xfrm>
            <a:off x="7924800" y="0"/>
            <a:ext cx="9906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Iron-curtain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order to protect Russia, Stalin wants “free” elections in Eastern European countries</a:t>
            </a:r>
          </a:p>
          <a:p>
            <a:pPr lvl="1"/>
            <a:r>
              <a:rPr lang="en-US" dirty="0" smtClean="0"/>
              <a:t>These countries </a:t>
            </a:r>
            <a:r>
              <a:rPr lang="en-US" dirty="0" smtClean="0"/>
              <a:t>are currently occupied </a:t>
            </a:r>
            <a:r>
              <a:rPr lang="en-US" dirty="0" smtClean="0"/>
              <a:t>by Russian troops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These satellite states turn to communism</a:t>
            </a:r>
          </a:p>
          <a:p>
            <a:pPr lvl="1"/>
            <a:r>
              <a:rPr lang="en-US" dirty="0" smtClean="0"/>
              <a:t>Become Russia’s </a:t>
            </a:r>
            <a:r>
              <a:rPr lang="en-US" b="1" u="sng" dirty="0" smtClean="0"/>
              <a:t>“Iron Curtain</a:t>
            </a:r>
            <a:r>
              <a:rPr lang="en-US" b="1" u="sng" dirty="0" smtClean="0"/>
              <a:t>”</a:t>
            </a:r>
          </a:p>
          <a:p>
            <a:pPr lvl="2"/>
            <a:r>
              <a:rPr lang="en-US" b="1" u="sng" dirty="0" smtClean="0"/>
              <a:t>Iron Curtain </a:t>
            </a:r>
            <a:r>
              <a:rPr lang="en-US" dirty="0" smtClean="0"/>
              <a:t>– the imaginary line between communist nations and democratic nations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7924800" y="76200"/>
            <a:ext cx="9906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The Iron Curtain</a:t>
            </a:r>
            <a:endParaRPr lang="en-US" dirty="0"/>
          </a:p>
        </p:txBody>
      </p:sp>
      <p:pic>
        <p:nvPicPr>
          <p:cNvPr id="4" name="Content Placeholder 3" descr="350px-Iron_Curtain_map_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0" y="1199170"/>
            <a:ext cx="5029200" cy="5374059"/>
          </a:xfrm>
        </p:spPr>
      </p:pic>
      <p:sp>
        <p:nvSpPr>
          <p:cNvPr id="3" name="TextBox 2"/>
          <p:cNvSpPr txBox="1"/>
          <p:nvPr/>
        </p:nvSpPr>
        <p:spPr>
          <a:xfrm>
            <a:off x="5257800" y="3886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Berlin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876800" y="4038600"/>
            <a:ext cx="457200" cy="32266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Berlin Wall</a:t>
            </a:r>
            <a:endParaRPr lang="en-US" dirty="0"/>
          </a:p>
        </p:txBody>
      </p:sp>
      <p:pic>
        <p:nvPicPr>
          <p:cNvPr id="4" name="Picture 5" descr="berlinmap_0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0448" y="1524000"/>
            <a:ext cx="6248400" cy="5134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3872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Berlin Wall</a:t>
            </a:r>
            <a:endParaRPr lang="en-US" dirty="0"/>
          </a:p>
        </p:txBody>
      </p:sp>
      <p:pic>
        <p:nvPicPr>
          <p:cNvPr id="4" name="Content Placeholder 3" descr="berlin-wal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2800" y="3276600"/>
            <a:ext cx="4975225" cy="3316817"/>
          </a:xfrm>
        </p:spPr>
      </p:pic>
      <p:sp>
        <p:nvSpPr>
          <p:cNvPr id="3" name="TextBox 2"/>
          <p:cNvSpPr txBox="1"/>
          <p:nvPr/>
        </p:nvSpPr>
        <p:spPr>
          <a:xfrm>
            <a:off x="1317348" y="1417638"/>
            <a:ext cx="70286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Soviet Union built a wall to divide the Capital of Berlin into two sections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West Berlin – Democratic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East Berlin – Communist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8983" y="63731"/>
            <a:ext cx="7498080" cy="1143000"/>
          </a:xfrm>
        </p:spPr>
        <p:txBody>
          <a:bodyPr/>
          <a:lstStyle/>
          <a:p>
            <a:r>
              <a:rPr lang="en-US" dirty="0" smtClean="0"/>
              <a:t>The Berlin Airlift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4114800" cy="5562600"/>
          </a:xfrm>
        </p:spPr>
        <p:txBody>
          <a:bodyPr/>
          <a:lstStyle/>
          <a:p>
            <a:pPr>
              <a:defRPr/>
            </a:pPr>
            <a:r>
              <a:rPr lang="en-US" sz="2800" b="1" dirty="0"/>
              <a:t>Russians want all of Berlin under communist </a:t>
            </a:r>
            <a:r>
              <a:rPr lang="en-US" sz="2800" b="1" dirty="0" smtClean="0"/>
              <a:t>control</a:t>
            </a:r>
          </a:p>
          <a:p>
            <a:pPr marL="82296" indent="0">
              <a:buNone/>
              <a:defRPr/>
            </a:pPr>
            <a:endParaRPr lang="en-US" sz="2800" b="1" dirty="0"/>
          </a:p>
          <a:p>
            <a:pPr>
              <a:defRPr/>
            </a:pPr>
            <a:r>
              <a:rPr lang="en-US" sz="2800" b="1" dirty="0"/>
              <a:t>People in West Berlin (democratic) are </a:t>
            </a:r>
            <a:r>
              <a:rPr lang="en-US" sz="2800" b="1" dirty="0" smtClean="0"/>
              <a:t>trapped.</a:t>
            </a:r>
          </a:p>
          <a:p>
            <a:pPr marL="82296" indent="0">
              <a:buNone/>
              <a:defRPr/>
            </a:pPr>
            <a:endParaRPr lang="en-US" sz="2800" b="1" dirty="0"/>
          </a:p>
          <a:p>
            <a:pPr>
              <a:defRPr/>
            </a:pPr>
            <a:r>
              <a:rPr lang="en-US" sz="2800" b="1" dirty="0"/>
              <a:t>For 11 months - sent planes with food, medicine and </a:t>
            </a:r>
            <a:r>
              <a:rPr lang="en-US" sz="2800" b="1" dirty="0" smtClean="0"/>
              <a:t>coal</a:t>
            </a:r>
            <a:endParaRPr lang="en-US" sz="2800" b="1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990600"/>
            <a:ext cx="2667000" cy="21251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7350" y="3429000"/>
            <a:ext cx="3314700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537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Stopping Communism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Two plans were put in place to help stop the spread of communism to weaker nations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b="1" u="sng" dirty="0" smtClean="0"/>
              <a:t>The Truman Doctrine </a:t>
            </a:r>
            <a:r>
              <a:rPr lang="en-US" dirty="0" smtClean="0"/>
              <a:t>– speech asking congress to provide foreign aid for Turkey and Greece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b="1" u="sng" dirty="0" smtClean="0"/>
              <a:t>The Marshall Plan </a:t>
            </a:r>
            <a:r>
              <a:rPr lang="en-US" dirty="0" smtClean="0"/>
              <a:t>– proposal to congress asking U.S. to provide European countries with food, machines, and other materials needed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7924800" y="0"/>
            <a:ext cx="9906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1009</TotalTime>
  <Words>334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Gill Sans MT</vt:lpstr>
      <vt:lpstr>Verdana</vt:lpstr>
      <vt:lpstr>Wingdings 2</vt:lpstr>
      <vt:lpstr>Solstice</vt:lpstr>
      <vt:lpstr>The Cold War problems already?</vt:lpstr>
      <vt:lpstr>Pre-Cold War tensions </vt:lpstr>
      <vt:lpstr>Russia’s post-WWII plan</vt:lpstr>
      <vt:lpstr>The Iron-curtain</vt:lpstr>
      <vt:lpstr>The Iron Curtain</vt:lpstr>
      <vt:lpstr>The Berlin Wall</vt:lpstr>
      <vt:lpstr>The Berlin Wall</vt:lpstr>
      <vt:lpstr>The Berlin Airlift</vt:lpstr>
      <vt:lpstr>Stopping Communism</vt:lpstr>
      <vt:lpstr>New Alliances</vt:lpstr>
      <vt:lpstr>PowerPoint Presentation</vt:lpstr>
      <vt:lpstr>The Race to superiority</vt:lpstr>
    </vt:vector>
  </TitlesOfParts>
  <Company>Springbranch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Cold War</dc:title>
  <dc:creator>nealb</dc:creator>
  <cp:lastModifiedBy>Neal, Brett</cp:lastModifiedBy>
  <cp:revision>44</cp:revision>
  <dcterms:created xsi:type="dcterms:W3CDTF">2013-04-24T14:42:54Z</dcterms:created>
  <dcterms:modified xsi:type="dcterms:W3CDTF">2015-04-23T17:50:23Z</dcterms:modified>
</cp:coreProperties>
</file>