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3" r:id="rId3"/>
    <p:sldId id="271" r:id="rId4"/>
    <p:sldId id="257" r:id="rId5"/>
    <p:sldId id="262" r:id="rId6"/>
    <p:sldId id="276" r:id="rId7"/>
    <p:sldId id="274" r:id="rId8"/>
    <p:sldId id="27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6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FD82F4-4FD9-47D9-8007-C83C9889C368}" type="datetimeFigureOut">
              <a:rPr lang="en-US" smtClean="0"/>
              <a:pPr/>
              <a:t>9/9/2016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3FD034-E127-4721-BDDD-03058A736C6D}" type="slidenum">
              <a:rPr lang="en-US" smtClean="0"/>
              <a:pPr/>
              <a:t>‹#›</a:t>
            </a:fld>
            <a:endParaRPr lang="en-US"/>
          </a:p>
        </p:txBody>
      </p:sp>
    </p:spTree>
    <p:extLst>
      <p:ext uri="{BB962C8B-B14F-4D97-AF65-F5344CB8AC3E}">
        <p14:creationId xmlns:p14="http://schemas.microsoft.com/office/powerpoint/2010/main" val="1900650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So how do we know all about these early years, before historical documents existed? We examine the evidence….</a:t>
            </a:r>
          </a:p>
          <a:p>
            <a:pPr eaLnBrk="1" hangingPunct="1"/>
            <a:r>
              <a:rPr lang="en-US" dirty="0" smtClean="0"/>
              <a:t>Archeologists excavate and study traces of early settlements (they are the digger uppers). Anthropologists examine the artifacts found by the archeologists to learn about the culture of the settlement. Paleontologists look at the fossils (or bones that are naturally preserved) found at these excavation sites to determine what physiological differences there may have been between these fossils and modern man. They also examine fossils for things like evidence of how these early humans may have died or lived (also part of their culture). For example, teeth can tell a lot about what their diet may have been. Spear heads found inside the fossils or other signs of trauma may indicate a warlike culture. </a:t>
            </a:r>
          </a:p>
          <a:p>
            <a:endParaRPr lang="en-US" dirty="0"/>
          </a:p>
        </p:txBody>
      </p:sp>
      <p:sp>
        <p:nvSpPr>
          <p:cNvPr id="4" name="Slide Number Placeholder 3"/>
          <p:cNvSpPr>
            <a:spLocks noGrp="1"/>
          </p:cNvSpPr>
          <p:nvPr>
            <p:ph type="sldNum" sz="quarter" idx="10"/>
          </p:nvPr>
        </p:nvSpPr>
        <p:spPr/>
        <p:txBody>
          <a:bodyPr/>
          <a:lstStyle/>
          <a:p>
            <a:fld id="{A1ADE5B5-4D56-42BB-9CF4-6D28E09FCD9A}" type="slidenum">
              <a:rPr lang="en-US" smtClean="0"/>
              <a:pPr/>
              <a:t>2</a:t>
            </a:fld>
            <a:endParaRPr lang="en-US"/>
          </a:p>
        </p:txBody>
      </p:sp>
    </p:spTree>
    <p:extLst>
      <p:ext uri="{BB962C8B-B14F-4D97-AF65-F5344CB8AC3E}">
        <p14:creationId xmlns:p14="http://schemas.microsoft.com/office/powerpoint/2010/main" val="284212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85A6C4-8F00-4813-BFFF-4F37B9E8B361}"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A0E40-2024-428E-9BDE-23BC287D72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5A6C4-8F00-4813-BFFF-4F37B9E8B361}"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A0E40-2024-428E-9BDE-23BC287D72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5A6C4-8F00-4813-BFFF-4F37B9E8B361}"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A0E40-2024-428E-9BDE-23BC287D72D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5A6C4-8F00-4813-BFFF-4F37B9E8B361}"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A0E40-2024-428E-9BDE-23BC287D72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85A6C4-8F00-4813-BFFF-4F37B9E8B361}"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1A0E40-2024-428E-9BDE-23BC287D72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85A6C4-8F00-4813-BFFF-4F37B9E8B361}"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A0E40-2024-428E-9BDE-23BC287D72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85A6C4-8F00-4813-BFFF-4F37B9E8B361}" type="datetimeFigureOut">
              <a:rPr lang="en-US" smtClean="0"/>
              <a:pPr/>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1A0E40-2024-428E-9BDE-23BC287D72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85A6C4-8F00-4813-BFFF-4F37B9E8B361}" type="datetimeFigureOut">
              <a:rPr lang="en-US" smtClean="0"/>
              <a:pPr/>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1A0E40-2024-428E-9BDE-23BC287D72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85A6C4-8F00-4813-BFFF-4F37B9E8B361}" type="datetimeFigureOut">
              <a:rPr lang="en-US" smtClean="0"/>
              <a:pPr/>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1A0E40-2024-428E-9BDE-23BC287D72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5A6C4-8F00-4813-BFFF-4F37B9E8B361}"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A0E40-2024-428E-9BDE-23BC287D72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85A6C4-8F00-4813-BFFF-4F37B9E8B361}"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1A0E40-2024-428E-9BDE-23BC287D72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5A6C4-8F00-4813-BFFF-4F37B9E8B361}" type="datetimeFigureOut">
              <a:rPr lang="en-US" smtClean="0"/>
              <a:pPr/>
              <a:t>9/9/2016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A0E40-2024-428E-9BDE-23BC287D72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Primary Sources</a:t>
            </a:r>
            <a:endParaRPr lang="en-US" dirty="0"/>
          </a:p>
        </p:txBody>
      </p:sp>
      <p:sp>
        <p:nvSpPr>
          <p:cNvPr id="3" name="Subtitle 2"/>
          <p:cNvSpPr>
            <a:spLocks noGrp="1"/>
          </p:cNvSpPr>
          <p:nvPr>
            <p:ph type="subTitle" idx="1"/>
          </p:nvPr>
        </p:nvSpPr>
        <p:spPr/>
        <p:txBody>
          <a:bodyPr/>
          <a:lstStyle/>
          <a:p>
            <a:r>
              <a:rPr lang="en-US" dirty="0" smtClean="0"/>
              <a:t>How to analyze sources using H.I.P.P.</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vocabmadeeasy.com/wp-content/uploads/2011/03/artifact.jpg"/>
          <p:cNvPicPr>
            <a:picLocks noChangeAspect="1" noChangeArrowheads="1"/>
          </p:cNvPicPr>
          <p:nvPr/>
        </p:nvPicPr>
        <p:blipFill>
          <a:blip r:embed="rId3" cstate="print"/>
          <a:srcRect t="5585"/>
          <a:stretch>
            <a:fillRect/>
          </a:stretch>
        </p:blipFill>
        <p:spPr bwMode="auto">
          <a:xfrm>
            <a:off x="5075653" y="3023237"/>
            <a:ext cx="3064545" cy="259079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What is a Primary Source</a:t>
            </a:r>
            <a:endParaRPr lang="en-US" dirty="0"/>
          </a:p>
        </p:txBody>
      </p:sp>
      <p:sp>
        <p:nvSpPr>
          <p:cNvPr id="3" name="Content Placeholder 2"/>
          <p:cNvSpPr>
            <a:spLocks noGrp="1"/>
          </p:cNvSpPr>
          <p:nvPr>
            <p:ph idx="1"/>
          </p:nvPr>
        </p:nvSpPr>
        <p:spPr>
          <a:xfrm>
            <a:off x="381000" y="1295400"/>
            <a:ext cx="8229600" cy="4953000"/>
          </a:xfrm>
        </p:spPr>
        <p:txBody>
          <a:bodyPr>
            <a:normAutofit/>
          </a:bodyPr>
          <a:lstStyle/>
          <a:p>
            <a:r>
              <a:rPr lang="en-US" sz="3600" dirty="0" smtClean="0"/>
              <a:t>A primary source is anything </a:t>
            </a:r>
            <a:r>
              <a:rPr lang="en-US" sz="3600" u="sng" dirty="0" smtClean="0"/>
              <a:t>created by</a:t>
            </a:r>
            <a:r>
              <a:rPr lang="en-US" sz="3600" dirty="0" smtClean="0"/>
              <a:t>, </a:t>
            </a:r>
            <a:r>
              <a:rPr lang="en-US" sz="3600" u="sng" dirty="0" smtClean="0"/>
              <a:t>written by</a:t>
            </a:r>
            <a:r>
              <a:rPr lang="en-US" sz="3600" dirty="0" smtClean="0"/>
              <a:t>, or </a:t>
            </a:r>
            <a:r>
              <a:rPr lang="en-US" sz="3600" u="sng" dirty="0" smtClean="0"/>
              <a:t>described by </a:t>
            </a:r>
            <a:r>
              <a:rPr lang="en-US" sz="3600" dirty="0" smtClean="0"/>
              <a:t>som</a:t>
            </a:r>
            <a:r>
              <a:rPr lang="en-US" sz="3600" dirty="0" smtClean="0"/>
              <a:t>eone who was present during the event.</a:t>
            </a:r>
            <a:endParaRPr lang="en-US" sz="3600" dirty="0"/>
          </a:p>
        </p:txBody>
      </p:sp>
      <p:sp>
        <p:nvSpPr>
          <p:cNvPr id="6" name="TextBox 5"/>
          <p:cNvSpPr txBox="1"/>
          <p:nvPr/>
        </p:nvSpPr>
        <p:spPr>
          <a:xfrm>
            <a:off x="6027632" y="2979872"/>
            <a:ext cx="1327608" cy="523220"/>
          </a:xfrm>
          <a:prstGeom prst="rect">
            <a:avLst/>
          </a:prstGeom>
          <a:noFill/>
        </p:spPr>
        <p:txBody>
          <a:bodyPr wrap="none" rtlCol="0">
            <a:spAutoFit/>
          </a:bodyPr>
          <a:lstStyle/>
          <a:p>
            <a:r>
              <a:rPr lang="en-US" sz="2800" dirty="0" smtClean="0">
                <a:solidFill>
                  <a:schemeClr val="bg1"/>
                </a:solidFill>
                <a:effectLst>
                  <a:outerShdw blurRad="50800" dist="38100" dir="2700000" algn="tl" rotWithShape="0">
                    <a:prstClr val="black">
                      <a:alpha val="40000"/>
                    </a:prstClr>
                  </a:outerShdw>
                </a:effectLst>
              </a:rPr>
              <a:t>Artifact</a:t>
            </a:r>
            <a:endParaRPr lang="en-US" sz="2800" dirty="0">
              <a:solidFill>
                <a:schemeClr val="bg1"/>
              </a:solidFill>
              <a:effectLst>
                <a:outerShdw blurRad="50800" dist="38100" dir="2700000" algn="tl" rotWithShape="0">
                  <a:prstClr val="black">
                    <a:alpha val="40000"/>
                  </a:prstClr>
                </a:outerShdw>
              </a:effectLst>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33084"/>
            <a:ext cx="2284095" cy="302529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7037" y="2995112"/>
            <a:ext cx="3578396" cy="219543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7793" y="5062555"/>
            <a:ext cx="2698311" cy="178459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32804" y="5454663"/>
            <a:ext cx="3657600" cy="1393022"/>
          </a:xfrm>
          <a:prstGeom prst="rect">
            <a:avLst/>
          </a:prstGeom>
        </p:spPr>
      </p:pic>
      <p:sp>
        <p:nvSpPr>
          <p:cNvPr id="11" name="TextBox 10"/>
          <p:cNvSpPr txBox="1"/>
          <p:nvPr/>
        </p:nvSpPr>
        <p:spPr>
          <a:xfrm>
            <a:off x="1766663" y="4735389"/>
            <a:ext cx="2444580" cy="523220"/>
          </a:xfrm>
          <a:prstGeom prst="rect">
            <a:avLst/>
          </a:prstGeom>
          <a:noFill/>
        </p:spPr>
        <p:txBody>
          <a:bodyPr wrap="none" rtlCol="0">
            <a:spAutoFit/>
          </a:bodyPr>
          <a:lstStyle/>
          <a:p>
            <a:r>
              <a:rPr lang="en-US" sz="2800" dirty="0" smtClean="0">
                <a:solidFill>
                  <a:schemeClr val="bg1"/>
                </a:solidFill>
                <a:effectLst>
                  <a:outerShdw blurRad="50800" dist="38100" dir="2700000" algn="tl" rotWithShape="0">
                    <a:prstClr val="black">
                      <a:alpha val="40000"/>
                    </a:prstClr>
                  </a:outerShdw>
                </a:effectLst>
              </a:rPr>
              <a:t>Maps/drawings</a:t>
            </a:r>
            <a:endParaRPr lang="en-US" sz="2800" dirty="0">
              <a:solidFill>
                <a:schemeClr val="bg1"/>
              </a:solidFill>
              <a:effectLst>
                <a:outerShdw blurRad="50800" dist="38100" dir="2700000" algn="tl" rotWithShape="0">
                  <a:prstClr val="black">
                    <a:alpha val="40000"/>
                  </a:prstClr>
                </a:outerShdw>
              </a:effectLst>
            </a:endParaRPr>
          </a:p>
        </p:txBody>
      </p:sp>
      <p:sp>
        <p:nvSpPr>
          <p:cNvPr id="12" name="TextBox 11"/>
          <p:cNvSpPr txBox="1"/>
          <p:nvPr/>
        </p:nvSpPr>
        <p:spPr>
          <a:xfrm>
            <a:off x="5859326" y="6324199"/>
            <a:ext cx="1848455" cy="523220"/>
          </a:xfrm>
          <a:prstGeom prst="rect">
            <a:avLst/>
          </a:prstGeom>
          <a:noFill/>
        </p:spPr>
        <p:txBody>
          <a:bodyPr wrap="none" rtlCol="0">
            <a:spAutoFit/>
          </a:bodyPr>
          <a:lstStyle/>
          <a:p>
            <a:r>
              <a:rPr lang="en-US" sz="2800" dirty="0" smtClean="0">
                <a:solidFill>
                  <a:schemeClr val="bg1"/>
                </a:solidFill>
                <a:effectLst>
                  <a:outerShdw blurRad="50800" dist="38100" dir="2700000" algn="tl" rotWithShape="0">
                    <a:prstClr val="black">
                      <a:alpha val="40000"/>
                    </a:prstClr>
                  </a:outerShdw>
                </a:effectLst>
              </a:rPr>
              <a:t>Documents</a:t>
            </a:r>
            <a:endParaRPr lang="en-US" sz="2800" dirty="0">
              <a:solidFill>
                <a:schemeClr val="bg1"/>
              </a:solidFill>
              <a:effectLst>
                <a:outerShdw blurRad="50800" dist="38100" dir="2700000" algn="tl" rotWithShape="0">
                  <a:prstClr val="black">
                    <a:alpha val="40000"/>
                  </a:prstClr>
                </a:outerShdw>
              </a:effectLst>
            </a:endParaRPr>
          </a:p>
        </p:txBody>
      </p:sp>
      <p:sp>
        <p:nvSpPr>
          <p:cNvPr id="13" name="TextBox 12"/>
          <p:cNvSpPr txBox="1"/>
          <p:nvPr/>
        </p:nvSpPr>
        <p:spPr>
          <a:xfrm>
            <a:off x="302164" y="6211034"/>
            <a:ext cx="1180772" cy="523220"/>
          </a:xfrm>
          <a:prstGeom prst="rect">
            <a:avLst/>
          </a:prstGeom>
          <a:noFill/>
        </p:spPr>
        <p:txBody>
          <a:bodyPr wrap="none" rtlCol="0">
            <a:spAutoFit/>
          </a:bodyPr>
          <a:lstStyle/>
          <a:p>
            <a:r>
              <a:rPr lang="en-US" sz="2800" dirty="0" smtClean="0">
                <a:solidFill>
                  <a:schemeClr val="bg1"/>
                </a:solidFill>
                <a:effectLst>
                  <a:outerShdw blurRad="50800" dist="38100" dir="2700000" algn="tl" rotWithShape="0">
                    <a:prstClr val="black">
                      <a:alpha val="40000"/>
                    </a:prstClr>
                  </a:outerShdw>
                </a:effectLst>
              </a:rPr>
              <a:t>Letters</a:t>
            </a:r>
            <a:endParaRPr lang="en-US" sz="2800" dirty="0">
              <a:solidFill>
                <a:schemeClr val="bg1"/>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analyze </a:t>
            </a:r>
            <a:r>
              <a:rPr lang="en-US" dirty="0" smtClean="0"/>
              <a:t>a Primary Source</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Use </a:t>
            </a:r>
            <a:r>
              <a:rPr lang="en-US" dirty="0" smtClean="0"/>
              <a:t>HIPP</a:t>
            </a:r>
            <a:endParaRPr lang="en-US" dirty="0" smtClean="0"/>
          </a:p>
          <a:p>
            <a:r>
              <a:rPr lang="en-US" dirty="0">
                <a:solidFill>
                  <a:srgbClr val="FF0000"/>
                </a:solidFill>
              </a:rPr>
              <a:t>H</a:t>
            </a:r>
            <a:r>
              <a:rPr lang="en-US" dirty="0" smtClean="0">
                <a:solidFill>
                  <a:srgbClr val="FF0000"/>
                </a:solidFill>
              </a:rPr>
              <a:t> (Historical </a:t>
            </a:r>
            <a:r>
              <a:rPr lang="en-US" dirty="0" smtClean="0">
                <a:solidFill>
                  <a:srgbClr val="FF0000"/>
                </a:solidFill>
              </a:rPr>
              <a:t>Content): </a:t>
            </a:r>
            <a:r>
              <a:rPr lang="en-US" sz="2400" dirty="0" smtClean="0"/>
              <a:t>What kind of document is this, when was it made, and what is </a:t>
            </a:r>
            <a:r>
              <a:rPr lang="en-US" sz="2400" dirty="0" smtClean="0"/>
              <a:t>the main idea? For pictures: </a:t>
            </a:r>
            <a:r>
              <a:rPr lang="en-US" sz="2400" dirty="0" smtClean="0"/>
              <a:t>What </a:t>
            </a:r>
            <a:r>
              <a:rPr lang="en-US" sz="2400" dirty="0" smtClean="0"/>
              <a:t>is occurring in the image</a:t>
            </a:r>
            <a:r>
              <a:rPr lang="en-US" sz="2400" dirty="0" smtClean="0"/>
              <a:t>? Summarize the source in 1 sentence.</a:t>
            </a:r>
            <a:endParaRPr lang="en-US" sz="2400" dirty="0"/>
          </a:p>
          <a:p>
            <a:r>
              <a:rPr lang="en-US" dirty="0">
                <a:solidFill>
                  <a:srgbClr val="FF0000"/>
                </a:solidFill>
              </a:rPr>
              <a:t>I</a:t>
            </a:r>
            <a:r>
              <a:rPr lang="en-US" dirty="0" smtClean="0">
                <a:solidFill>
                  <a:srgbClr val="FF0000"/>
                </a:solidFill>
              </a:rPr>
              <a:t> (Intended Audience</a:t>
            </a:r>
            <a:r>
              <a:rPr lang="en-US" dirty="0" smtClean="0">
                <a:solidFill>
                  <a:srgbClr val="FF0000"/>
                </a:solidFill>
              </a:rPr>
              <a:t>): </a:t>
            </a:r>
            <a:r>
              <a:rPr lang="en-US" sz="2600" dirty="0" smtClean="0"/>
              <a:t>Who was this document created for? Who would see it or read it?</a:t>
            </a:r>
          </a:p>
          <a:p>
            <a:r>
              <a:rPr lang="en-US" dirty="0" smtClean="0">
                <a:solidFill>
                  <a:srgbClr val="FF0000"/>
                </a:solidFill>
              </a:rPr>
              <a:t>P (Purpose): </a:t>
            </a:r>
            <a:r>
              <a:rPr lang="en-US" sz="2400" dirty="0" smtClean="0"/>
              <a:t>Why is the author writing </a:t>
            </a:r>
            <a:r>
              <a:rPr lang="en-US" sz="2400" dirty="0" smtClean="0"/>
              <a:t>this (inform, persuade, warn?) </a:t>
            </a:r>
            <a:r>
              <a:rPr lang="en-US" sz="2400" dirty="0" smtClean="0"/>
              <a:t>For pictures: Why did the author create this image?</a:t>
            </a:r>
          </a:p>
          <a:p>
            <a:r>
              <a:rPr lang="en-US" dirty="0" smtClean="0">
                <a:solidFill>
                  <a:srgbClr val="FF0000"/>
                </a:solidFill>
              </a:rPr>
              <a:t>P (Point of View): </a:t>
            </a:r>
            <a:r>
              <a:rPr lang="en-US" sz="2400" dirty="0" smtClean="0"/>
              <a:t>What can we tell about the author’s background</a:t>
            </a:r>
            <a:r>
              <a:rPr lang="en-US" sz="2400" dirty="0" smtClean="0"/>
              <a:t>? </a:t>
            </a:r>
            <a:r>
              <a:rPr lang="en-US" sz="2400" dirty="0" smtClean="0"/>
              <a:t>Gender, age, job title, etc.?  Does this authors background have any effect on the tone of the primary source? (what “glasses” are they wearing)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a:t>
            </a:r>
            <a:endParaRPr lang="en-US" dirty="0"/>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r>
              <a:rPr lang="en-US" dirty="0" smtClean="0"/>
              <a:t>H</a:t>
            </a:r>
          </a:p>
          <a:p>
            <a:endParaRPr lang="en-US" dirty="0" smtClean="0"/>
          </a:p>
          <a:p>
            <a:r>
              <a:rPr lang="en-US" dirty="0" smtClean="0"/>
              <a:t>I</a:t>
            </a:r>
          </a:p>
          <a:p>
            <a:endParaRPr lang="en-US" dirty="0" smtClean="0"/>
          </a:p>
          <a:p>
            <a:r>
              <a:rPr lang="en-US" dirty="0" smtClean="0"/>
              <a:t>P</a:t>
            </a:r>
          </a:p>
          <a:p>
            <a:endParaRPr lang="en-US" dirty="0" smtClean="0"/>
          </a:p>
          <a:p>
            <a:r>
              <a:rPr lang="en-US" dirty="0"/>
              <a:t>P</a:t>
            </a:r>
            <a:endParaRPr lang="en-US" dirty="0"/>
          </a:p>
        </p:txBody>
      </p:sp>
      <p:pic>
        <p:nvPicPr>
          <p:cNvPr id="10242" name="Picture 2" descr="Prehistoric Saharan rock art, reproduced in oil paint on a textured wooden panel by Thomas Baker"/>
          <p:cNvPicPr>
            <a:picLocks noChangeAspect="1" noChangeArrowheads="1"/>
          </p:cNvPicPr>
          <p:nvPr/>
        </p:nvPicPr>
        <p:blipFill>
          <a:blip r:embed="rId2"/>
          <a:srcRect/>
          <a:stretch>
            <a:fillRect/>
          </a:stretch>
        </p:blipFill>
        <p:spPr bwMode="auto">
          <a:xfrm>
            <a:off x="228600" y="1143000"/>
            <a:ext cx="4629854" cy="5181600"/>
          </a:xfrm>
          <a:prstGeom prst="rect">
            <a:avLst/>
          </a:prstGeom>
          <a:noFill/>
        </p:spPr>
      </p:pic>
      <p:sp>
        <p:nvSpPr>
          <p:cNvPr id="7" name="TextBox 6"/>
          <p:cNvSpPr txBox="1"/>
          <p:nvPr/>
        </p:nvSpPr>
        <p:spPr>
          <a:xfrm>
            <a:off x="228600" y="6324600"/>
            <a:ext cx="5655331" cy="369332"/>
          </a:xfrm>
          <a:prstGeom prst="rect">
            <a:avLst/>
          </a:prstGeom>
          <a:noFill/>
        </p:spPr>
        <p:txBody>
          <a:bodyPr wrap="none" rtlCol="0">
            <a:spAutoFit/>
          </a:bodyPr>
          <a:lstStyle/>
          <a:p>
            <a:r>
              <a:rPr lang="en-US" i="1" dirty="0" smtClean="0"/>
              <a:t>The domestication of animals.  </a:t>
            </a:r>
            <a:r>
              <a:rPr lang="en-US" dirty="0" smtClean="0"/>
              <a:t>Cave painting.  C. 4000 BCE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8229600" cy="1143000"/>
          </a:xfrm>
        </p:spPr>
        <p:txBody>
          <a:bodyPr/>
          <a:lstStyle/>
          <a:p>
            <a:r>
              <a:rPr lang="en-US" dirty="0" smtClean="0"/>
              <a:t>#2</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a:xfrm>
            <a:off x="5486400" y="1524000"/>
            <a:ext cx="4038600" cy="4525963"/>
          </a:xfrm>
        </p:spPr>
        <p:txBody>
          <a:bodyPr/>
          <a:lstStyle/>
          <a:p>
            <a:r>
              <a:rPr lang="en-US" dirty="0" smtClean="0"/>
              <a:t>H</a:t>
            </a:r>
          </a:p>
          <a:p>
            <a:endParaRPr lang="en-US" dirty="0" smtClean="0"/>
          </a:p>
          <a:p>
            <a:r>
              <a:rPr lang="en-US" dirty="0" smtClean="0"/>
              <a:t>I</a:t>
            </a:r>
          </a:p>
          <a:p>
            <a:endParaRPr lang="en-US" dirty="0" smtClean="0"/>
          </a:p>
          <a:p>
            <a:r>
              <a:rPr lang="en-US" dirty="0" smtClean="0"/>
              <a:t>P</a:t>
            </a:r>
          </a:p>
          <a:p>
            <a:endParaRPr lang="en-US" dirty="0" smtClean="0"/>
          </a:p>
          <a:p>
            <a:r>
              <a:rPr lang="en-US" dirty="0"/>
              <a:t>P</a:t>
            </a:r>
            <a:endParaRPr lang="en-US" dirty="0" smtClean="0"/>
          </a:p>
          <a:p>
            <a:endParaRPr lang="en-US" dirty="0"/>
          </a:p>
        </p:txBody>
      </p:sp>
      <p:pic>
        <p:nvPicPr>
          <p:cNvPr id="19458" name="Picture 2" descr="http://www.english-heritage.org.uk/content/images/iphone/stonehenge-iphone.jpg"/>
          <p:cNvPicPr>
            <a:picLocks noChangeAspect="1" noChangeArrowheads="1"/>
          </p:cNvPicPr>
          <p:nvPr/>
        </p:nvPicPr>
        <p:blipFill>
          <a:blip r:embed="rId2"/>
          <a:srcRect/>
          <a:stretch>
            <a:fillRect/>
          </a:stretch>
        </p:blipFill>
        <p:spPr bwMode="auto">
          <a:xfrm>
            <a:off x="533400" y="838200"/>
            <a:ext cx="5218364" cy="4191000"/>
          </a:xfrm>
          <a:prstGeom prst="rect">
            <a:avLst/>
          </a:prstGeom>
          <a:noFill/>
        </p:spPr>
      </p:pic>
      <p:sp>
        <p:nvSpPr>
          <p:cNvPr id="6" name="TextBox 5"/>
          <p:cNvSpPr txBox="1"/>
          <p:nvPr/>
        </p:nvSpPr>
        <p:spPr>
          <a:xfrm>
            <a:off x="457200" y="5029200"/>
            <a:ext cx="3948966" cy="369332"/>
          </a:xfrm>
          <a:prstGeom prst="rect">
            <a:avLst/>
          </a:prstGeom>
          <a:noFill/>
        </p:spPr>
        <p:txBody>
          <a:bodyPr wrap="none" rtlCol="0">
            <a:spAutoFit/>
          </a:bodyPr>
          <a:lstStyle/>
          <a:p>
            <a:r>
              <a:rPr lang="en-US" i="1" dirty="0" smtClean="0"/>
              <a:t>“Stonehenge” </a:t>
            </a:r>
            <a:r>
              <a:rPr lang="en-US" dirty="0" smtClean="0"/>
              <a:t>Great Britain  </a:t>
            </a:r>
            <a:r>
              <a:rPr lang="en-US" dirty="0" smtClean="0"/>
              <a:t>C. 3000 </a:t>
            </a:r>
            <a:r>
              <a:rPr lang="en-US" dirty="0" smtClean="0"/>
              <a:t>BCE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US" dirty="0"/>
          </a:p>
        </p:txBody>
      </p:sp>
      <p:pic>
        <p:nvPicPr>
          <p:cNvPr id="6" name="Content Placeholder 5"/>
          <p:cNvPicPr>
            <a:picLocks noGrp="1" noChangeAspect="1"/>
          </p:cNvPicPr>
          <p:nvPr>
            <p:ph sz="half" idx="1"/>
          </p:nvPr>
        </p:nvPicPr>
        <p:blipFill>
          <a:blip r:embed="rId2"/>
          <a:stretch>
            <a:fillRect/>
          </a:stretch>
        </p:blipFill>
        <p:spPr>
          <a:xfrm>
            <a:off x="228600" y="1142999"/>
            <a:ext cx="4724400" cy="4595947"/>
          </a:xfrm>
          <a:prstGeom prst="rect">
            <a:avLst/>
          </a:prstGeom>
        </p:spPr>
      </p:pic>
      <p:sp>
        <p:nvSpPr>
          <p:cNvPr id="4" name="Content Placeholder 3"/>
          <p:cNvSpPr>
            <a:spLocks noGrp="1"/>
          </p:cNvSpPr>
          <p:nvPr>
            <p:ph sz="half" idx="2"/>
          </p:nvPr>
        </p:nvSpPr>
        <p:spPr>
          <a:xfrm>
            <a:off x="5943600" y="1600200"/>
            <a:ext cx="2743200" cy="4525963"/>
          </a:xfrm>
        </p:spPr>
        <p:txBody>
          <a:bodyPr/>
          <a:lstStyle/>
          <a:p>
            <a:pPr marL="0" indent="0">
              <a:buNone/>
            </a:pPr>
            <a:r>
              <a:rPr lang="en-US" dirty="0" smtClean="0"/>
              <a:t>H</a:t>
            </a:r>
          </a:p>
          <a:p>
            <a:pPr marL="0" indent="0">
              <a:buNone/>
            </a:pPr>
            <a:endParaRPr lang="en-US" dirty="0"/>
          </a:p>
          <a:p>
            <a:pPr marL="0" indent="0">
              <a:buNone/>
            </a:pPr>
            <a:r>
              <a:rPr lang="en-US" dirty="0" smtClean="0"/>
              <a:t>I</a:t>
            </a:r>
          </a:p>
          <a:p>
            <a:pPr marL="0" indent="0">
              <a:buNone/>
            </a:pPr>
            <a:endParaRPr lang="en-US" dirty="0"/>
          </a:p>
          <a:p>
            <a:pPr marL="0" indent="0">
              <a:buNone/>
            </a:pPr>
            <a:r>
              <a:rPr lang="en-US" dirty="0" smtClean="0"/>
              <a:t>P</a:t>
            </a:r>
          </a:p>
          <a:p>
            <a:pPr marL="0" indent="0">
              <a:buNone/>
            </a:pPr>
            <a:endParaRPr lang="en-US" dirty="0"/>
          </a:p>
          <a:p>
            <a:pPr marL="0" indent="0">
              <a:buNone/>
            </a:pPr>
            <a:r>
              <a:rPr lang="en-US" dirty="0" smtClean="0"/>
              <a:t>P</a:t>
            </a:r>
            <a:endParaRPr lang="en-US" dirty="0"/>
          </a:p>
        </p:txBody>
      </p:sp>
      <p:sp>
        <p:nvSpPr>
          <p:cNvPr id="7" name="TextBox 6"/>
          <p:cNvSpPr txBox="1"/>
          <p:nvPr/>
        </p:nvSpPr>
        <p:spPr>
          <a:xfrm>
            <a:off x="228600" y="6116465"/>
            <a:ext cx="4572000" cy="369332"/>
          </a:xfrm>
          <a:prstGeom prst="rect">
            <a:avLst/>
          </a:prstGeom>
          <a:noFill/>
        </p:spPr>
        <p:txBody>
          <a:bodyPr wrap="square" rtlCol="0">
            <a:spAutoFit/>
          </a:bodyPr>
          <a:lstStyle/>
          <a:p>
            <a:r>
              <a:rPr lang="en-US" dirty="0" smtClean="0"/>
              <a:t>“Laws of Hammurabi”, Mesopotamia 2300 BCE</a:t>
            </a:r>
            <a:endParaRPr lang="en-US" dirty="0"/>
          </a:p>
        </p:txBody>
      </p:sp>
    </p:spTree>
    <p:extLst>
      <p:ext uri="{BB962C8B-B14F-4D97-AF65-F5344CB8AC3E}">
        <p14:creationId xmlns:p14="http://schemas.microsoft.com/office/powerpoint/2010/main" val="3121171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0" y="1219200"/>
            <a:ext cx="2971800" cy="4917935"/>
          </a:xfrm>
        </p:spPr>
      </p:pic>
      <p:sp>
        <p:nvSpPr>
          <p:cNvPr id="4" name="Content Placeholder 3"/>
          <p:cNvSpPr>
            <a:spLocks noGrp="1"/>
          </p:cNvSpPr>
          <p:nvPr>
            <p:ph sz="half" idx="2"/>
          </p:nvPr>
        </p:nvSpPr>
        <p:spPr>
          <a:xfrm>
            <a:off x="3886200" y="1409700"/>
            <a:ext cx="4038600" cy="4525963"/>
          </a:xfrm>
        </p:spPr>
        <p:txBody>
          <a:bodyPr/>
          <a:lstStyle/>
          <a:p>
            <a:pPr marL="0" indent="0">
              <a:buNone/>
            </a:pPr>
            <a:r>
              <a:rPr lang="en-US" dirty="0" smtClean="0"/>
              <a:t>H</a:t>
            </a:r>
          </a:p>
          <a:p>
            <a:pPr marL="0" indent="0">
              <a:buNone/>
            </a:pPr>
            <a:endParaRPr lang="en-US" dirty="0" smtClean="0"/>
          </a:p>
          <a:p>
            <a:pPr marL="0" indent="0">
              <a:buNone/>
            </a:pPr>
            <a:r>
              <a:rPr lang="en-US" dirty="0" smtClean="0"/>
              <a:t>I</a:t>
            </a:r>
          </a:p>
          <a:p>
            <a:pPr marL="0" indent="0">
              <a:buNone/>
            </a:pPr>
            <a:endParaRPr lang="en-US" dirty="0" smtClean="0"/>
          </a:p>
          <a:p>
            <a:pPr marL="0" indent="0">
              <a:buNone/>
            </a:pPr>
            <a:r>
              <a:rPr lang="en-US" dirty="0" smtClean="0"/>
              <a:t>P</a:t>
            </a:r>
          </a:p>
          <a:p>
            <a:pPr marL="0" indent="0">
              <a:buNone/>
            </a:pPr>
            <a:endParaRPr lang="en-US" dirty="0" smtClean="0"/>
          </a:p>
          <a:p>
            <a:pPr marL="0" indent="0">
              <a:buNone/>
            </a:pPr>
            <a:r>
              <a:rPr lang="en-US" dirty="0"/>
              <a:t>P</a:t>
            </a:r>
          </a:p>
        </p:txBody>
      </p:sp>
      <p:sp>
        <p:nvSpPr>
          <p:cNvPr id="6" name="TextBox 5"/>
          <p:cNvSpPr txBox="1"/>
          <p:nvPr/>
        </p:nvSpPr>
        <p:spPr>
          <a:xfrm>
            <a:off x="228600" y="6126163"/>
            <a:ext cx="3657600" cy="646331"/>
          </a:xfrm>
          <a:prstGeom prst="rect">
            <a:avLst/>
          </a:prstGeom>
          <a:noFill/>
        </p:spPr>
        <p:txBody>
          <a:bodyPr wrap="square" rtlCol="0">
            <a:spAutoFit/>
          </a:bodyPr>
          <a:lstStyle/>
          <a:p>
            <a:r>
              <a:rPr lang="en-US" i="1" dirty="0" smtClean="0"/>
              <a:t>Traditions </a:t>
            </a:r>
            <a:r>
              <a:rPr lang="en-US" i="1" dirty="0"/>
              <a:t>of Exemplary </a:t>
            </a:r>
            <a:r>
              <a:rPr lang="en-US" i="1" dirty="0" smtClean="0"/>
              <a:t>Women,  </a:t>
            </a:r>
            <a:r>
              <a:rPr lang="en-US" i="1" dirty="0" err="1" smtClean="0"/>
              <a:t>Lienü</a:t>
            </a:r>
            <a:r>
              <a:rPr lang="en-US" i="1" dirty="0" smtClean="0"/>
              <a:t> </a:t>
            </a:r>
            <a:r>
              <a:rPr lang="en-US" i="1" dirty="0" err="1"/>
              <a:t>Z</a:t>
            </a:r>
            <a:r>
              <a:rPr lang="en-US" i="1" dirty="0" err="1" smtClean="0"/>
              <a:t>huan</a:t>
            </a:r>
            <a:r>
              <a:rPr lang="en-US" dirty="0" smtClean="0"/>
              <a:t>  C. 77 BCE</a:t>
            </a:r>
            <a:endParaRPr lang="en-US" dirty="0"/>
          </a:p>
        </p:txBody>
      </p:sp>
    </p:spTree>
    <p:extLst>
      <p:ext uri="{BB962C8B-B14F-4D97-AF65-F5344CB8AC3E}">
        <p14:creationId xmlns:p14="http://schemas.microsoft.com/office/powerpoint/2010/main" val="2328270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200" y="1524000"/>
            <a:ext cx="4191000" cy="4725354"/>
          </a:xfrm>
        </p:spPr>
      </p:pic>
      <p:sp>
        <p:nvSpPr>
          <p:cNvPr id="4" name="Content Placeholder 3"/>
          <p:cNvSpPr>
            <a:spLocks noGrp="1"/>
          </p:cNvSpPr>
          <p:nvPr>
            <p:ph sz="half" idx="2"/>
          </p:nvPr>
        </p:nvSpPr>
        <p:spPr/>
        <p:txBody>
          <a:bodyPr/>
          <a:lstStyle/>
          <a:p>
            <a:pPr marL="0" indent="0">
              <a:buNone/>
            </a:pPr>
            <a:r>
              <a:rPr lang="en-US" dirty="0" smtClean="0"/>
              <a:t>H</a:t>
            </a:r>
          </a:p>
          <a:p>
            <a:pPr marL="0" indent="0">
              <a:buNone/>
            </a:pPr>
            <a:endParaRPr lang="en-US" dirty="0"/>
          </a:p>
          <a:p>
            <a:pPr marL="0" indent="0">
              <a:buNone/>
            </a:pPr>
            <a:r>
              <a:rPr lang="en-US" dirty="0" smtClean="0"/>
              <a:t>I</a:t>
            </a:r>
          </a:p>
          <a:p>
            <a:pPr marL="0" indent="0">
              <a:buNone/>
            </a:pPr>
            <a:endParaRPr lang="en-US" dirty="0"/>
          </a:p>
          <a:p>
            <a:pPr marL="0" indent="0">
              <a:buNone/>
            </a:pPr>
            <a:r>
              <a:rPr lang="en-US" dirty="0" smtClean="0"/>
              <a:t>P</a:t>
            </a:r>
          </a:p>
          <a:p>
            <a:pPr marL="0" indent="0">
              <a:buNone/>
            </a:pPr>
            <a:endParaRPr lang="en-US" dirty="0"/>
          </a:p>
          <a:p>
            <a:pPr marL="0" indent="0">
              <a:buNone/>
            </a:pPr>
            <a:r>
              <a:rPr lang="en-US" dirty="0" smtClean="0"/>
              <a:t>P</a:t>
            </a:r>
            <a:endParaRPr lang="en-US" dirty="0"/>
          </a:p>
        </p:txBody>
      </p:sp>
      <p:sp>
        <p:nvSpPr>
          <p:cNvPr id="6" name="TextBox 5"/>
          <p:cNvSpPr txBox="1"/>
          <p:nvPr/>
        </p:nvSpPr>
        <p:spPr>
          <a:xfrm>
            <a:off x="76200" y="6249354"/>
            <a:ext cx="4267200" cy="369332"/>
          </a:xfrm>
          <a:prstGeom prst="rect">
            <a:avLst/>
          </a:prstGeom>
          <a:noFill/>
        </p:spPr>
        <p:txBody>
          <a:bodyPr wrap="square" rtlCol="0">
            <a:spAutoFit/>
          </a:bodyPr>
          <a:lstStyle/>
          <a:p>
            <a:r>
              <a:rPr lang="en-US" dirty="0" smtClean="0"/>
              <a:t>“The Bloody Massacre,” Paul Revere 1770</a:t>
            </a:r>
            <a:endParaRPr lang="en-US" dirty="0"/>
          </a:p>
        </p:txBody>
      </p:sp>
    </p:spTree>
    <p:extLst>
      <p:ext uri="{BB962C8B-B14F-4D97-AF65-F5344CB8AC3E}">
        <p14:creationId xmlns:p14="http://schemas.microsoft.com/office/powerpoint/2010/main" val="3470390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409</Words>
  <Application>Microsoft Office PowerPoint</Application>
  <PresentationFormat>On-screen Show (4:3)</PresentationFormat>
  <Paragraphs>62</Paragraphs>
  <Slides>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Primary Sources</vt:lpstr>
      <vt:lpstr>What is a Primary Source</vt:lpstr>
      <vt:lpstr>How to analyze a Primary Source</vt:lpstr>
      <vt:lpstr>#1</vt:lpstr>
      <vt:lpstr>#2</vt:lpstr>
      <vt:lpstr>#3</vt:lpstr>
      <vt:lpstr>#4</vt:lpstr>
      <vt:lpstr>#5</vt:lpstr>
    </vt:vector>
  </TitlesOfParts>
  <Company>Springbranch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Kaity Schwartz</dc:creator>
  <cp:lastModifiedBy>Neal, Brett</cp:lastModifiedBy>
  <cp:revision>55</cp:revision>
  <dcterms:created xsi:type="dcterms:W3CDTF">2013-09-04T11:32:03Z</dcterms:created>
  <dcterms:modified xsi:type="dcterms:W3CDTF">2016-09-09T19:18:29Z</dcterms:modified>
</cp:coreProperties>
</file>