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1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0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40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F879-F489-4A00-A502-81496845F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53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7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1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8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85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6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1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7972-5A6A-49BE-A393-5F56176B189A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A8F9-A38B-4408-9998-AEBC58FCA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onthenet.com/WW1/cause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5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86975"/>
            <a:ext cx="8229600" cy="1143000"/>
          </a:xfrm>
        </p:spPr>
        <p:txBody>
          <a:bodyPr/>
          <a:lstStyle/>
          <a:p>
            <a:pPr>
              <a:defRPr/>
            </a:pPr>
            <a:r>
              <a:rPr smtClean="0"/>
              <a:t>N</a:t>
            </a:r>
            <a:r>
              <a:rPr smtClean="0">
                <a:solidFill>
                  <a:srgbClr val="FF0000"/>
                </a:solidFill>
              </a:rPr>
              <a:t>ationalism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5410200" cy="5715000"/>
          </a:xfrm>
        </p:spPr>
        <p:txBody>
          <a:bodyPr/>
          <a:lstStyle/>
          <a:p>
            <a:r>
              <a:rPr lang="en-US" altLang="en-US" u="sng" smtClean="0"/>
              <a:t>Nationalism means being a strong supporter of the rights and interests of one's country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u="sng" smtClean="0"/>
          </a:p>
          <a:p>
            <a:r>
              <a:rPr lang="en-US" altLang="en-US" smtClean="0"/>
              <a:t>Strong nationalist elements led to the re-unification of Italy in 1861 and Germany in 1871, who wanted to “catch up” to the great nations of Europe</a:t>
            </a:r>
          </a:p>
          <a:p>
            <a:r>
              <a:rPr lang="en-US" altLang="en-US" smtClean="0"/>
              <a:t>The decline of the Ottoman Empire meant large areas of The Balkans were on the verge of independence </a:t>
            </a:r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4" y="3276601"/>
            <a:ext cx="3595687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7315200" y="3429001"/>
            <a:ext cx="2895600" cy="1985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0" name="TextBox 6"/>
          <p:cNvSpPr txBox="1">
            <a:spLocks noChangeArrowheads="1"/>
          </p:cNvSpPr>
          <p:nvPr/>
        </p:nvSpPr>
        <p:spPr bwMode="auto">
          <a:xfrm>
            <a:off x="7086600" y="2667001"/>
            <a:ext cx="3276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solidFill>
                  <a:schemeClr val="bg1"/>
                </a:solidFill>
              </a:rPr>
              <a:t>Area previously controlled by the Ottoman Empire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991600" y="3276600"/>
            <a:ext cx="7620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5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3" descr="Triple Alliance Map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8439" y="1524000"/>
            <a:ext cx="6715125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 smtClean="0">
                <a:solidFill>
                  <a:srgbClr val="FF0000"/>
                </a:solidFill>
              </a:rPr>
              <a:t>Triple Alliance </a:t>
            </a:r>
            <a:r>
              <a:rPr dirty="0" smtClean="0"/>
              <a:t>&amp; </a:t>
            </a:r>
            <a:r>
              <a:rPr dirty="0" smtClean="0">
                <a:solidFill>
                  <a:schemeClr val="bg2">
                    <a:lumMod val="50000"/>
                  </a:schemeClr>
                </a:solidFill>
              </a:rPr>
              <a:t>Triple Entente</a:t>
            </a: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667000" y="60960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8C3836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Triple Alliance in red; Triple Entente in gray</a:t>
            </a:r>
          </a:p>
        </p:txBody>
      </p:sp>
      <p:sp>
        <p:nvSpPr>
          <p:cNvPr id="22533" name="TextBox 10"/>
          <p:cNvSpPr txBox="1">
            <a:spLocks noChangeArrowheads="1"/>
          </p:cNvSpPr>
          <p:nvPr/>
        </p:nvSpPr>
        <p:spPr bwMode="auto">
          <a:xfrm>
            <a:off x="7239000" y="5105400"/>
            <a:ext cx="2362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8C3836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Verdana" panose="020B0604030504040204" pitchFamily="34" charset="0"/>
              </a:rPr>
              <a:t>Ottoman Empire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0000"/>
                </a:solidFill>
                <a:latin typeface="Verdana" panose="020B0604030504040204" pitchFamily="34" charset="0"/>
              </a:rPr>
              <a:t>(would join Alliance)</a:t>
            </a:r>
          </a:p>
        </p:txBody>
      </p:sp>
    </p:spTree>
    <p:extLst>
      <p:ext uri="{BB962C8B-B14F-4D97-AF65-F5344CB8AC3E}">
        <p14:creationId xmlns:p14="http://schemas.microsoft.com/office/powerpoint/2010/main" val="16594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2" name="Rectangle 1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>
              <a:defRPr/>
            </a:pPr>
            <a:r>
              <a:rPr sz="4000"/>
              <a:t>The Spark</a:t>
            </a:r>
          </a:p>
        </p:txBody>
      </p:sp>
      <p:pic>
        <p:nvPicPr>
          <p:cNvPr id="23555" name="Picture 16" descr="assassination of archduke ferdinan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779713"/>
            <a:ext cx="3276600" cy="3752850"/>
          </a:xfrm>
        </p:spPr>
      </p:pic>
      <p:sp>
        <p:nvSpPr>
          <p:cNvPr id="23556" name="Rectangle 19"/>
          <p:cNvSpPr>
            <a:spLocks noGrp="1" noChangeArrowheads="1"/>
          </p:cNvSpPr>
          <p:nvPr>
            <p:ph sz="quarter" idx="2"/>
          </p:nvPr>
        </p:nvSpPr>
        <p:spPr>
          <a:xfrm>
            <a:off x="1752600" y="1600201"/>
            <a:ext cx="8686800" cy="2189163"/>
          </a:xfrm>
        </p:spPr>
        <p:txBody>
          <a:bodyPr/>
          <a:lstStyle/>
          <a:p>
            <a:pPr eaLnBrk="1" hangingPunct="1"/>
            <a:r>
              <a:rPr lang="en-US" altLang="en-US"/>
              <a:t>Assassination of Archduke Ferdinand on June 28, 1914</a:t>
            </a:r>
          </a:p>
          <a:p>
            <a:pPr lvl="1" eaLnBrk="1" hangingPunct="1"/>
            <a:r>
              <a:rPr lang="en-US" altLang="en-US" sz="2000"/>
              <a:t>The assassin was a member of a Serbian nationalist group called Young Bosnia</a:t>
            </a:r>
          </a:p>
        </p:txBody>
      </p:sp>
      <p:pic>
        <p:nvPicPr>
          <p:cNvPr id="23557" name="Picture 21" descr="Princip_arres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4024314"/>
            <a:ext cx="34575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0" descr="Princip mugsh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590800"/>
            <a:ext cx="18288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TextBox 10"/>
          <p:cNvSpPr txBox="1">
            <a:spLocks noChangeArrowheads="1"/>
          </p:cNvSpPr>
          <p:nvPr/>
        </p:nvSpPr>
        <p:spPr bwMode="auto">
          <a:xfrm>
            <a:off x="8534400" y="4343401"/>
            <a:ext cx="1828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ts val="300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ts val="300"/>
              </a:spcBef>
              <a:buClr>
                <a:srgbClr val="8C3836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ts val="300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ts val="338"/>
              </a:spcBef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4543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 assassin, Gavrilo Princip, was only 20 years old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7924800" y="4724400"/>
            <a:ext cx="6096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4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Europe at the start of World War I</a:t>
            </a:r>
            <a:endParaRPr/>
          </a:p>
        </p:txBody>
      </p:sp>
      <p:pic>
        <p:nvPicPr>
          <p:cNvPr id="24579" name="Content Placeholder 7" descr="Alliance System 2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531938"/>
            <a:ext cx="8243888" cy="4716462"/>
          </a:xfrm>
        </p:spPr>
      </p:pic>
    </p:spTree>
    <p:extLst>
      <p:ext uri="{BB962C8B-B14F-4D97-AF65-F5344CB8AC3E}">
        <p14:creationId xmlns:p14="http://schemas.microsoft.com/office/powerpoint/2010/main" val="220751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b="1" smtClean="0"/>
              <a:t>Warm up</a:t>
            </a:r>
            <a:endParaRPr b="1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  <a:defRPr/>
            </a:pPr>
            <a:endParaRPr lang="en-US" dirty="0"/>
          </a:p>
          <a:p>
            <a:pPr marL="82296" indent="0">
              <a:buNone/>
              <a:defRPr/>
            </a:pPr>
            <a:r>
              <a:rPr lang="en-US" dirty="0" smtClean="0"/>
              <a:t>Words </a:t>
            </a:r>
            <a:r>
              <a:rPr lang="en-US" dirty="0"/>
              <a:t>of the day: </a:t>
            </a:r>
            <a:r>
              <a:rPr lang="en-US" dirty="0" smtClean="0"/>
              <a:t> </a:t>
            </a:r>
            <a:r>
              <a:rPr lang="en-US" b="1" dirty="0" smtClean="0"/>
              <a:t>Alliance, Consequences</a:t>
            </a:r>
            <a:endParaRPr lang="en-US" b="1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Define each of these words</a:t>
            </a:r>
          </a:p>
          <a:p>
            <a:pPr lvl="1">
              <a:defRPr/>
            </a:pPr>
            <a:r>
              <a:rPr lang="en-US" sz="2200" b="1" dirty="0"/>
              <a:t>Alliance – truce between two or more nations</a:t>
            </a:r>
          </a:p>
          <a:p>
            <a:pPr lvl="1">
              <a:defRPr/>
            </a:pPr>
            <a:r>
              <a:rPr lang="en-US" sz="2200" b="1" dirty="0"/>
              <a:t>Consequence – negative/positive effects of an action</a:t>
            </a:r>
          </a:p>
          <a:p>
            <a:pPr marL="366713" lvl="1" indent="0">
              <a:buNone/>
              <a:defRPr/>
            </a:pPr>
            <a:endParaRPr lang="en-US" sz="2600" dirty="0"/>
          </a:p>
          <a:p>
            <a:pPr>
              <a:defRPr/>
            </a:pPr>
            <a:r>
              <a:rPr lang="en-US" dirty="0" smtClean="0"/>
              <a:t>Provide a synonym or example of these words</a:t>
            </a:r>
          </a:p>
          <a:p>
            <a:pPr lvl="1">
              <a:defRPr/>
            </a:pPr>
            <a:r>
              <a:rPr lang="en-US" sz="2200" b="1" dirty="0"/>
              <a:t>Alliance – friendship, union, partnership, affiliation</a:t>
            </a:r>
          </a:p>
          <a:p>
            <a:pPr lvl="1">
              <a:defRPr/>
            </a:pPr>
            <a:r>
              <a:rPr lang="en-US" sz="2200" b="1" dirty="0"/>
              <a:t>Consequence - outcome, result, aftermath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205288"/>
            <a:ext cx="8229600" cy="135731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 </a:t>
            </a:r>
            <a:r>
              <a:rPr lang="en-US" dirty="0"/>
              <a:t>World </a:t>
            </a:r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sz="7200"/>
              <a:t>World War I</a:t>
            </a:r>
          </a:p>
        </p:txBody>
      </p:sp>
    </p:spTree>
    <p:extLst>
      <p:ext uri="{BB962C8B-B14F-4D97-AF65-F5344CB8AC3E}">
        <p14:creationId xmlns:p14="http://schemas.microsoft.com/office/powerpoint/2010/main" val="122960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550709" y="1447800"/>
            <a:ext cx="8686800" cy="3962400"/>
          </a:xfrm>
        </p:spPr>
        <p:txBody>
          <a:bodyPr/>
          <a:lstStyle/>
          <a:p>
            <a:pPr algn="ctr" eaLnBrk="1" hangingPunct="1">
              <a:defRPr/>
            </a:pPr>
            <a:r>
              <a:rPr sz="6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it started: </a:t>
            </a:r>
            <a:r>
              <a:rPr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6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6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sz="60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M.A.I.N. </a:t>
            </a:r>
            <a:br>
              <a:rPr sz="60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6000" b="1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Causes of WWI</a:t>
            </a:r>
          </a:p>
        </p:txBody>
      </p:sp>
    </p:spTree>
    <p:extLst>
      <p:ext uri="{BB962C8B-B14F-4D97-AF65-F5344CB8AC3E}">
        <p14:creationId xmlns:p14="http://schemas.microsoft.com/office/powerpoint/2010/main" val="9511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sz="5400" b="1">
                <a:solidFill>
                  <a:srgbClr val="FF0000"/>
                </a:solidFill>
              </a:rPr>
              <a:t>The Reasons for WWI are: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4000" y="990600"/>
            <a:ext cx="5562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7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M</a:t>
            </a:r>
            <a:r>
              <a:rPr lang="en-US" sz="7200" dirty="0">
                <a:solidFill>
                  <a:srgbClr val="002060"/>
                </a:solidFill>
                <a:latin typeface="+mj-lt"/>
              </a:rPr>
              <a:t>ilitarism</a:t>
            </a:r>
            <a:endParaRPr lang="en-US" sz="7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524000" y="2590800"/>
            <a:ext cx="5181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7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A</a:t>
            </a:r>
            <a:r>
              <a:rPr lang="en-US" sz="7200" dirty="0">
                <a:solidFill>
                  <a:srgbClr val="002060"/>
                </a:solidFill>
                <a:latin typeface="+mj-lt"/>
              </a:rPr>
              <a:t>lliances</a:t>
            </a:r>
            <a:endParaRPr lang="en-US" sz="7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519238" y="4124325"/>
            <a:ext cx="6705601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7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I</a:t>
            </a:r>
            <a:r>
              <a:rPr lang="en-US" sz="7200" dirty="0">
                <a:solidFill>
                  <a:srgbClr val="002060"/>
                </a:solidFill>
                <a:latin typeface="+mj-lt"/>
              </a:rPr>
              <a:t>mperialism</a:t>
            </a:r>
            <a:endParaRPr lang="en-US" sz="72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524000" y="5668964"/>
            <a:ext cx="63246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lang="en-US" sz="7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</a:rPr>
              <a:t>N</a:t>
            </a:r>
            <a:r>
              <a:rPr lang="en-US" sz="7200" dirty="0">
                <a:solidFill>
                  <a:srgbClr val="002060"/>
                </a:solidFill>
                <a:latin typeface="+mj-lt"/>
              </a:rPr>
              <a:t>ationalism</a:t>
            </a:r>
            <a:endParaRPr lang="en-US" sz="72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31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smtClean="0"/>
              <a:t>M</a:t>
            </a:r>
            <a:r>
              <a:rPr smtClean="0">
                <a:solidFill>
                  <a:srgbClr val="FF0000"/>
                </a:solidFill>
              </a:rPr>
              <a:t>ilitarism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276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/>
              <a:t>Militarism means </a:t>
            </a:r>
            <a:r>
              <a:rPr lang="en-US" u="sng" dirty="0" smtClean="0"/>
              <a:t>that the government is focused on building a strong military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The growing European divide had led to </a:t>
            </a:r>
            <a:r>
              <a:rPr lang="en-US" dirty="0" smtClean="0"/>
              <a:t>an arms </a:t>
            </a:r>
            <a:r>
              <a:rPr lang="en-US" dirty="0"/>
              <a:t>race between the main countries.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armies of both France and Germany had more than doubled between 1870 and 1914 and there was fierce competition between Britain and Germany for mastery of the seas.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/>
              <a:t>British had introduced the 'Dreadnought', an effective battleship, in 1906. The Germans soon followed suit introducing their own battleships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Germans invented U-boats (primitive submarine)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A</a:t>
            </a:r>
            <a:r>
              <a:rPr smtClean="0">
                <a:solidFill>
                  <a:srgbClr val="FF0000"/>
                </a:solidFill>
              </a:rPr>
              <a:t>lliances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smtClean="0"/>
              <a:t>An alliance is an agreement made between two or more countries to give each other help if it is needed.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u="sng" smtClean="0"/>
          </a:p>
          <a:p>
            <a:r>
              <a:rPr lang="en-US" altLang="en-US" smtClean="0"/>
              <a:t>A number of alliances had been signed by countries between the years 1879 and 1914.</a:t>
            </a:r>
          </a:p>
          <a:p>
            <a:r>
              <a:rPr lang="en-US" altLang="en-US" smtClean="0"/>
              <a:t>These were important because they meant that some countries had no option but to declare war if one of their allies declared war first.</a:t>
            </a:r>
          </a:p>
        </p:txBody>
      </p:sp>
    </p:spTree>
    <p:extLst>
      <p:ext uri="{BB962C8B-B14F-4D97-AF65-F5344CB8AC3E}">
        <p14:creationId xmlns:p14="http://schemas.microsoft.com/office/powerpoint/2010/main" val="7622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smtClean="0"/>
              <a:t>Alliances</a:t>
            </a:r>
            <a:endParaRPr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352801" y="1466850"/>
            <a:ext cx="71167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>
                <a:hlinkClick r:id="rId2"/>
              </a:rPr>
              <a:t>http://www.historyonthenet.com/WW1/causes.htm</a:t>
            </a:r>
            <a:endParaRPr lang="en-US" altLang="en-US"/>
          </a:p>
          <a:p>
            <a:r>
              <a:rPr lang="en-US" altLang="en-US">
                <a:solidFill>
                  <a:schemeClr val="bg1"/>
                </a:solidFill>
              </a:rPr>
              <a:t>This link shows all of the tangling alliances prior to WWI</a:t>
            </a:r>
          </a:p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89176" y="2105026"/>
            <a:ext cx="7921625" cy="44012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</a:rPr>
              <a:t>Triple Alliance</a:t>
            </a:r>
          </a:p>
          <a:p>
            <a:pPr lvl="1">
              <a:buFont typeface="Arial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</a:rPr>
              <a:t>Germany</a:t>
            </a:r>
            <a:r>
              <a:rPr lang="en-US" sz="2800" u="sng" dirty="0"/>
              <a:t> and </a:t>
            </a:r>
            <a:r>
              <a:rPr lang="en-US" sz="2800" u="sng" dirty="0">
                <a:solidFill>
                  <a:srgbClr val="FF0000"/>
                </a:solidFill>
              </a:rPr>
              <a:t>Austria- Hungary </a:t>
            </a:r>
            <a:r>
              <a:rPr lang="en-US" sz="2800" u="sng" dirty="0"/>
              <a:t>made an alliance with </a:t>
            </a:r>
            <a:r>
              <a:rPr lang="en-US" sz="2800" u="sng" dirty="0">
                <a:solidFill>
                  <a:srgbClr val="FF0000"/>
                </a:solidFill>
              </a:rPr>
              <a:t>Italy</a:t>
            </a:r>
            <a:endParaRPr lang="en-US" sz="2800" u="sng" dirty="0"/>
          </a:p>
          <a:p>
            <a:pPr lvl="1">
              <a:defRPr/>
            </a:pPr>
            <a:endParaRPr lang="en-US" sz="2800" u="sng" dirty="0">
              <a:solidFill>
                <a:srgbClr val="4F81BD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Triple Entente (1907)</a:t>
            </a:r>
          </a:p>
          <a:p>
            <a:pPr lvl="1">
              <a:buFont typeface="Arial"/>
              <a:buChar char="•"/>
              <a:defRPr/>
            </a:pPr>
            <a:r>
              <a:rPr lang="en-US" sz="2800" u="sng" dirty="0"/>
              <a:t>This was made between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Russia</a:t>
            </a:r>
            <a:r>
              <a:rPr lang="en-US" sz="2800" u="sng" dirty="0"/>
              <a:t>,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France </a:t>
            </a:r>
            <a:r>
              <a:rPr lang="en-US" sz="2800" u="sng" dirty="0"/>
              <a:t>and </a:t>
            </a:r>
            <a:r>
              <a:rPr lang="en-US" sz="2800" u="sng" dirty="0">
                <a:solidFill>
                  <a:schemeClr val="tx2">
                    <a:lumMod val="75000"/>
                  </a:schemeClr>
                </a:solidFill>
              </a:rPr>
              <a:t>Britain</a:t>
            </a:r>
            <a:r>
              <a:rPr lang="en-US" sz="2800" u="sng" dirty="0">
                <a:solidFill>
                  <a:schemeClr val="accent1"/>
                </a:solidFill>
              </a:rPr>
              <a:t> </a:t>
            </a:r>
            <a:r>
              <a:rPr lang="en-US" sz="2800" u="sng" dirty="0"/>
              <a:t>to counter the increasing threat from Germany.</a:t>
            </a:r>
          </a:p>
          <a:p>
            <a:pPr lvl="1">
              <a:buFont typeface="Arial"/>
              <a:buChar char="•"/>
              <a:defRPr/>
            </a:pPr>
            <a:r>
              <a:rPr lang="en-US" sz="2800" u="sng" dirty="0"/>
              <a:t>They agreed not to sign for peace separately</a:t>
            </a:r>
            <a:r>
              <a:rPr lang="en-US" sz="2800" b="1" u="sng" dirty="0"/>
              <a:t>.</a:t>
            </a:r>
            <a:endParaRPr lang="en-US" sz="2800" u="sng" dirty="0"/>
          </a:p>
          <a:p>
            <a:pPr>
              <a:defRPr/>
            </a:pP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3200400" y="1524000"/>
            <a:ext cx="2286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8296"/>
            <a:ext cx="8229600" cy="1143000"/>
          </a:xfrm>
        </p:spPr>
        <p:txBody>
          <a:bodyPr/>
          <a:lstStyle/>
          <a:p>
            <a:pPr>
              <a:defRPr/>
            </a:pPr>
            <a:r>
              <a:rPr smtClean="0"/>
              <a:t>I</a:t>
            </a:r>
            <a:r>
              <a:rPr smtClean="0">
                <a:solidFill>
                  <a:srgbClr val="FF0000"/>
                </a:solidFill>
              </a:rPr>
              <a:t>mperialism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19238"/>
            <a:ext cx="8229600" cy="49911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u="sng" dirty="0"/>
              <a:t> Imperialism is </a:t>
            </a:r>
            <a:r>
              <a:rPr lang="en-US" u="sng" dirty="0" smtClean="0"/>
              <a:t>a strong nation politically and economically dominates other weaker countries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u="sng" dirty="0"/>
          </a:p>
          <a:p>
            <a:pPr>
              <a:defRPr/>
            </a:pPr>
            <a:r>
              <a:rPr lang="en-US" dirty="0" smtClean="0"/>
              <a:t>By </a:t>
            </a:r>
            <a:r>
              <a:rPr lang="en-US" dirty="0"/>
              <a:t>1900 the British Empire extended over five continents and France had control of large areas of Africa.</a:t>
            </a:r>
          </a:p>
          <a:p>
            <a:pPr>
              <a:defRPr/>
            </a:pPr>
            <a:r>
              <a:rPr lang="en-US" dirty="0" smtClean="0"/>
              <a:t>With </a:t>
            </a:r>
            <a:r>
              <a:rPr lang="en-US" dirty="0"/>
              <a:t>the rise of </a:t>
            </a:r>
            <a:r>
              <a:rPr lang="en-US" dirty="0" smtClean="0"/>
              <a:t>industrialism, </a:t>
            </a:r>
            <a:r>
              <a:rPr lang="en-US" dirty="0"/>
              <a:t>countries needed new markets.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amount of lands 'owned' by Britain and France increased the rivalry with Germany who had entered the scramble to acquire colonies late and only had small areas of Africa.</a:t>
            </a:r>
          </a:p>
        </p:txBody>
      </p:sp>
    </p:spTree>
    <p:extLst>
      <p:ext uri="{BB962C8B-B14F-4D97-AF65-F5344CB8AC3E}">
        <p14:creationId xmlns:p14="http://schemas.microsoft.com/office/powerpoint/2010/main" val="98441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Wingdings 2</vt:lpstr>
      <vt:lpstr>Office Theme</vt:lpstr>
      <vt:lpstr>PowerPoint Presentation</vt:lpstr>
      <vt:lpstr>Warm up</vt:lpstr>
      <vt:lpstr>World War I</vt:lpstr>
      <vt:lpstr>1. How it started:   The M.A.I.N.  Causes of WWI</vt:lpstr>
      <vt:lpstr>The Reasons for WWI are:</vt:lpstr>
      <vt:lpstr>Militarism</vt:lpstr>
      <vt:lpstr>Alliances</vt:lpstr>
      <vt:lpstr>Alliances</vt:lpstr>
      <vt:lpstr>Imperialism</vt:lpstr>
      <vt:lpstr>Nationalism</vt:lpstr>
      <vt:lpstr>Triple Alliance &amp; Triple Entente</vt:lpstr>
      <vt:lpstr>The Spark</vt:lpstr>
      <vt:lpstr>Europe at the start of World War I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Neal, Brett</dc:creator>
  <cp:lastModifiedBy>Neal, Brett</cp:lastModifiedBy>
  <cp:revision>1</cp:revision>
  <dcterms:created xsi:type="dcterms:W3CDTF">2017-03-21T20:07:08Z</dcterms:created>
  <dcterms:modified xsi:type="dcterms:W3CDTF">2017-03-21T20:07:23Z</dcterms:modified>
</cp:coreProperties>
</file>