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65" r:id="rId5"/>
    <p:sldId id="258" r:id="rId6"/>
    <p:sldId id="263" r:id="rId7"/>
    <p:sldId id="259" r:id="rId8"/>
    <p:sldId id="260" r:id="rId9"/>
    <p:sldId id="261" r:id="rId10"/>
    <p:sldId id="262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al, Brett" initials="NB" lastIdx="1" clrIdx="0">
    <p:extLst>
      <p:ext uri="{19B8F6BF-5375-455C-9EA6-DF929625EA0E}">
        <p15:presenceInfo xmlns:p15="http://schemas.microsoft.com/office/powerpoint/2012/main" userId="S-1-5-21-2111787687-86473856-311576647-143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96340-2EE3-4C37-94EB-486C164023B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5B502-1E22-466E-AFCA-9F38198DE928}">
      <dgm:prSet phldrT="[Text]"/>
      <dgm:spPr/>
      <dgm:t>
        <a:bodyPr/>
        <a:lstStyle/>
        <a:p>
          <a:r>
            <a:rPr lang="en-US" dirty="0" smtClean="0"/>
            <a:t>New Dynasty</a:t>
          </a:r>
          <a:endParaRPr lang="en-US" dirty="0"/>
        </a:p>
      </dgm:t>
    </dgm:pt>
    <dgm:pt modelId="{1E3540EE-8F14-41F6-8E0D-9357EB2377F7}" type="parTrans" cxnId="{89A00AD3-D9F3-4AF1-A604-3E95FF988079}">
      <dgm:prSet/>
      <dgm:spPr/>
      <dgm:t>
        <a:bodyPr/>
        <a:lstStyle/>
        <a:p>
          <a:endParaRPr lang="en-US"/>
        </a:p>
      </dgm:t>
    </dgm:pt>
    <dgm:pt modelId="{F145C4BC-59A1-4E33-B6ED-DC713A284BDA}" type="sibTrans" cxnId="{89A00AD3-D9F3-4AF1-A604-3E95FF988079}">
      <dgm:prSet/>
      <dgm:spPr/>
      <dgm:t>
        <a:bodyPr/>
        <a:lstStyle/>
        <a:p>
          <a:endParaRPr lang="en-US"/>
        </a:p>
      </dgm:t>
    </dgm:pt>
    <dgm:pt modelId="{AF79A118-2879-4BE9-B1B4-04E9C28B6CD9}">
      <dgm:prSet phldrT="[Text]"/>
      <dgm:spPr/>
      <dgm:t>
        <a:bodyPr/>
        <a:lstStyle/>
        <a:p>
          <a:r>
            <a:rPr lang="en-US" dirty="0" smtClean="0"/>
            <a:t>Period of prosperity</a:t>
          </a:r>
          <a:endParaRPr lang="en-US" dirty="0"/>
        </a:p>
      </dgm:t>
    </dgm:pt>
    <dgm:pt modelId="{C3F23F6C-F798-4565-AB50-25418785F8AC}" type="parTrans" cxnId="{39CA74AF-94CC-4DF2-910C-433CB42E4870}">
      <dgm:prSet/>
      <dgm:spPr/>
      <dgm:t>
        <a:bodyPr/>
        <a:lstStyle/>
        <a:p>
          <a:endParaRPr lang="en-US"/>
        </a:p>
      </dgm:t>
    </dgm:pt>
    <dgm:pt modelId="{32DF9AC4-53DC-448B-A6A7-94424992C56A}" type="sibTrans" cxnId="{39CA74AF-94CC-4DF2-910C-433CB42E4870}">
      <dgm:prSet/>
      <dgm:spPr/>
      <dgm:t>
        <a:bodyPr/>
        <a:lstStyle/>
        <a:p>
          <a:endParaRPr lang="en-US"/>
        </a:p>
      </dgm:t>
    </dgm:pt>
    <dgm:pt modelId="{D18FE30C-2DA8-4C71-8CDD-A7DC16C0EB1E}">
      <dgm:prSet phldrT="[Text]"/>
      <dgm:spPr/>
      <dgm:t>
        <a:bodyPr/>
        <a:lstStyle/>
        <a:p>
          <a:r>
            <a:rPr lang="en-US" dirty="0" smtClean="0"/>
            <a:t>Period of Decline</a:t>
          </a:r>
          <a:endParaRPr lang="en-US" dirty="0"/>
        </a:p>
      </dgm:t>
    </dgm:pt>
    <dgm:pt modelId="{18A9AA19-7E95-4082-B00C-5964C053F83C}" type="parTrans" cxnId="{B01448DA-AD25-4ABC-955D-8B13AD250811}">
      <dgm:prSet/>
      <dgm:spPr/>
      <dgm:t>
        <a:bodyPr/>
        <a:lstStyle/>
        <a:p>
          <a:endParaRPr lang="en-US"/>
        </a:p>
      </dgm:t>
    </dgm:pt>
    <dgm:pt modelId="{440CB8EB-C3E7-43DA-B895-27289434C099}" type="sibTrans" cxnId="{B01448DA-AD25-4ABC-955D-8B13AD250811}">
      <dgm:prSet/>
      <dgm:spPr/>
      <dgm:t>
        <a:bodyPr/>
        <a:lstStyle/>
        <a:p>
          <a:endParaRPr lang="en-US"/>
        </a:p>
      </dgm:t>
    </dgm:pt>
    <dgm:pt modelId="{D8A2F2FC-A91D-4C95-9ADF-D36F27E47214}">
      <dgm:prSet phldrT="[Text]"/>
      <dgm:spPr/>
      <dgm:t>
        <a:bodyPr/>
        <a:lstStyle/>
        <a:p>
          <a:r>
            <a:rPr lang="en-US" dirty="0" smtClean="0"/>
            <a:t>Period of rebellion</a:t>
          </a:r>
          <a:endParaRPr lang="en-US" dirty="0"/>
        </a:p>
      </dgm:t>
    </dgm:pt>
    <dgm:pt modelId="{BE784B03-9638-4895-B00B-06B52ED4921A}" type="parTrans" cxnId="{556BD5BA-E84F-4502-BAEA-C3CEBD97FDB8}">
      <dgm:prSet/>
      <dgm:spPr/>
      <dgm:t>
        <a:bodyPr/>
        <a:lstStyle/>
        <a:p>
          <a:endParaRPr lang="en-US"/>
        </a:p>
      </dgm:t>
    </dgm:pt>
    <dgm:pt modelId="{F48D4CE3-6597-49ED-954E-89F73686E9F0}" type="sibTrans" cxnId="{556BD5BA-E84F-4502-BAEA-C3CEBD97FDB8}">
      <dgm:prSet/>
      <dgm:spPr/>
      <dgm:t>
        <a:bodyPr/>
        <a:lstStyle/>
        <a:p>
          <a:endParaRPr lang="en-US"/>
        </a:p>
      </dgm:t>
    </dgm:pt>
    <dgm:pt modelId="{5BFB01BD-51D9-4442-B4F6-CCC5F81FA70A}" type="pres">
      <dgm:prSet presAssocID="{67A96340-2EE3-4C37-94EB-486C164023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AC087-0098-4EFF-A490-AB67EE2764B2}" type="pres">
      <dgm:prSet presAssocID="{67A96340-2EE3-4C37-94EB-486C164023BE}" presName="cycle" presStyleCnt="0"/>
      <dgm:spPr/>
    </dgm:pt>
    <dgm:pt modelId="{FE35856B-FD2B-4E51-AF86-F672CFF0FE2C}" type="pres">
      <dgm:prSet presAssocID="{A0E5B502-1E22-466E-AFCA-9F38198DE928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2A4F9-AC64-4D03-AA6F-9444787ED814}" type="pres">
      <dgm:prSet presAssocID="{F145C4BC-59A1-4E33-B6ED-DC713A284BD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4CAD2D8-C71D-4FD8-8DD9-1C4AF4DE0B2D}" type="pres">
      <dgm:prSet presAssocID="{AF79A118-2879-4BE9-B1B4-04E9C28B6CD9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D10F1-7FC8-42BF-96B1-A0D9272BFA08}" type="pres">
      <dgm:prSet presAssocID="{D18FE30C-2DA8-4C71-8CDD-A7DC16C0EB1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95A9C-BD0B-4C92-B136-EE7BB2EDDF19}" type="pres">
      <dgm:prSet presAssocID="{D8A2F2FC-A91D-4C95-9ADF-D36F27E4721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6CF2F-816B-47A2-A606-48C0B04B7717}" type="presOf" srcId="{A0E5B502-1E22-466E-AFCA-9F38198DE928}" destId="{FE35856B-FD2B-4E51-AF86-F672CFF0FE2C}" srcOrd="0" destOrd="0" presId="urn:microsoft.com/office/officeart/2005/8/layout/cycle3"/>
    <dgm:cxn modelId="{43D13C5F-600D-436F-B020-5195B61329E8}" type="presOf" srcId="{D8A2F2FC-A91D-4C95-9ADF-D36F27E47214}" destId="{0ED95A9C-BD0B-4C92-B136-EE7BB2EDDF19}" srcOrd="0" destOrd="0" presId="urn:microsoft.com/office/officeart/2005/8/layout/cycle3"/>
    <dgm:cxn modelId="{B7039B62-7533-4296-8C72-391CA9F7EAB4}" type="presOf" srcId="{AF79A118-2879-4BE9-B1B4-04E9C28B6CD9}" destId="{64CAD2D8-C71D-4FD8-8DD9-1C4AF4DE0B2D}" srcOrd="0" destOrd="0" presId="urn:microsoft.com/office/officeart/2005/8/layout/cycle3"/>
    <dgm:cxn modelId="{39CA74AF-94CC-4DF2-910C-433CB42E4870}" srcId="{67A96340-2EE3-4C37-94EB-486C164023BE}" destId="{AF79A118-2879-4BE9-B1B4-04E9C28B6CD9}" srcOrd="1" destOrd="0" parTransId="{C3F23F6C-F798-4565-AB50-25418785F8AC}" sibTransId="{32DF9AC4-53DC-448B-A6A7-94424992C56A}"/>
    <dgm:cxn modelId="{556BD5BA-E84F-4502-BAEA-C3CEBD97FDB8}" srcId="{67A96340-2EE3-4C37-94EB-486C164023BE}" destId="{D8A2F2FC-A91D-4C95-9ADF-D36F27E47214}" srcOrd="3" destOrd="0" parTransId="{BE784B03-9638-4895-B00B-06B52ED4921A}" sibTransId="{F48D4CE3-6597-49ED-954E-89F73686E9F0}"/>
    <dgm:cxn modelId="{78273BD9-819F-4234-9113-464BA4DA0745}" type="presOf" srcId="{F145C4BC-59A1-4E33-B6ED-DC713A284BDA}" destId="{E902A4F9-AC64-4D03-AA6F-9444787ED814}" srcOrd="0" destOrd="0" presId="urn:microsoft.com/office/officeart/2005/8/layout/cycle3"/>
    <dgm:cxn modelId="{B01448DA-AD25-4ABC-955D-8B13AD250811}" srcId="{67A96340-2EE3-4C37-94EB-486C164023BE}" destId="{D18FE30C-2DA8-4C71-8CDD-A7DC16C0EB1E}" srcOrd="2" destOrd="0" parTransId="{18A9AA19-7E95-4082-B00C-5964C053F83C}" sibTransId="{440CB8EB-C3E7-43DA-B895-27289434C099}"/>
    <dgm:cxn modelId="{DFE4B190-23C4-47DA-94A6-E2B7992835A3}" type="presOf" srcId="{D18FE30C-2DA8-4C71-8CDD-A7DC16C0EB1E}" destId="{B98D10F1-7FC8-42BF-96B1-A0D9272BFA08}" srcOrd="0" destOrd="0" presId="urn:microsoft.com/office/officeart/2005/8/layout/cycle3"/>
    <dgm:cxn modelId="{447412B1-3EDE-4333-A733-6F56CB9AA69B}" type="presOf" srcId="{67A96340-2EE3-4C37-94EB-486C164023BE}" destId="{5BFB01BD-51D9-4442-B4F6-CCC5F81FA70A}" srcOrd="0" destOrd="0" presId="urn:microsoft.com/office/officeart/2005/8/layout/cycle3"/>
    <dgm:cxn modelId="{89A00AD3-D9F3-4AF1-A604-3E95FF988079}" srcId="{67A96340-2EE3-4C37-94EB-486C164023BE}" destId="{A0E5B502-1E22-466E-AFCA-9F38198DE928}" srcOrd="0" destOrd="0" parTransId="{1E3540EE-8F14-41F6-8E0D-9357EB2377F7}" sibTransId="{F145C4BC-59A1-4E33-B6ED-DC713A284BDA}"/>
    <dgm:cxn modelId="{61FFE8D9-E7B1-4EB3-A924-4B4755B44074}" type="presParOf" srcId="{5BFB01BD-51D9-4442-B4F6-CCC5F81FA70A}" destId="{A0BAC087-0098-4EFF-A490-AB67EE2764B2}" srcOrd="0" destOrd="0" presId="urn:microsoft.com/office/officeart/2005/8/layout/cycle3"/>
    <dgm:cxn modelId="{F2E00618-32BC-4660-982A-63881162EC4A}" type="presParOf" srcId="{A0BAC087-0098-4EFF-A490-AB67EE2764B2}" destId="{FE35856B-FD2B-4E51-AF86-F672CFF0FE2C}" srcOrd="0" destOrd="0" presId="urn:microsoft.com/office/officeart/2005/8/layout/cycle3"/>
    <dgm:cxn modelId="{E93CFB47-BDFF-4EEE-A040-AF62EBAA5E4F}" type="presParOf" srcId="{A0BAC087-0098-4EFF-A490-AB67EE2764B2}" destId="{E902A4F9-AC64-4D03-AA6F-9444787ED814}" srcOrd="1" destOrd="0" presId="urn:microsoft.com/office/officeart/2005/8/layout/cycle3"/>
    <dgm:cxn modelId="{67959A67-F239-49A9-B125-A5A5EEA5F0E3}" type="presParOf" srcId="{A0BAC087-0098-4EFF-A490-AB67EE2764B2}" destId="{64CAD2D8-C71D-4FD8-8DD9-1C4AF4DE0B2D}" srcOrd="2" destOrd="0" presId="urn:microsoft.com/office/officeart/2005/8/layout/cycle3"/>
    <dgm:cxn modelId="{B7CFCAAD-EDA7-4F3F-8A3C-0D87741D9015}" type="presParOf" srcId="{A0BAC087-0098-4EFF-A490-AB67EE2764B2}" destId="{B98D10F1-7FC8-42BF-96B1-A0D9272BFA08}" srcOrd="3" destOrd="0" presId="urn:microsoft.com/office/officeart/2005/8/layout/cycle3"/>
    <dgm:cxn modelId="{FC9B9945-44F6-4E83-830D-CEC55C0BE6F8}" type="presParOf" srcId="{A0BAC087-0098-4EFF-A490-AB67EE2764B2}" destId="{0ED95A9C-BD0B-4C92-B136-EE7BB2EDDF1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2A4F9-AC64-4D03-AA6F-9444787ED814}">
      <dsp:nvSpPr>
        <dsp:cNvPr id="0" name=""/>
        <dsp:cNvSpPr/>
      </dsp:nvSpPr>
      <dsp:spPr>
        <a:xfrm>
          <a:off x="1197693" y="-60117"/>
          <a:ext cx="3288029" cy="3288029"/>
        </a:xfrm>
        <a:prstGeom prst="circularArrow">
          <a:avLst>
            <a:gd name="adj1" fmla="val 4668"/>
            <a:gd name="adj2" fmla="val 272909"/>
            <a:gd name="adj3" fmla="val 13023058"/>
            <a:gd name="adj4" fmla="val 1790156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5856B-FD2B-4E51-AF86-F672CFF0FE2C}">
      <dsp:nvSpPr>
        <dsp:cNvPr id="0" name=""/>
        <dsp:cNvSpPr/>
      </dsp:nvSpPr>
      <dsp:spPr>
        <a:xfrm>
          <a:off x="1801043" y="588"/>
          <a:ext cx="2081329" cy="1040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New Dynasty</a:t>
          </a:r>
          <a:endParaRPr lang="en-US" sz="2600" kern="1200" dirty="0"/>
        </a:p>
      </dsp:txBody>
      <dsp:txXfrm>
        <a:off x="1851844" y="51389"/>
        <a:ext cx="1979727" cy="939062"/>
      </dsp:txXfrm>
    </dsp:sp>
    <dsp:sp modelId="{64CAD2D8-C71D-4FD8-8DD9-1C4AF4DE0B2D}">
      <dsp:nvSpPr>
        <dsp:cNvPr id="0" name=""/>
        <dsp:cNvSpPr/>
      </dsp:nvSpPr>
      <dsp:spPr>
        <a:xfrm>
          <a:off x="2981664" y="1181209"/>
          <a:ext cx="2081329" cy="1040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Period of prosperity</a:t>
          </a:r>
          <a:endParaRPr lang="en-US" sz="2600" kern="1200" dirty="0"/>
        </a:p>
      </dsp:txBody>
      <dsp:txXfrm>
        <a:off x="3032465" y="1232010"/>
        <a:ext cx="1979727" cy="939062"/>
      </dsp:txXfrm>
    </dsp:sp>
    <dsp:sp modelId="{B98D10F1-7FC8-42BF-96B1-A0D9272BFA08}">
      <dsp:nvSpPr>
        <dsp:cNvPr id="0" name=""/>
        <dsp:cNvSpPr/>
      </dsp:nvSpPr>
      <dsp:spPr>
        <a:xfrm>
          <a:off x="1801043" y="2361830"/>
          <a:ext cx="2081329" cy="1040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Period of Decline</a:t>
          </a:r>
          <a:endParaRPr lang="en-US" sz="2600" kern="1200" dirty="0"/>
        </a:p>
      </dsp:txBody>
      <dsp:txXfrm>
        <a:off x="1851844" y="2412631"/>
        <a:ext cx="1979727" cy="939062"/>
      </dsp:txXfrm>
    </dsp:sp>
    <dsp:sp modelId="{0ED95A9C-BD0B-4C92-B136-EE7BB2EDDF19}">
      <dsp:nvSpPr>
        <dsp:cNvPr id="0" name=""/>
        <dsp:cNvSpPr/>
      </dsp:nvSpPr>
      <dsp:spPr>
        <a:xfrm>
          <a:off x="620422" y="1181209"/>
          <a:ext cx="2081329" cy="1040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Period of rebellion</a:t>
          </a:r>
          <a:endParaRPr lang="en-US" sz="2600" kern="1200" dirty="0"/>
        </a:p>
      </dsp:txBody>
      <dsp:txXfrm>
        <a:off x="671223" y="1232010"/>
        <a:ext cx="1979727" cy="939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kuUOeP6ZF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– Monday </a:t>
            </a:r>
            <a:r>
              <a:rPr lang="en-US" dirty="0" smtClean="0"/>
              <a:t>1/30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293554" cy="4139206"/>
          </a:xfrm>
        </p:spPr>
        <p:txBody>
          <a:bodyPr/>
          <a:lstStyle/>
          <a:p>
            <a:r>
              <a:rPr lang="en-US" dirty="0" smtClean="0"/>
              <a:t>Last semester we left China after studying the Tang, Song, and Yuan (Mongol) dynasties. </a:t>
            </a:r>
          </a:p>
          <a:p>
            <a:r>
              <a:rPr lang="en-US" dirty="0" smtClean="0"/>
              <a:t>The Dynastic cycle continues! </a:t>
            </a:r>
            <a:r>
              <a:rPr lang="en-US" u="sng" dirty="0" smtClean="0"/>
              <a:t>Draw</a:t>
            </a:r>
            <a:r>
              <a:rPr lang="en-US" dirty="0" smtClean="0"/>
              <a:t> and </a:t>
            </a:r>
            <a:r>
              <a:rPr lang="en-US" u="sng" dirty="0" smtClean="0"/>
              <a:t>explain</a:t>
            </a:r>
            <a:r>
              <a:rPr lang="en-US" dirty="0" smtClean="0"/>
              <a:t> (1 paragraph) </a:t>
            </a:r>
            <a:r>
              <a:rPr lang="en-US" dirty="0" smtClean="0"/>
              <a:t>the dynastic cycle in your own words in Monday’s warmup </a:t>
            </a:r>
            <a:r>
              <a:rPr lang="en-US" dirty="0" smtClean="0"/>
              <a:t>box.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9379111"/>
              </p:ext>
            </p:extLst>
          </p:nvPr>
        </p:nvGraphicFramePr>
        <p:xfrm>
          <a:off x="6647291" y="2603500"/>
          <a:ext cx="5683416" cy="340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9481" y="5057030"/>
            <a:ext cx="20196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Loses Mandate of heaven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Tokugawa Japan </a:t>
            </a:r>
            <a:r>
              <a:rPr lang="en-US" dirty="0" smtClean="0"/>
              <a:t>1600-1867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56" y="2346518"/>
            <a:ext cx="6751388" cy="4319458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Period of war where Daimyo (wealthy landowners) fought for power</a:t>
            </a:r>
          </a:p>
          <a:p>
            <a:r>
              <a:rPr lang="en-US" sz="2600" b="1" dirty="0" smtClean="0"/>
              <a:t>Tokugawa </a:t>
            </a:r>
            <a:r>
              <a:rPr lang="en-US" sz="2600" b="1" dirty="0" err="1" smtClean="0"/>
              <a:t>Shogunate</a:t>
            </a:r>
            <a:r>
              <a:rPr lang="en-US" sz="2600" b="1" dirty="0" smtClean="0"/>
              <a:t> 1603</a:t>
            </a:r>
          </a:p>
          <a:p>
            <a:pPr lvl="1"/>
            <a:r>
              <a:rPr lang="en-US" sz="2400" dirty="0" smtClean="0"/>
              <a:t>Tokugawa </a:t>
            </a:r>
            <a:r>
              <a:rPr lang="en-US" sz="2400" dirty="0" err="1" smtClean="0"/>
              <a:t>Ieyasu</a:t>
            </a:r>
            <a:r>
              <a:rPr lang="en-US" sz="2400" dirty="0" smtClean="0"/>
              <a:t> – moved capital to Edo(Tokyo)</a:t>
            </a:r>
          </a:p>
          <a:p>
            <a:pPr lvl="1"/>
            <a:r>
              <a:rPr lang="en-US" sz="2400" dirty="0" smtClean="0"/>
              <a:t>Brought stability to the region</a:t>
            </a:r>
          </a:p>
          <a:p>
            <a:pPr lvl="1"/>
            <a:r>
              <a:rPr lang="en-US" sz="2400" dirty="0" smtClean="0"/>
              <a:t>Reestablished a strong central military government</a:t>
            </a:r>
          </a:p>
          <a:p>
            <a:pPr lvl="1"/>
            <a:r>
              <a:rPr lang="en-US" sz="2400" dirty="0" smtClean="0"/>
              <a:t>Silk production flourished, silver became an important role in trade, banking &amp; paper money develops</a:t>
            </a:r>
          </a:p>
          <a:p>
            <a:pPr lvl="1"/>
            <a:r>
              <a:rPr lang="en-US" sz="2400" dirty="0" smtClean="0"/>
              <a:t>Agricultural production increased dramatically</a:t>
            </a:r>
          </a:p>
          <a:p>
            <a:pPr lvl="1"/>
            <a:r>
              <a:rPr lang="en-US" sz="2400" dirty="0" smtClean="0"/>
              <a:t>Art and literature prospered: refined woodblock prints, </a:t>
            </a:r>
            <a:r>
              <a:rPr lang="en-US" sz="2400" dirty="0" err="1" smtClean="0"/>
              <a:t>kaihu</a:t>
            </a:r>
            <a:r>
              <a:rPr lang="en-US" sz="2400" dirty="0" smtClean="0"/>
              <a:t> (poetry), Kabuki Theater (dance-drama)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09" y="2433097"/>
            <a:ext cx="4457396" cy="33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Tokugawa and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49" y="2293398"/>
            <a:ext cx="7608087" cy="403583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European explorers began arriving in Japan in mid 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century</a:t>
            </a:r>
          </a:p>
          <a:p>
            <a:r>
              <a:rPr lang="en-US" sz="2400" b="1" dirty="0" smtClean="0"/>
              <a:t>Brought new technologies and ideas</a:t>
            </a:r>
          </a:p>
          <a:p>
            <a:pPr lvl="1"/>
            <a:r>
              <a:rPr lang="en-US" sz="2000" dirty="0" smtClean="0"/>
              <a:t>Muskets, cannons, tobacco, Christianity</a:t>
            </a:r>
          </a:p>
          <a:p>
            <a:r>
              <a:rPr lang="en-US" sz="2400" b="1" dirty="0" smtClean="0"/>
              <a:t>Jesuit missionaries traveling with the merchants converted over 300,000 Japanese by year 1600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p</a:t>
            </a:r>
            <a:r>
              <a:rPr lang="en-US" sz="2000" dirty="0" smtClean="0"/>
              <a:t>easant </a:t>
            </a:r>
            <a:r>
              <a:rPr lang="en-US" sz="2000" dirty="0" smtClean="0"/>
              <a:t>uprisings against the </a:t>
            </a:r>
            <a:r>
              <a:rPr lang="en-US" sz="2000" dirty="0" smtClean="0"/>
              <a:t>government around this time</a:t>
            </a:r>
          </a:p>
          <a:p>
            <a:pPr lvl="2"/>
            <a:r>
              <a:rPr lang="en-US" sz="1800" dirty="0" smtClean="0"/>
              <a:t>Tokugawa </a:t>
            </a:r>
            <a:r>
              <a:rPr lang="en-US" sz="1800" dirty="0" err="1"/>
              <a:t>Ieyasu</a:t>
            </a:r>
            <a:r>
              <a:rPr lang="en-US" sz="1800" dirty="0"/>
              <a:t> </a:t>
            </a:r>
            <a:r>
              <a:rPr lang="en-US" sz="1800" dirty="0" smtClean="0"/>
              <a:t>believed Christian ideals caused the rebellion</a:t>
            </a:r>
          </a:p>
          <a:p>
            <a:r>
              <a:rPr lang="en-US" sz="2400" b="1" dirty="0" smtClean="0"/>
              <a:t>Japan </a:t>
            </a:r>
            <a:r>
              <a:rPr lang="en-US" sz="2400" b="1" dirty="0"/>
              <a:t>closed its ports to nearly all European Countries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63" y="2963529"/>
            <a:ext cx="4076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378" y="2289976"/>
            <a:ext cx="8899236" cy="37298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see the new movie “Silence” in theatres now. </a:t>
            </a:r>
          </a:p>
          <a:p>
            <a:r>
              <a:rPr lang="en-US" dirty="0" smtClean="0"/>
              <a:t>Write a 2 paragraph summary</a:t>
            </a:r>
          </a:p>
          <a:p>
            <a:pPr lvl="1"/>
            <a:r>
              <a:rPr lang="en-US" dirty="0" smtClean="0"/>
              <a:t>One paragraph summarizing the movie</a:t>
            </a:r>
          </a:p>
          <a:p>
            <a:pPr lvl="1"/>
            <a:r>
              <a:rPr lang="en-US" dirty="0" smtClean="0"/>
              <a:t>One paragraph explaining a few things you learned</a:t>
            </a:r>
          </a:p>
          <a:p>
            <a:r>
              <a:rPr lang="en-US" dirty="0" smtClean="0"/>
              <a:t>Staple your ticket stub to the paper. (Don’t lose it!)</a:t>
            </a:r>
          </a:p>
          <a:p>
            <a:r>
              <a:rPr lang="en-US" dirty="0" smtClean="0"/>
              <a:t>Replaces a quiz grade with a 100</a:t>
            </a:r>
          </a:p>
          <a:p>
            <a:r>
              <a:rPr lang="en-US" dirty="0" smtClean="0"/>
              <a:t>Due March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www.youtube.com/watch?v=kkuUOeP6ZFE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China and </a:t>
            </a:r>
            <a:r>
              <a:rPr lang="en-US" b="1" u="sng" dirty="0" smtClean="0"/>
              <a:t>Japan</a:t>
            </a:r>
            <a:br>
              <a:rPr lang="en-US" b="1" u="sng" dirty="0" smtClean="0"/>
            </a:br>
            <a:r>
              <a:rPr lang="en-US" dirty="0" smtClean="0"/>
              <a:t>		</a:t>
            </a:r>
            <a:r>
              <a:rPr lang="en-US" dirty="0" smtClean="0"/>
              <a:t>~1450-1750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Exploration and Isolation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Asia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Ming Dynasty: China </a:t>
            </a:r>
            <a:r>
              <a:rPr lang="en-US" dirty="0" smtClean="0"/>
              <a:t>1368-1644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56" y="2282024"/>
            <a:ext cx="9336557" cy="3737776"/>
          </a:xfrm>
        </p:spPr>
        <p:txBody>
          <a:bodyPr/>
          <a:lstStyle/>
          <a:p>
            <a:r>
              <a:rPr lang="en-US" sz="2800" b="1" dirty="0" smtClean="0"/>
              <a:t>Emperor </a:t>
            </a:r>
            <a:r>
              <a:rPr lang="en-US" sz="2800" b="1" dirty="0" err="1" smtClean="0"/>
              <a:t>Hongwu</a:t>
            </a:r>
            <a:endParaRPr lang="en-US" sz="2800" b="1" dirty="0" smtClean="0"/>
          </a:p>
          <a:p>
            <a:pPr lvl="1"/>
            <a:r>
              <a:rPr lang="en-US" sz="2000" b="1" dirty="0" smtClean="0"/>
              <a:t>Rid China of Mongol rule (Yuan Dynasty)</a:t>
            </a:r>
          </a:p>
          <a:p>
            <a:pPr lvl="1"/>
            <a:r>
              <a:rPr lang="en-US" sz="2000" b="1" dirty="0" smtClean="0"/>
              <a:t>Passed reforms to restore prosperity and power to China</a:t>
            </a:r>
          </a:p>
          <a:p>
            <a:pPr lvl="1"/>
            <a:r>
              <a:rPr lang="en-US" sz="2000" b="1" dirty="0" smtClean="0"/>
              <a:t>Killed government officials out of fear of conspiracy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b="1" dirty="0" smtClean="0"/>
              <a:t>Emperor </a:t>
            </a:r>
            <a:r>
              <a:rPr lang="en-US" sz="2800" b="1" dirty="0" err="1" smtClean="0"/>
              <a:t>Yonglo</a:t>
            </a:r>
            <a:endParaRPr lang="en-US" sz="2800" b="1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Moved capital from Nanjing (south) to Beijing (north)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Experimented with exploration - led by Zheng He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925" y="973669"/>
            <a:ext cx="2324652" cy="2937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925" y="4266890"/>
            <a:ext cx="2324652" cy="21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Beliefs/Restoration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Erased Mongol influence from the Yuan Dynasty rule</a:t>
            </a:r>
          </a:p>
          <a:p>
            <a:pPr lvl="1"/>
            <a:r>
              <a:rPr lang="en-US" dirty="0"/>
              <a:t>Mongol dress &amp; names discouraged</a:t>
            </a:r>
          </a:p>
          <a:p>
            <a:pPr lvl="1"/>
            <a:r>
              <a:rPr lang="en-US" dirty="0"/>
              <a:t>Promoted Confucianism</a:t>
            </a:r>
          </a:p>
          <a:p>
            <a:r>
              <a:rPr lang="en-US" dirty="0" smtClean="0"/>
              <a:t>Brought back Civil Service Exam for government employee</a:t>
            </a:r>
          </a:p>
          <a:p>
            <a:r>
              <a:rPr lang="en-US" dirty="0" smtClean="0"/>
              <a:t>Created national school system</a:t>
            </a:r>
          </a:p>
          <a:p>
            <a:r>
              <a:rPr lang="en-US" dirty="0" smtClean="0"/>
              <a:t>Reestablished bureaucracy</a:t>
            </a:r>
          </a:p>
          <a:p>
            <a:r>
              <a:rPr lang="en-US" dirty="0" smtClean="0"/>
              <a:t>Expanded size of China from previous dynasties</a:t>
            </a:r>
          </a:p>
          <a:p>
            <a:r>
              <a:rPr lang="en-US" dirty="0" smtClean="0"/>
              <a:t>Restored Great Wall and expanded (keep out invaders from north)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25" y="726550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Zheng He’s travels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24" y="2345635"/>
            <a:ext cx="7919499" cy="404721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Went on 7 voyages in total</a:t>
            </a:r>
            <a:endParaRPr lang="en-US" sz="2200" b="1" dirty="0" smtClean="0"/>
          </a:p>
          <a:p>
            <a:pPr lvl="1"/>
            <a:r>
              <a:rPr lang="en-US" sz="2200" dirty="0" smtClean="0"/>
              <a:t>Traveled to India, Southern tip of Africa, Eastern Africa</a:t>
            </a:r>
          </a:p>
          <a:p>
            <a:pPr lvl="1"/>
            <a:r>
              <a:rPr lang="en-US" sz="2200" dirty="0" smtClean="0"/>
              <a:t>40 to 300 ships traveled together on each mission</a:t>
            </a:r>
          </a:p>
          <a:p>
            <a:r>
              <a:rPr lang="en-US" sz="2400" b="1" dirty="0" smtClean="0"/>
              <a:t>Brought gifts to wherever they traveled</a:t>
            </a:r>
          </a:p>
          <a:p>
            <a:pPr lvl="1"/>
            <a:r>
              <a:rPr lang="en-US" sz="2200" dirty="0" smtClean="0"/>
              <a:t>Wanted to show the splendor of the Ming Dynasty</a:t>
            </a:r>
          </a:p>
          <a:p>
            <a:pPr lvl="1"/>
            <a:r>
              <a:rPr lang="en-US" sz="2200" dirty="0" smtClean="0"/>
              <a:t>Brought back new understandings of the world</a:t>
            </a:r>
          </a:p>
          <a:p>
            <a:r>
              <a:rPr lang="en-US" sz="2400" b="1" dirty="0" smtClean="0"/>
              <a:t>Chinese scholar-officials argued it was a waste of resources</a:t>
            </a:r>
          </a:p>
          <a:p>
            <a:pPr lvl="1"/>
            <a:r>
              <a:rPr lang="en-US" sz="2200" dirty="0" smtClean="0"/>
              <a:t>Worried these interactions were threatening China’s social order</a:t>
            </a:r>
          </a:p>
          <a:p>
            <a:pPr lvl="1"/>
            <a:r>
              <a:rPr lang="en-US" sz="2200" dirty="0" smtClean="0"/>
              <a:t>Were very traditional, looked down upon other cultures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94" y="181343"/>
            <a:ext cx="2348757" cy="299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79" y="4206240"/>
            <a:ext cx="3895590" cy="23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90235"/>
            <a:ext cx="10309519" cy="619595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Ming isolationism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50" y="2186609"/>
            <a:ext cx="9249094" cy="4047214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Ming rulers adopted a policy of isolation</a:t>
            </a:r>
          </a:p>
          <a:p>
            <a:pPr lvl="1"/>
            <a:r>
              <a:rPr lang="en-US" sz="2200" dirty="0" smtClean="0"/>
              <a:t>Trade was not profitable</a:t>
            </a:r>
          </a:p>
          <a:p>
            <a:pPr lvl="1"/>
            <a:r>
              <a:rPr lang="en-US" sz="2200" dirty="0" smtClean="0"/>
              <a:t>went against Confucian teachings</a:t>
            </a:r>
          </a:p>
          <a:p>
            <a:r>
              <a:rPr lang="en-US" sz="2400" b="1" dirty="0" smtClean="0"/>
              <a:t>Only had a few ports open along the coast for trade</a:t>
            </a:r>
          </a:p>
          <a:p>
            <a:r>
              <a:rPr lang="en-US" sz="2400" b="1" dirty="0" smtClean="0"/>
              <a:t>Merchants would smuggle Chinese luxuries to European countries</a:t>
            </a:r>
          </a:p>
          <a:p>
            <a:r>
              <a:rPr lang="en-US" sz="2400" b="1" dirty="0"/>
              <a:t>D</a:t>
            </a:r>
            <a:r>
              <a:rPr lang="en-US" sz="2400" b="1" dirty="0" smtClean="0"/>
              <a:t>emand for Chinese goods was high</a:t>
            </a:r>
          </a:p>
          <a:p>
            <a:pPr lvl="1"/>
            <a:r>
              <a:rPr lang="en-US" sz="2200" dirty="0"/>
              <a:t>G</a:t>
            </a:r>
            <a:r>
              <a:rPr lang="en-US" sz="2200" dirty="0" smtClean="0"/>
              <a:t>overnment refused to focus on Industrializing</a:t>
            </a:r>
          </a:p>
          <a:p>
            <a:pPr lvl="1"/>
            <a:r>
              <a:rPr lang="en-US" sz="2200" dirty="0" smtClean="0"/>
              <a:t>Instead focused on increasing agricultural production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29" y="683862"/>
            <a:ext cx="3710830" cy="26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Qing China </a:t>
            </a:r>
            <a:r>
              <a:rPr lang="en-US" dirty="0" smtClean="0"/>
              <a:t>1644-1911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38" y="2266122"/>
            <a:ext cx="6909684" cy="425510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Manchus invade Beijing and take over Ming China</a:t>
            </a:r>
          </a:p>
          <a:p>
            <a:r>
              <a:rPr lang="en-US" sz="2400" b="1" dirty="0" smtClean="0"/>
              <a:t>Emperor Kangxi</a:t>
            </a:r>
          </a:p>
          <a:p>
            <a:pPr lvl="1"/>
            <a:r>
              <a:rPr lang="en-US" sz="2000" dirty="0" smtClean="0"/>
              <a:t>First Qing emperor (longest-reigning)</a:t>
            </a:r>
          </a:p>
          <a:p>
            <a:pPr lvl="1"/>
            <a:r>
              <a:rPr lang="en-US" sz="2000" dirty="0" smtClean="0"/>
              <a:t>Expanded China: Taiwan, Mongolia, and Central Asia &amp; Tibet (mountains north of India)</a:t>
            </a:r>
          </a:p>
          <a:p>
            <a:r>
              <a:rPr lang="en-US" sz="2400" b="1" dirty="0" smtClean="0"/>
              <a:t>Continued policy of Isolationism</a:t>
            </a:r>
          </a:p>
          <a:p>
            <a:r>
              <a:rPr lang="en-US" sz="2400" b="1" dirty="0" smtClean="0"/>
              <a:t>Forced tribute (tax) upon countries who wanted to trade</a:t>
            </a:r>
          </a:p>
          <a:p>
            <a:pPr lvl="1"/>
            <a:r>
              <a:rPr lang="en-US" sz="2000" dirty="0" smtClean="0"/>
              <a:t>Made rulers kowtow (physically bow down to the Emperor) 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53" y="1073427"/>
            <a:ext cx="4475454" cy="2709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2" y="3939849"/>
            <a:ext cx="3392060" cy="25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Ming and Qing society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432" y="2310063"/>
            <a:ext cx="9054181" cy="3709737"/>
          </a:xfrm>
        </p:spPr>
        <p:txBody>
          <a:bodyPr/>
          <a:lstStyle/>
          <a:p>
            <a:r>
              <a:rPr lang="en-US" sz="2600" b="1" dirty="0" smtClean="0"/>
              <a:t>Population boom due to agriculture</a:t>
            </a:r>
          </a:p>
          <a:p>
            <a:r>
              <a:rPr lang="en-US" sz="2600" b="1" dirty="0" smtClean="0"/>
              <a:t>Men were heads of household</a:t>
            </a:r>
          </a:p>
          <a:p>
            <a:r>
              <a:rPr lang="en-US" sz="2600" b="1" dirty="0" smtClean="0"/>
              <a:t>Women stayed at home, educated children</a:t>
            </a:r>
          </a:p>
          <a:p>
            <a:r>
              <a:rPr lang="en-US" sz="2600" b="1" dirty="0" smtClean="0"/>
              <a:t>Culture stayed traditional</a:t>
            </a:r>
          </a:p>
          <a:p>
            <a:pPr lvl="1"/>
            <a:r>
              <a:rPr lang="en-US" sz="2200" dirty="0" smtClean="0"/>
              <a:t>High quality pottery</a:t>
            </a:r>
          </a:p>
          <a:p>
            <a:pPr lvl="1"/>
            <a:r>
              <a:rPr lang="en-US" sz="2200" dirty="0" smtClean="0"/>
              <a:t>Traditional paintings</a:t>
            </a:r>
          </a:p>
          <a:p>
            <a:pPr lvl="1"/>
            <a:r>
              <a:rPr lang="en-US" sz="2200" dirty="0" smtClean="0"/>
              <a:t>Plays about Chinese history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5" y="3840480"/>
            <a:ext cx="2516801" cy="28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1532</TotalTime>
  <Words>602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Warm Up – Monday 1/30</vt:lpstr>
      <vt:lpstr>China and Japan   ~1450-1750</vt:lpstr>
      <vt:lpstr>Ming Dynasty: China 1368-1644</vt:lpstr>
      <vt:lpstr>Ming Beliefs/Restoration</vt:lpstr>
      <vt:lpstr>Zheng He’s travels</vt:lpstr>
      <vt:lpstr>PowerPoint Presentation</vt:lpstr>
      <vt:lpstr>Ming isolationism</vt:lpstr>
      <vt:lpstr>Qing China 1644-1911</vt:lpstr>
      <vt:lpstr>Ming and Qing society</vt:lpstr>
      <vt:lpstr>Tokugawa Japan 1600-1867</vt:lpstr>
      <vt:lpstr>Tokugawa and trade</vt:lpstr>
      <vt:lpstr>Extra Credit opportunity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Japan</dc:title>
  <dc:creator>Neal, Brett</dc:creator>
  <cp:lastModifiedBy>Neal, Brett</cp:lastModifiedBy>
  <cp:revision>39</cp:revision>
  <dcterms:created xsi:type="dcterms:W3CDTF">2015-01-14T04:33:29Z</dcterms:created>
  <dcterms:modified xsi:type="dcterms:W3CDTF">2017-01-30T18:32:12Z</dcterms:modified>
</cp:coreProperties>
</file>