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6" r:id="rId2"/>
    <p:sldId id="279" r:id="rId3"/>
    <p:sldId id="280" r:id="rId4"/>
    <p:sldId id="278" r:id="rId5"/>
    <p:sldId id="285" r:id="rId6"/>
    <p:sldId id="286" r:id="rId7"/>
    <p:sldId id="256" r:id="rId8"/>
    <p:sldId id="257" r:id="rId9"/>
    <p:sldId id="284" r:id="rId10"/>
    <p:sldId id="258" r:id="rId11"/>
    <p:sldId id="268" r:id="rId12"/>
    <p:sldId id="259" r:id="rId13"/>
    <p:sldId id="281" r:id="rId14"/>
    <p:sldId id="287" r:id="rId15"/>
    <p:sldId id="283" r:id="rId16"/>
    <p:sldId id="260" r:id="rId17"/>
    <p:sldId id="261" r:id="rId18"/>
    <p:sldId id="277" r:id="rId19"/>
    <p:sldId id="262" r:id="rId20"/>
    <p:sldId id="289" r:id="rId21"/>
    <p:sldId id="264" r:id="rId22"/>
    <p:sldId id="290" r:id="rId23"/>
    <p:sldId id="291" r:id="rId24"/>
    <p:sldId id="292" r:id="rId25"/>
    <p:sldId id="293" r:id="rId26"/>
    <p:sldId id="294" r:id="rId27"/>
    <p:sldId id="295" r:id="rId28"/>
    <p:sldId id="263" r:id="rId29"/>
    <p:sldId id="265" r:id="rId30"/>
    <p:sldId id="266" r:id="rId31"/>
    <p:sldId id="26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5B7239-9B78-467F-AB0F-6D43C3D52E8F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F2DF71-9BD8-4464-88EF-A83A388D3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mCLQ_8I1paY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70" y="381000"/>
            <a:ext cx="8077200" cy="2895600"/>
          </a:xfrm>
        </p:spPr>
        <p:txBody>
          <a:bodyPr>
            <a:normAutofit/>
          </a:bodyPr>
          <a:lstStyle/>
          <a:p>
            <a:r>
              <a:rPr lang="en-US" sz="7300" dirty="0" smtClean="0"/>
              <a:t>The </a:t>
            </a:r>
            <a:r>
              <a:rPr lang="en-US" sz="73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Paleolithic</a:t>
            </a:r>
            <a:r>
              <a:rPr lang="en-US" sz="7300" dirty="0" smtClean="0"/>
              <a:t> 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(The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“Old Stone” </a:t>
            </a:r>
            <a:r>
              <a:rPr lang="en-US" dirty="0" smtClean="0"/>
              <a:t>Age)</a:t>
            </a:r>
            <a:endParaRPr lang="en-US" dirty="0"/>
          </a:p>
        </p:txBody>
      </p:sp>
      <p:pic>
        <p:nvPicPr>
          <p:cNvPr id="4" name="Picture 2" descr="http://mr_sedivy.tripod.com/world/w_cave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90800"/>
            <a:ext cx="4191000" cy="4047103"/>
          </a:xfrm>
          <a:prstGeom prst="rect">
            <a:avLst/>
          </a:prstGeom>
          <a:noFill/>
        </p:spPr>
      </p:pic>
      <p:pic>
        <p:nvPicPr>
          <p:cNvPr id="6" name="Picture 2" descr="http://mrkash.com/images/homosapi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37852"/>
            <a:ext cx="2438400" cy="24465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29628"/>
            <a:ext cx="4184333" cy="23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first humans were </a:t>
            </a:r>
            <a:r>
              <a:rPr lang="en-US" b="1" dirty="0" smtClean="0"/>
              <a:t>hunters and gatherers.</a:t>
            </a:r>
          </a:p>
          <a:p>
            <a:endParaRPr lang="en-US" dirty="0" smtClean="0"/>
          </a:p>
          <a:p>
            <a:r>
              <a:rPr lang="en-US" dirty="0" smtClean="0"/>
              <a:t>They hunted or scavenged wild animals and gathered plants for food.</a:t>
            </a:r>
          </a:p>
          <a:p>
            <a:endParaRPr lang="en-US" dirty="0" smtClean="0"/>
          </a:p>
          <a:p>
            <a:r>
              <a:rPr lang="en-US" dirty="0" smtClean="0"/>
              <a:t>They followed herds of wild animals from place to place.</a:t>
            </a:r>
            <a:endParaRPr lang="en-US" dirty="0"/>
          </a:p>
        </p:txBody>
      </p:sp>
      <p:pic>
        <p:nvPicPr>
          <p:cNvPr id="2050" name="Picture 2" descr="http://mr_sedivy.tripod.com/world/w_cavem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95800"/>
            <a:ext cx="2219325" cy="2143125"/>
          </a:xfrm>
          <a:prstGeom prst="rect">
            <a:avLst/>
          </a:prstGeom>
          <a:noFill/>
        </p:spPr>
      </p:pic>
      <p:pic>
        <p:nvPicPr>
          <p:cNvPr id="2052" name="Picture 4" descr="http://www.uwo.ca/museum/images/hun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9200"/>
            <a:ext cx="3657600" cy="3288082"/>
          </a:xfrm>
          <a:prstGeom prst="rect">
            <a:avLst/>
          </a:prstGeom>
          <a:noFill/>
        </p:spPr>
      </p:pic>
      <p:sp>
        <p:nvSpPr>
          <p:cNvPr id="4" name="5-Point Star 3"/>
          <p:cNvSpPr/>
          <p:nvPr/>
        </p:nvSpPr>
        <p:spPr>
          <a:xfrm>
            <a:off x="609600" y="18288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09600" y="30480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Man – Role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5638800" cy="46238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Women and men had </a:t>
            </a:r>
            <a:r>
              <a:rPr lang="en-US" u="sng" dirty="0" smtClean="0"/>
              <a:t>equal</a:t>
            </a:r>
            <a:r>
              <a:rPr lang="en-US" dirty="0" smtClean="0"/>
              <a:t> roles in society.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Men hunted and women gathered plants for food.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Women provided most of the food, since hunting was difficult.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Women’s status was </a:t>
            </a:r>
          </a:p>
          <a:p>
            <a:pPr>
              <a:buNone/>
            </a:pPr>
            <a:r>
              <a:rPr lang="en-US" dirty="0" smtClean="0"/>
              <a:t>equal to that of men.</a:t>
            </a:r>
            <a:endParaRPr lang="en-US" dirty="0"/>
          </a:p>
        </p:txBody>
      </p:sp>
      <p:pic>
        <p:nvPicPr>
          <p:cNvPr id="4" name="Picture 2" descr="hunter gatherer"/>
          <p:cNvPicPr>
            <a:picLocks noChangeAspect="1" noChangeArrowheads="1"/>
          </p:cNvPicPr>
          <p:nvPr/>
        </p:nvPicPr>
        <p:blipFill>
          <a:blip r:embed="rId2" cstate="print"/>
          <a:srcRect l="6544" t="7031" b="3907"/>
          <a:stretch>
            <a:fillRect/>
          </a:stretch>
        </p:blipFill>
        <p:spPr bwMode="auto">
          <a:xfrm>
            <a:off x="3988992" y="4827402"/>
            <a:ext cx="2287574" cy="1725798"/>
          </a:xfrm>
          <a:prstGeom prst="rect">
            <a:avLst/>
          </a:prstGeom>
          <a:noFill/>
        </p:spPr>
      </p:pic>
      <p:pic>
        <p:nvPicPr>
          <p:cNvPr id="5" name="Content Placeholder 4" descr="http://www.hollowtop.com/spt_html/sptimages/Hunter_Gatherer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2687558" cy="4129881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304800" y="18288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04800" y="41224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124200"/>
            <a:ext cx="6858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used simple tools and weapons made from stone, wood, or bone.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They lived in temporary shelters that could be taken down and moved quickly.</a:t>
            </a:r>
            <a:endParaRPr lang="en-US" dirty="0"/>
          </a:p>
        </p:txBody>
      </p:sp>
      <p:pic>
        <p:nvPicPr>
          <p:cNvPr id="10242" name="Picture 2" descr="http://www.afghanchamber.com/photo/archeology/habi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3124200" cy="2682832"/>
          </a:xfrm>
          <a:prstGeom prst="rect">
            <a:avLst/>
          </a:prstGeom>
          <a:noFill/>
        </p:spPr>
      </p:pic>
      <p:pic>
        <p:nvPicPr>
          <p:cNvPr id="1026" name="Picture 2" descr="http://mrkash.com/images/homosapi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828800"/>
            <a:ext cx="2095500" cy="2102485"/>
          </a:xfrm>
          <a:prstGeom prst="rect">
            <a:avLst/>
          </a:prstGeom>
          <a:noFill/>
        </p:spPr>
      </p:pic>
      <p:pic>
        <p:nvPicPr>
          <p:cNvPr id="1028" name="Picture 4" descr="https://encrypted-tbn3.google.com/images?q=tbn:ANd9GcRP6EZnlOW1aUBS2cTuF5wG9pUAPcOq2mZQkkw7W3ca2aFb-O0Gc91kiw59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1226" y="3124200"/>
            <a:ext cx="2129762" cy="1600200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>
          <a:xfrm>
            <a:off x="533400" y="1882831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343400" y="54864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33400" y="40386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one thing you learned today?</a:t>
            </a:r>
          </a:p>
          <a:p>
            <a:endParaRPr lang="en-US" dirty="0"/>
          </a:p>
          <a:p>
            <a:r>
              <a:rPr lang="en-US" dirty="0" smtClean="0"/>
              <a:t>What seems hard about living in the Paleolithic age?</a:t>
            </a:r>
          </a:p>
          <a:p>
            <a:endParaRPr lang="en-US" dirty="0" smtClean="0"/>
          </a:p>
          <a:p>
            <a:r>
              <a:rPr lang="en-US" dirty="0" smtClean="0"/>
              <a:t>What would your daily life look like as a man or woman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73936"/>
            <a:ext cx="4191000" cy="46238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Paleolithic = old stone What do you think “Neolithic” means?</a:t>
            </a:r>
          </a:p>
          <a:p>
            <a:endParaRPr lang="en-US" dirty="0"/>
          </a:p>
          <a:p>
            <a:r>
              <a:rPr lang="en-US" dirty="0" smtClean="0"/>
              <a:t>What do you think would be the easiest animal to hunt?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What do you think Paleolithic people did in their spare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077200" cy="4623816"/>
          </a:xfrm>
        </p:spPr>
        <p:txBody>
          <a:bodyPr/>
          <a:lstStyle/>
          <a:p>
            <a:r>
              <a:rPr lang="en-US" dirty="0" smtClean="0"/>
              <a:t>What does “Paleolithic” mean?</a:t>
            </a:r>
          </a:p>
          <a:p>
            <a:r>
              <a:rPr lang="en-US" dirty="0"/>
              <a:t>What did they make tools out of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was the role of men and women? Who was more important to society?</a:t>
            </a:r>
          </a:p>
          <a:p>
            <a:r>
              <a:rPr lang="en-US" dirty="0" smtClean="0"/>
              <a:t>What were some struggles of hunting and gathering?</a:t>
            </a:r>
          </a:p>
        </p:txBody>
      </p:sp>
    </p:spTree>
    <p:extLst>
      <p:ext uri="{BB962C8B-B14F-4D97-AF65-F5344CB8AC3E}">
        <p14:creationId xmlns:p14="http://schemas.microsoft.com/office/powerpoint/2010/main" val="11672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70" y="381000"/>
            <a:ext cx="8077200" cy="2895600"/>
          </a:xfrm>
        </p:spPr>
        <p:txBody>
          <a:bodyPr>
            <a:normAutofit/>
          </a:bodyPr>
          <a:lstStyle/>
          <a:p>
            <a:r>
              <a:rPr lang="en-US" sz="7300" dirty="0" smtClean="0"/>
              <a:t>The </a:t>
            </a:r>
            <a:r>
              <a:rPr lang="en-US" sz="73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Neolithic </a:t>
            </a:r>
            <a:r>
              <a:rPr lang="en-US" sz="7300" dirty="0" smtClean="0"/>
              <a:t>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(The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“New Stone” </a:t>
            </a:r>
            <a:r>
              <a:rPr lang="en-US" dirty="0" smtClean="0"/>
              <a:t>Age)</a:t>
            </a:r>
            <a:endParaRPr lang="en-US" dirty="0"/>
          </a:p>
        </p:txBody>
      </p:sp>
      <p:pic>
        <p:nvPicPr>
          <p:cNvPr id="4" name="Picture 2" descr="http://mr_sedivy.tripod.com/world/w_cave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90800"/>
            <a:ext cx="4191000" cy="4047103"/>
          </a:xfrm>
          <a:prstGeom prst="rect">
            <a:avLst/>
          </a:prstGeom>
          <a:noFill/>
        </p:spPr>
      </p:pic>
      <p:pic>
        <p:nvPicPr>
          <p:cNvPr id="6" name="Picture 2" descr="http://mrkash.com/images/homosapi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37852"/>
            <a:ext cx="2438400" cy="24465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29628"/>
            <a:ext cx="4184333" cy="23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Agricultural Revolution </a:t>
            </a:r>
            <a:r>
              <a:rPr lang="en-US" dirty="0" smtClean="0"/>
              <a:t>or the </a:t>
            </a:r>
            <a:r>
              <a:rPr lang="en-US" b="1" dirty="0" smtClean="0"/>
              <a:t>Neolithic Revolution </a:t>
            </a:r>
            <a:r>
              <a:rPr lang="en-US" dirty="0" smtClean="0"/>
              <a:t>is when humans changed from being hunters and gatherers to farming and living in one place.</a:t>
            </a:r>
            <a:endParaRPr lang="en-US" dirty="0"/>
          </a:p>
        </p:txBody>
      </p:sp>
      <p:pic>
        <p:nvPicPr>
          <p:cNvPr id="18434" name="Picture 2" descr="http://cookingwithlittlebuddy.com/wp-content/uploads/2011/03/neolithicfarm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760" y="1773238"/>
            <a:ext cx="3287479" cy="462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being Nomadic hunting and gathering, people began to plant seeds and grow food in one spot.</a:t>
            </a:r>
          </a:p>
          <a:p>
            <a:endParaRPr lang="en-US" dirty="0" smtClean="0"/>
          </a:p>
          <a:p>
            <a:r>
              <a:rPr lang="en-US" dirty="0" smtClean="0"/>
              <a:t>Growing food was less work and was a more reliable source of food.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410" name="Picture 2" descr="http://static.panoramio.com/photos/original/2981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29000"/>
            <a:ext cx="4038600" cy="3025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Difference Between Hunters/Gathers and Agriculture?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Domestication of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also began to </a:t>
            </a:r>
            <a:r>
              <a:rPr lang="en-US" b="1" dirty="0" smtClean="0"/>
              <a:t>domesticate</a:t>
            </a:r>
            <a:r>
              <a:rPr lang="en-US" dirty="0" smtClean="0"/>
              <a:t> or tame animals and raised them for food.</a:t>
            </a:r>
          </a:p>
          <a:p>
            <a:r>
              <a:rPr lang="en-US" dirty="0" smtClean="0"/>
              <a:t>They used them for food or to work.</a:t>
            </a:r>
          </a:p>
          <a:p>
            <a:endParaRPr lang="en-US" dirty="0"/>
          </a:p>
          <a:p>
            <a:r>
              <a:rPr lang="en-US" dirty="0" smtClean="0"/>
              <a:t>What kinds of animals do you think they domesticated?</a:t>
            </a:r>
          </a:p>
        </p:txBody>
      </p:sp>
      <p:pic>
        <p:nvPicPr>
          <p:cNvPr id="23556" name="Picture 4" descr="http://images.sciencedaily.com/2008/07/08071017423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43400"/>
            <a:ext cx="2895600" cy="1925575"/>
          </a:xfrm>
          <a:prstGeom prst="rect">
            <a:avLst/>
          </a:prstGeom>
          <a:noFill/>
        </p:spPr>
      </p:pic>
      <p:pic>
        <p:nvPicPr>
          <p:cNvPr id="23560" name="Picture 8" descr="http://www.tn.gov/agriculture/images/regulatory/Anima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2895600" cy="2195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 #1</a:t>
            </a:r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534400" cy="4719782"/>
          </a:xfrm>
        </p:spPr>
      </p:pic>
    </p:spTree>
    <p:extLst>
      <p:ext uri="{BB962C8B-B14F-4D97-AF65-F5344CB8AC3E}">
        <p14:creationId xmlns:p14="http://schemas.microsoft.com/office/powerpoint/2010/main" val="21957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Domesticated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410200" cy="4623816"/>
          </a:xfrm>
        </p:spPr>
        <p:txBody>
          <a:bodyPr/>
          <a:lstStyle/>
          <a:p>
            <a:r>
              <a:rPr lang="en-US" dirty="0" smtClean="0"/>
              <a:t>Goats, sheep, horses, cows, dogs!</a:t>
            </a:r>
          </a:p>
          <a:p>
            <a:r>
              <a:rPr lang="en-US" dirty="0">
                <a:hlinkClick r:id="rId2"/>
              </a:rPr>
              <a:t>https://www.youtube.com/watch?v=mCLQ_8I1paY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caveman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3276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Domestication of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People chose to breed animals with desirable characteristics (gentle, healthy, large, most wool or milk).  </a:t>
            </a:r>
          </a:p>
          <a:p>
            <a:r>
              <a:rPr lang="en-US" dirty="0" smtClean="0"/>
              <a:t>This changed the animal over time.</a:t>
            </a:r>
          </a:p>
          <a:p>
            <a:r>
              <a:rPr lang="en-US" dirty="0" smtClean="0"/>
              <a:t>They did the same thing with plants, choosing to replant seeds from the best plants.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 descr="http://www.securepet.biz/wordpress/wp-content/uploads/ranch-animals/WildHRanch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2769659" cy="2077244"/>
          </a:xfrm>
          <a:prstGeom prst="rect">
            <a:avLst/>
          </a:prstGeom>
          <a:noFill/>
        </p:spPr>
      </p:pic>
      <p:pic>
        <p:nvPicPr>
          <p:cNvPr id="6" name="Picture 2" descr="http://www.south-images.com/bolivia/plo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19600"/>
            <a:ext cx="2819400" cy="1992376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rot="19232466">
            <a:off x="6268731" y="3716020"/>
            <a:ext cx="533400" cy="974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ur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6251"/>
            <a:ext cx="8872136" cy="37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1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834"/>
            <a:ext cx="9080562" cy="46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h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6210"/>
            <a:ext cx="8991600" cy="477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i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014114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hick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9055121" cy="44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Wolves/Dogs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wolves vs d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99" y="1773936"/>
            <a:ext cx="4712912" cy="46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ug hap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13" y="1524000"/>
            <a:ext cx="4468787" cy="43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Farming required people to live in one place. </a:t>
            </a:r>
          </a:p>
          <a:p>
            <a:r>
              <a:rPr lang="en-US" dirty="0" smtClean="0"/>
              <a:t> This led to permanent settlements and houses made of more permanent materials, such as brick.</a:t>
            </a:r>
          </a:p>
          <a:p>
            <a:r>
              <a:rPr lang="en-US" dirty="0" smtClean="0"/>
              <a:t>Populations of settlements grew large – up to thousands of people.</a:t>
            </a:r>
            <a:endParaRPr lang="en-US" dirty="0"/>
          </a:p>
        </p:txBody>
      </p:sp>
      <p:pic>
        <p:nvPicPr>
          <p:cNvPr id="22530" name="Picture 2" descr="http://t1.gstatic.com/images?q=tbn:ANd9GcQfwI6VGeJsmk-4yK-zL-_77rku1YgldEQ5PLWR661U34ytEi1F9qAIQ_5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2885335" cy="2133600"/>
          </a:xfrm>
          <a:prstGeom prst="rect">
            <a:avLst/>
          </a:prstGeom>
          <a:noFill/>
        </p:spPr>
      </p:pic>
      <p:pic>
        <p:nvPicPr>
          <p:cNvPr id="22532" name="Picture 4" descr="http://freepages.genealogy.rootsweb.ancestry.com/~villandra/McKinstry/I2b1/lakedwellingNeolit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3457575" cy="2439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Farming took less time and provided more food than hunting and gathering.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This allowed people more free time and they developed art, architecture, culture, and writing.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b="1" dirty="0" smtClean="0"/>
              <a:t>*More free time= more hobbies/culture</a:t>
            </a:r>
          </a:p>
        </p:txBody>
      </p:sp>
      <p:pic>
        <p:nvPicPr>
          <p:cNvPr id="20482" name="Picture 2" descr="http://3.bp.blogspot.com/_638XFFF4pCo/TP08BUSkIrI/AAAAAAAAAas/cN6Q5Nf6dEE/s1600/catal-huyuk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14800"/>
            <a:ext cx="3209228" cy="2339171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thumb/e/e3/LBK-Pottery.jpg/400px-LBK-Pott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76402"/>
            <a:ext cx="2209799" cy="1082802"/>
          </a:xfrm>
          <a:prstGeom prst="rect">
            <a:avLst/>
          </a:prstGeom>
          <a:noFill/>
        </p:spPr>
      </p:pic>
      <p:pic>
        <p:nvPicPr>
          <p:cNvPr id="20488" name="Picture 8" descr="http://atackassociates.com/ancient_wri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90800"/>
            <a:ext cx="2209800" cy="147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#2</a:t>
            </a:r>
            <a:endParaRPr lang="en-US" dirty="0"/>
          </a:p>
        </p:txBody>
      </p:sp>
      <p:pic>
        <p:nvPicPr>
          <p:cNvPr id="4" name="Picture 2" descr="Prehistoric Saharan rock art, reproduced in oil paint on a textured wooden panel by Thomas Ba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55620"/>
            <a:ext cx="4800600" cy="5372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4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4495800" cy="50810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Less people were needed to grow food, so they began to </a:t>
            </a:r>
            <a:r>
              <a:rPr lang="en-US" u="sng" dirty="0" smtClean="0"/>
              <a:t>specialize</a:t>
            </a:r>
            <a:r>
              <a:rPr lang="en-US" dirty="0" smtClean="0"/>
              <a:t> in skills.</a:t>
            </a:r>
          </a:p>
          <a:p>
            <a:endParaRPr lang="en-US" dirty="0" smtClean="0"/>
          </a:p>
          <a:p>
            <a:r>
              <a:rPr lang="en-US" dirty="0" smtClean="0"/>
              <a:t>People began to weave cloth, make pottery, shape metal into tools or jewelry, and trade with other settlements.</a:t>
            </a:r>
          </a:p>
          <a:p>
            <a:endParaRPr lang="en-US" dirty="0" smtClean="0"/>
          </a:p>
          <a:p>
            <a:r>
              <a:rPr lang="en-US" dirty="0" smtClean="0"/>
              <a:t>Warfare also began as groups began to try to take the stored resources of other civilizations (grain and animals).</a:t>
            </a:r>
            <a:endParaRPr lang="en-US" dirty="0"/>
          </a:p>
        </p:txBody>
      </p:sp>
      <p:pic>
        <p:nvPicPr>
          <p:cNvPr id="19458" name="Picture 2" descr="http://www.public.wsu.edu/gened/learn-modules/top_agrev/5-Technology/images/tech-pg1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2362200" cy="2395946"/>
          </a:xfrm>
          <a:prstGeom prst="rect">
            <a:avLst/>
          </a:prstGeom>
          <a:noFill/>
        </p:spPr>
      </p:pic>
      <p:pic>
        <p:nvPicPr>
          <p:cNvPr id="3074" name="Picture 2" descr="http://www.enciclopedia.com.pt/images/abraham_kings468x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3619500" cy="2235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Neolithic Revolution was when humans became more like modern people.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Today, we live in societies with large populations.  We specialize our jobs.  We farm to get food.  We have developed cultures.</a:t>
            </a:r>
            <a:endParaRPr lang="en-US" dirty="0"/>
          </a:p>
        </p:txBody>
      </p:sp>
      <p:pic>
        <p:nvPicPr>
          <p:cNvPr id="24578" name="Picture 2" descr="http://citylife.cdvusa.com/screens/citylife_scr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7095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does Neolithic mean?</a:t>
            </a:r>
          </a:p>
          <a:p>
            <a:endParaRPr lang="en-US" dirty="0" smtClean="0"/>
          </a:p>
          <a:p>
            <a:r>
              <a:rPr lang="en-US" dirty="0" smtClean="0"/>
              <a:t>Which type of society hunted and gathered?</a:t>
            </a:r>
          </a:p>
          <a:p>
            <a:endParaRPr lang="en-US" dirty="0" smtClean="0"/>
          </a:p>
          <a:p>
            <a:r>
              <a:rPr lang="en-US" dirty="0" smtClean="0"/>
              <a:t>What does it mean to domesticate an animal?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73936"/>
            <a:ext cx="4038600" cy="4623816"/>
          </a:xfrm>
        </p:spPr>
        <p:txBody>
          <a:bodyPr/>
          <a:lstStyle/>
          <a:p>
            <a:r>
              <a:rPr lang="en-US" dirty="0" smtClean="0"/>
              <a:t>With free time, what were people able to do?</a:t>
            </a:r>
          </a:p>
          <a:p>
            <a:r>
              <a:rPr lang="en-US" dirty="0" smtClean="0"/>
              <a:t>Which are we most like- Paleolithic or Neolithic?</a:t>
            </a:r>
          </a:p>
          <a:p>
            <a:r>
              <a:rPr lang="en-US" dirty="0" smtClean="0"/>
              <a:t>How has the Neolithic Revolution affected *your life*?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differences between 1&amp;2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/>
          <a:lstStyle/>
          <a:p>
            <a:r>
              <a:rPr lang="en-US" dirty="0" smtClean="0"/>
              <a:t>	Picture #1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" y="1905000"/>
            <a:ext cx="4409163" cy="24384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355766"/>
            <a:ext cx="4041775" cy="715355"/>
          </a:xfrm>
        </p:spPr>
        <p:txBody>
          <a:bodyPr/>
          <a:lstStyle/>
          <a:p>
            <a:r>
              <a:rPr lang="en-US" dirty="0" smtClean="0"/>
              <a:t>	Picture #2</a:t>
            </a:r>
            <a:endParaRPr lang="en-US" dirty="0"/>
          </a:p>
        </p:txBody>
      </p:sp>
      <p:pic>
        <p:nvPicPr>
          <p:cNvPr id="11" name="Picture 2" descr="Prehistoric Saharan rock art, reproduced in oil paint on a textured wooden panel by Thomas Bak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831" y="1905000"/>
            <a:ext cx="3786162" cy="423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9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#1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Hunting animals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Deer?</a:t>
            </a:r>
          </a:p>
          <a:p>
            <a:endParaRPr lang="en-US" dirty="0" smtClean="0"/>
          </a:p>
          <a:p>
            <a:r>
              <a:rPr lang="en-US" dirty="0" smtClean="0"/>
              <a:t>Using bows and arrows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Small group - men?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Picture #2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Herding or breeding animals</a:t>
            </a:r>
          </a:p>
          <a:p>
            <a:endParaRPr lang="en-US" dirty="0"/>
          </a:p>
          <a:p>
            <a:r>
              <a:rPr lang="en-US" dirty="0" smtClean="0"/>
              <a:t>Cows?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Feeding them from their hands</a:t>
            </a:r>
          </a:p>
          <a:p>
            <a:endParaRPr lang="en-US" dirty="0"/>
          </a:p>
          <a:p>
            <a:r>
              <a:rPr lang="en-US" dirty="0" smtClean="0"/>
              <a:t>Large group - Men, women, children?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daily life looked like in this society?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50840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do men do?</a:t>
            </a:r>
          </a:p>
          <a:p>
            <a:endParaRPr lang="en-US" dirty="0" smtClean="0"/>
          </a:p>
          <a:p>
            <a:r>
              <a:rPr lang="en-US" dirty="0" smtClean="0"/>
              <a:t>What do women do?</a:t>
            </a:r>
          </a:p>
          <a:p>
            <a:endParaRPr lang="en-US" dirty="0"/>
          </a:p>
          <a:p>
            <a:r>
              <a:rPr lang="en-US" dirty="0" smtClean="0"/>
              <a:t>Where did people live and sleep?</a:t>
            </a:r>
          </a:p>
          <a:p>
            <a:endParaRPr lang="en-US" dirty="0"/>
          </a:p>
          <a:p>
            <a:r>
              <a:rPr lang="en-US" dirty="0" smtClean="0"/>
              <a:t>What else did they eat?</a:t>
            </a:r>
          </a:p>
          <a:p>
            <a:endParaRPr lang="en-US" dirty="0"/>
          </a:p>
          <a:p>
            <a:r>
              <a:rPr lang="en-US" dirty="0" smtClean="0"/>
              <a:t>What did people do in their free time?</a:t>
            </a:r>
          </a:p>
          <a:p>
            <a:endParaRPr lang="en-US" dirty="0"/>
          </a:p>
          <a:p>
            <a:r>
              <a:rPr lang="en-US" dirty="0" smtClean="0"/>
              <a:t>Is life easy or hard?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36" y="2971800"/>
            <a:ext cx="4444288" cy="2457826"/>
          </a:xfrm>
        </p:spPr>
      </p:pic>
    </p:spTree>
    <p:extLst>
      <p:ext uri="{BB962C8B-B14F-4D97-AF65-F5344CB8AC3E}">
        <p14:creationId xmlns:p14="http://schemas.microsoft.com/office/powerpoint/2010/main" val="4629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70" y="381000"/>
            <a:ext cx="8077200" cy="2895600"/>
          </a:xfrm>
        </p:spPr>
        <p:txBody>
          <a:bodyPr>
            <a:normAutofit/>
          </a:bodyPr>
          <a:lstStyle/>
          <a:p>
            <a:r>
              <a:rPr lang="en-US" sz="7300" dirty="0" smtClean="0"/>
              <a:t>The </a:t>
            </a:r>
            <a:r>
              <a:rPr lang="en-US" sz="73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Paleolithic</a:t>
            </a:r>
            <a:r>
              <a:rPr lang="en-US" sz="7300" dirty="0" smtClean="0"/>
              <a:t> 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(The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“Old Stone” </a:t>
            </a:r>
            <a:r>
              <a:rPr lang="en-US" dirty="0" smtClean="0"/>
              <a:t>Age)</a:t>
            </a:r>
            <a:endParaRPr lang="en-US" dirty="0"/>
          </a:p>
        </p:txBody>
      </p:sp>
      <p:pic>
        <p:nvPicPr>
          <p:cNvPr id="4" name="Picture 2" descr="http://mr_sedivy.tripod.com/world/w_cave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90800"/>
            <a:ext cx="4191000" cy="4047103"/>
          </a:xfrm>
          <a:prstGeom prst="rect">
            <a:avLst/>
          </a:prstGeom>
          <a:noFill/>
        </p:spPr>
      </p:pic>
      <p:pic>
        <p:nvPicPr>
          <p:cNvPr id="6" name="Picture 2" descr="http://mrkash.com/images/homosapi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37852"/>
            <a:ext cx="2438400" cy="24465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29628"/>
            <a:ext cx="4184333" cy="2314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Paleolithic = Old Stone</a:t>
            </a:r>
          </a:p>
          <a:p>
            <a:endParaRPr lang="en-US" dirty="0" smtClean="0"/>
          </a:p>
          <a:p>
            <a:r>
              <a:rPr lang="en-US" dirty="0" smtClean="0"/>
              <a:t>In the Paleolithic Era, humans lived in small groups of 20-50 people.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Nomadic</a:t>
            </a:r>
            <a:r>
              <a:rPr lang="en-US" dirty="0"/>
              <a:t> </a:t>
            </a:r>
            <a:r>
              <a:rPr lang="en-US" dirty="0" smtClean="0"/>
              <a:t>- traveled around to find food.  </a:t>
            </a:r>
            <a:r>
              <a:rPr lang="en-US" dirty="0"/>
              <a:t>D</a:t>
            </a:r>
            <a:r>
              <a:rPr lang="en-US" dirty="0" smtClean="0"/>
              <a:t>id not live in one place.</a:t>
            </a:r>
          </a:p>
        </p:txBody>
      </p:sp>
      <p:pic>
        <p:nvPicPr>
          <p:cNvPr id="6" name="Picture 8" descr="http://i.dailymail.co.uk/i/pix/2009/09/15/article-1213400-066F3268000005DC-346_306x4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000"/>
            <a:ext cx="213488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4" descr="http://johnryanrecabar.files.wordpress.com/2008/06/tasaday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79718"/>
            <a:ext cx="2971800" cy="301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609600" y="18288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09600" y="4446109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Humans came from AFRICA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676400"/>
            <a:ext cx="7647983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24400"/>
            <a:ext cx="2836718" cy="1883688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152400" y="554712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4276</TotalTime>
  <Words>778</Words>
  <Application>Microsoft Office PowerPoint</Application>
  <PresentationFormat>On-screen Show (4:3)</PresentationFormat>
  <Paragraphs>136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Corbel</vt:lpstr>
      <vt:lpstr>Wingdings</vt:lpstr>
      <vt:lpstr>Wingdings 2</vt:lpstr>
      <vt:lpstr>Wingdings 3</vt:lpstr>
      <vt:lpstr>Module</vt:lpstr>
      <vt:lpstr>The Paleolithic Age  (The “Old Stone” Age)</vt:lpstr>
      <vt:lpstr>Pic #1</vt:lpstr>
      <vt:lpstr>Pic #2</vt:lpstr>
      <vt:lpstr>Find the differences between 1&amp;2</vt:lpstr>
      <vt:lpstr>Some differences</vt:lpstr>
      <vt:lpstr>What do you think daily life looked like in this society? </vt:lpstr>
      <vt:lpstr>The Paleolithic Age  (The “Old Stone” Age)</vt:lpstr>
      <vt:lpstr>Paleolithic Man</vt:lpstr>
      <vt:lpstr>First Humans came from AFRICA</vt:lpstr>
      <vt:lpstr>Paleolithic Man</vt:lpstr>
      <vt:lpstr>Paleolithic Man – Role of Women</vt:lpstr>
      <vt:lpstr>Paleolithic Man</vt:lpstr>
      <vt:lpstr>Discussion Questions</vt:lpstr>
      <vt:lpstr>Recap</vt:lpstr>
      <vt:lpstr>The Neolithic Age  (The “New Stone” Age)</vt:lpstr>
      <vt:lpstr>Agricultural Revolution</vt:lpstr>
      <vt:lpstr>Neolithic Revolution</vt:lpstr>
      <vt:lpstr>Key Difference Between Hunters/Gathers and Agriculture? </vt:lpstr>
      <vt:lpstr>Domestication of Animals</vt:lpstr>
      <vt:lpstr>Domesticated Animals</vt:lpstr>
      <vt:lpstr>Domestication of Animals</vt:lpstr>
      <vt:lpstr>Turkey</vt:lpstr>
      <vt:lpstr>Cows</vt:lpstr>
      <vt:lpstr>Sheep</vt:lpstr>
      <vt:lpstr>PowerPoint Presentation</vt:lpstr>
      <vt:lpstr>PowerPoint Presentation</vt:lpstr>
      <vt:lpstr>Wolves/Dogs</vt:lpstr>
      <vt:lpstr>Neolithic Era</vt:lpstr>
      <vt:lpstr>Neolithic Era</vt:lpstr>
      <vt:lpstr>Neolithic Era</vt:lpstr>
      <vt:lpstr>Neolithic Era</vt:lpstr>
      <vt:lpstr>Questions</vt:lpstr>
    </vt:vector>
  </TitlesOfParts>
  <Company>Springbranch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Civilizations</dc:title>
  <dc:creator>Amy Fenwick</dc:creator>
  <cp:lastModifiedBy>Neal, Brett</cp:lastModifiedBy>
  <cp:revision>42</cp:revision>
  <dcterms:created xsi:type="dcterms:W3CDTF">2012-01-11T23:48:29Z</dcterms:created>
  <dcterms:modified xsi:type="dcterms:W3CDTF">2018-08-21T14:00:57Z</dcterms:modified>
</cp:coreProperties>
</file>