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7" r:id="rId2"/>
    <p:sldId id="258" r:id="rId3"/>
    <p:sldId id="260" r:id="rId4"/>
    <p:sldId id="259" r:id="rId5"/>
    <p:sldId id="270" r:id="rId6"/>
    <p:sldId id="269" r:id="rId7"/>
    <p:sldId id="273" r:id="rId8"/>
    <p:sldId id="277" r:id="rId9"/>
    <p:sldId id="275" r:id="rId10"/>
    <p:sldId id="272" r:id="rId11"/>
    <p:sldId id="274" r:id="rId12"/>
    <p:sldId id="276" r:id="rId13"/>
    <p:sldId id="278" r:id="rId14"/>
    <p:sldId id="279"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99CCCC"/>
    <a:srgbClr val="CCCC99"/>
    <a:srgbClr val="967272"/>
    <a:srgbClr val="7193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980"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D1F649-96E1-4ADD-A6D2-2823FD9F9B5C}" type="datetimeFigureOut">
              <a:rPr lang="en-US" smtClean="0"/>
              <a:t>10/26/2018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0044D2A-A546-49FE-A3F9-3E54960E226E}" type="slidenum">
              <a:rPr lang="en-US" smtClean="0"/>
              <a:t>‹#›</a:t>
            </a:fld>
            <a:endParaRPr lang="en-US"/>
          </a:p>
        </p:txBody>
      </p:sp>
    </p:spTree>
    <p:extLst>
      <p:ext uri="{BB962C8B-B14F-4D97-AF65-F5344CB8AC3E}">
        <p14:creationId xmlns:p14="http://schemas.microsoft.com/office/powerpoint/2010/main" val="1591851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0044D2A-A546-49FE-A3F9-3E54960E226E}" type="slidenum">
              <a:rPr lang="en-US" smtClean="0"/>
              <a:t>4</a:t>
            </a:fld>
            <a:endParaRPr lang="en-US"/>
          </a:p>
        </p:txBody>
      </p:sp>
    </p:spTree>
    <p:extLst>
      <p:ext uri="{BB962C8B-B14F-4D97-AF65-F5344CB8AC3E}">
        <p14:creationId xmlns:p14="http://schemas.microsoft.com/office/powerpoint/2010/main" val="757061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336F50-FBC8-41BE-9097-BA71CED81F20}" type="datetimeFigureOut">
              <a:rPr lang="en-US" smtClean="0"/>
              <a:pPr/>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B58E6-4BD7-4FD8-84DD-2B2873A5397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36F50-FBC8-41BE-9097-BA71CED81F20}" type="datetimeFigureOut">
              <a:rPr lang="en-US" smtClean="0"/>
              <a:pPr/>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B58E6-4BD7-4FD8-84DD-2B2873A5397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36F50-FBC8-41BE-9097-BA71CED81F20}" type="datetimeFigureOut">
              <a:rPr lang="en-US" smtClean="0"/>
              <a:pPr/>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B58E6-4BD7-4FD8-84DD-2B2873A5397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336F50-FBC8-41BE-9097-BA71CED81F20}" type="datetimeFigureOut">
              <a:rPr lang="en-US" smtClean="0"/>
              <a:pPr/>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B58E6-4BD7-4FD8-84DD-2B2873A5397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336F50-FBC8-41BE-9097-BA71CED81F20}" type="datetimeFigureOut">
              <a:rPr lang="en-US" smtClean="0"/>
              <a:pPr/>
              <a:t>10/26/2018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8AB58E6-4BD7-4FD8-84DD-2B2873A5397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336F50-FBC8-41BE-9097-BA71CED81F20}" type="datetimeFigureOut">
              <a:rPr lang="en-US" smtClean="0"/>
              <a:pPr/>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B58E6-4BD7-4FD8-84DD-2B2873A5397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336F50-FBC8-41BE-9097-BA71CED81F20}" type="datetimeFigureOut">
              <a:rPr lang="en-US" smtClean="0"/>
              <a:pPr/>
              <a:t>10/26/2018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8AB58E6-4BD7-4FD8-84DD-2B2873A5397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336F50-FBC8-41BE-9097-BA71CED81F20}" type="datetimeFigureOut">
              <a:rPr lang="en-US" smtClean="0"/>
              <a:pPr/>
              <a:t>10/26/2018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8AB58E6-4BD7-4FD8-84DD-2B2873A5397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336F50-FBC8-41BE-9097-BA71CED81F20}" type="datetimeFigureOut">
              <a:rPr lang="en-US" smtClean="0"/>
              <a:pPr/>
              <a:t>10/26/2018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8AB58E6-4BD7-4FD8-84DD-2B2873A5397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36F50-FBC8-41BE-9097-BA71CED81F20}" type="datetimeFigureOut">
              <a:rPr lang="en-US" smtClean="0"/>
              <a:pPr/>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B58E6-4BD7-4FD8-84DD-2B2873A5397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336F50-FBC8-41BE-9097-BA71CED81F20}" type="datetimeFigureOut">
              <a:rPr lang="en-US" smtClean="0"/>
              <a:pPr/>
              <a:t>10/26/2018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8AB58E6-4BD7-4FD8-84DD-2B2873A5397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336F50-FBC8-41BE-9097-BA71CED81F20}" type="datetimeFigureOut">
              <a:rPr lang="en-US" smtClean="0"/>
              <a:pPr/>
              <a:t>10/26/2018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AB58E6-4BD7-4FD8-84DD-2B2873A5397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p:cNvPicPr>
            <a:picLocks noChangeAspect="1" noChangeArrowheads="1"/>
          </p:cNvPicPr>
          <p:nvPr/>
        </p:nvPicPr>
        <p:blipFill>
          <a:blip r:embed="rId2">
            <a:lum bright="40000" contrast="-40000"/>
          </a:blip>
          <a:srcRect/>
          <a:stretch>
            <a:fillRect/>
          </a:stretch>
        </p:blipFill>
        <p:spPr bwMode="auto">
          <a:xfrm>
            <a:off x="0" y="0"/>
            <a:ext cx="9144000" cy="6858000"/>
          </a:xfrm>
          <a:prstGeom prst="rect">
            <a:avLst/>
          </a:prstGeom>
          <a:noFill/>
          <a:ln w="9525">
            <a:noFill/>
            <a:miter lim="800000"/>
            <a:headEnd/>
            <a:tailEnd/>
          </a:ln>
          <a:effectLst/>
        </p:spPr>
      </p:pic>
      <p:sp>
        <p:nvSpPr>
          <p:cNvPr id="2051" name="Rectangle 2"/>
          <p:cNvSpPr>
            <a:spLocks noGrp="1" noChangeArrowheads="1"/>
          </p:cNvSpPr>
          <p:nvPr>
            <p:ph type="ctrTitle"/>
          </p:nvPr>
        </p:nvSpPr>
        <p:spPr>
          <a:xfrm>
            <a:off x="914400" y="304800"/>
            <a:ext cx="7772400" cy="1470025"/>
          </a:xfrm>
          <a:solidFill>
            <a:schemeClr val="bg1"/>
          </a:solidFill>
        </p:spPr>
        <p:txBody>
          <a:bodyPr/>
          <a:lstStyle/>
          <a:p>
            <a:pPr eaLnBrk="1" hangingPunct="1"/>
            <a:r>
              <a:rPr lang="en-US" dirty="0" smtClean="0">
                <a:solidFill>
                  <a:srgbClr val="0000FF"/>
                </a:solidFill>
              </a:rPr>
              <a:t>Spread of Islam </a:t>
            </a:r>
            <a:br>
              <a:rPr lang="en-US" dirty="0" smtClean="0">
                <a:solidFill>
                  <a:srgbClr val="0000FF"/>
                </a:solidFill>
              </a:rPr>
            </a:br>
            <a:r>
              <a:rPr lang="en-US" dirty="0" smtClean="0">
                <a:solidFill>
                  <a:srgbClr val="0000FF"/>
                </a:solidFill>
              </a:rPr>
              <a:t>flip map</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p:cNvPicPr>
            <a:picLocks noChangeAspect="1" noChangeArrowheads="1"/>
          </p:cNvPicPr>
          <p:nvPr/>
        </p:nvPicPr>
        <p:blipFill>
          <a:blip r:embed="rId2">
            <a:lum bright="70000" contrast="-70000"/>
          </a:blip>
          <a:srcRect/>
          <a:stretch>
            <a:fillRect/>
          </a:stretch>
        </p:blipFill>
        <p:spPr bwMode="auto">
          <a:xfrm>
            <a:off x="152400" y="152400"/>
            <a:ext cx="8991600" cy="6743700"/>
          </a:xfrm>
          <a:prstGeom prst="rect">
            <a:avLst/>
          </a:prstGeom>
          <a:noFill/>
          <a:ln w="9525">
            <a:noFill/>
            <a:miter lim="800000"/>
            <a:headEnd/>
            <a:tailEnd/>
          </a:ln>
          <a:effectLst/>
        </p:spPr>
      </p:pic>
      <p:pic>
        <p:nvPicPr>
          <p:cNvPr id="14339" name="Picture 4"/>
          <p:cNvPicPr>
            <a:picLocks noChangeAspect="1" noChangeArrowheads="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a:effectLst/>
        </p:spPr>
      </p:pic>
      <p:sp>
        <p:nvSpPr>
          <p:cNvPr id="14340" name="Rectangle 2"/>
          <p:cNvSpPr>
            <a:spLocks noGrp="1" noChangeArrowheads="1"/>
          </p:cNvSpPr>
          <p:nvPr>
            <p:ph type="title"/>
          </p:nvPr>
        </p:nvSpPr>
        <p:spPr/>
        <p:txBody>
          <a:bodyPr>
            <a:normAutofit fontScale="90000"/>
          </a:bodyPr>
          <a:lstStyle/>
          <a:p>
            <a:pPr eaLnBrk="1" hangingPunct="1"/>
            <a:r>
              <a:rPr lang="en-US" dirty="0" smtClean="0">
                <a:solidFill>
                  <a:srgbClr val="0000FF"/>
                </a:solidFill>
                <a:latin typeface="Times New Roman" pitchFamily="18" charset="0"/>
              </a:rPr>
              <a:t>Step 6: Islam under The Umayyad Caliphates</a:t>
            </a:r>
          </a:p>
        </p:txBody>
      </p:sp>
      <p:sp>
        <p:nvSpPr>
          <p:cNvPr id="14341" name="Rectangle 3"/>
          <p:cNvSpPr>
            <a:spLocks noGrp="1" noChangeArrowheads="1"/>
          </p:cNvSpPr>
          <p:nvPr>
            <p:ph type="body" idx="1"/>
          </p:nvPr>
        </p:nvSpPr>
        <p:spPr>
          <a:xfrm>
            <a:off x="457200" y="1600200"/>
            <a:ext cx="8229600" cy="4953000"/>
          </a:xfrm>
        </p:spPr>
        <p:txBody>
          <a:bodyPr/>
          <a:lstStyle/>
          <a:p>
            <a:pPr eaLnBrk="1" hangingPunct="1">
              <a:lnSpc>
                <a:spcPct val="80000"/>
              </a:lnSpc>
            </a:pPr>
            <a:r>
              <a:rPr lang="en-US" sz="2800" dirty="0" smtClean="0">
                <a:solidFill>
                  <a:srgbClr val="0000FF"/>
                </a:solidFill>
                <a:latin typeface="Times New Roman" pitchFamily="18" charset="0"/>
              </a:rPr>
              <a:t>Lay the first piece of tracing paper over the map with the excess paper this time at the top and glue down only the excess strip allowing the rest of the tracing paper to flip freely. </a:t>
            </a:r>
          </a:p>
          <a:p>
            <a:pPr eaLnBrk="1" hangingPunct="1">
              <a:lnSpc>
                <a:spcPct val="80000"/>
              </a:lnSpc>
            </a:pPr>
            <a:r>
              <a:rPr lang="en-US" sz="2800" dirty="0" smtClean="0">
                <a:solidFill>
                  <a:srgbClr val="0000FF"/>
                </a:solidFill>
                <a:latin typeface="Times New Roman" pitchFamily="18" charset="0"/>
              </a:rPr>
              <a:t>Now, again in </a:t>
            </a:r>
            <a:r>
              <a:rPr lang="en-US" sz="2800" b="1" u="sng" dirty="0" smtClean="0">
                <a:solidFill>
                  <a:srgbClr val="0000FF"/>
                </a:solidFill>
                <a:latin typeface="Times New Roman" pitchFamily="18" charset="0"/>
              </a:rPr>
              <a:t>ink</a:t>
            </a:r>
            <a:r>
              <a:rPr lang="en-US" sz="2800" dirty="0" smtClean="0">
                <a:solidFill>
                  <a:srgbClr val="0000FF"/>
                </a:solidFill>
                <a:latin typeface="Times New Roman" pitchFamily="18" charset="0"/>
              </a:rPr>
              <a:t> trace the outline of the land onto the map overlay.</a:t>
            </a:r>
          </a:p>
          <a:p>
            <a:pPr eaLnBrk="1" hangingPunct="1">
              <a:lnSpc>
                <a:spcPct val="80000"/>
              </a:lnSpc>
            </a:pPr>
            <a:r>
              <a:rPr lang="en-US" sz="2800" dirty="0" smtClean="0">
                <a:solidFill>
                  <a:srgbClr val="0000FF"/>
                </a:solidFill>
                <a:latin typeface="Times New Roman" pitchFamily="18" charset="0"/>
              </a:rPr>
              <a:t>Title this layer </a:t>
            </a:r>
            <a:r>
              <a:rPr lang="en-US" sz="2800" b="1" i="1" dirty="0" smtClean="0">
                <a:solidFill>
                  <a:srgbClr val="FF0000"/>
                </a:solidFill>
                <a:latin typeface="Times New Roman" pitchFamily="18" charset="0"/>
              </a:rPr>
              <a:t>Umayyad Caliphates: 661 -750 C.E.</a:t>
            </a:r>
          </a:p>
          <a:p>
            <a:pPr eaLnBrk="1" hangingPunct="1">
              <a:lnSpc>
                <a:spcPct val="80000"/>
              </a:lnSpc>
            </a:pPr>
            <a:r>
              <a:rPr lang="en-US" sz="2800" dirty="0" smtClean="0">
                <a:solidFill>
                  <a:srgbClr val="0000FF"/>
                </a:solidFill>
                <a:latin typeface="Times New Roman" pitchFamily="18" charset="0"/>
              </a:rPr>
              <a:t>Put a </a:t>
            </a:r>
            <a:r>
              <a:rPr lang="en-US" sz="2800" dirty="0">
                <a:solidFill>
                  <a:srgbClr val="0000FF"/>
                </a:solidFill>
                <a:latin typeface="Times New Roman" pitchFamily="18" charset="0"/>
              </a:rPr>
              <a:t> </a:t>
            </a:r>
            <a:r>
              <a:rPr lang="en-US" sz="2800" dirty="0" smtClean="0">
                <a:solidFill>
                  <a:srgbClr val="0000FF"/>
                </a:solidFill>
                <a:latin typeface="Times New Roman" pitchFamily="18" charset="0"/>
              </a:rPr>
              <a:t>    next to the following city: </a:t>
            </a:r>
            <a:r>
              <a:rPr lang="en-US" sz="2800" b="1" dirty="0" smtClean="0">
                <a:solidFill>
                  <a:srgbClr val="FF0000"/>
                </a:solidFill>
                <a:latin typeface="Times New Roman" pitchFamily="18" charset="0"/>
              </a:rPr>
              <a:t>Damascus</a:t>
            </a:r>
            <a:endParaRPr lang="en-US" sz="2800" b="1" dirty="0" smtClean="0">
              <a:solidFill>
                <a:srgbClr val="FF0000"/>
              </a:solidFill>
              <a:latin typeface="Times New Roman" pitchFamily="18" charset="0"/>
            </a:endParaRPr>
          </a:p>
        </p:txBody>
      </p:sp>
      <p:sp>
        <p:nvSpPr>
          <p:cNvPr id="2" name="5-Point Star 1"/>
          <p:cNvSpPr/>
          <p:nvPr/>
        </p:nvSpPr>
        <p:spPr>
          <a:xfrm>
            <a:off x="1752600" y="4267200"/>
            <a:ext cx="228600" cy="304800"/>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865502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the trace paper, color the following area – don’t rip it!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2133600"/>
            <a:ext cx="6400800" cy="3899154"/>
          </a:xfrm>
          <a:prstGeom prst="rect">
            <a:avLst/>
          </a:prstGeom>
        </p:spPr>
      </p:pic>
    </p:spTree>
    <p:extLst>
      <p:ext uri="{BB962C8B-B14F-4D97-AF65-F5344CB8AC3E}">
        <p14:creationId xmlns:p14="http://schemas.microsoft.com/office/powerpoint/2010/main" val="8948862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p:cNvPicPr>
            <a:picLocks noChangeAspect="1" noChangeArrowheads="1"/>
          </p:cNvPicPr>
          <p:nvPr/>
        </p:nvPicPr>
        <p:blipFill>
          <a:blip r:embed="rId2">
            <a:lum bright="70000" contrast="-70000"/>
          </a:blip>
          <a:srcRect/>
          <a:stretch>
            <a:fillRect/>
          </a:stretch>
        </p:blipFill>
        <p:spPr bwMode="auto">
          <a:xfrm>
            <a:off x="152400" y="152400"/>
            <a:ext cx="8991600" cy="6743700"/>
          </a:xfrm>
          <a:prstGeom prst="rect">
            <a:avLst/>
          </a:prstGeom>
          <a:noFill/>
          <a:ln w="9525">
            <a:noFill/>
            <a:miter lim="800000"/>
            <a:headEnd/>
            <a:tailEnd/>
          </a:ln>
          <a:effectLst/>
        </p:spPr>
      </p:pic>
      <p:pic>
        <p:nvPicPr>
          <p:cNvPr id="14339" name="Picture 4"/>
          <p:cNvPicPr>
            <a:picLocks noChangeAspect="1" noChangeArrowheads="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a:effectLst/>
        </p:spPr>
      </p:pic>
      <p:sp>
        <p:nvSpPr>
          <p:cNvPr id="14340" name="Rectangle 2"/>
          <p:cNvSpPr>
            <a:spLocks noGrp="1" noChangeArrowheads="1"/>
          </p:cNvSpPr>
          <p:nvPr>
            <p:ph type="title"/>
          </p:nvPr>
        </p:nvSpPr>
        <p:spPr/>
        <p:txBody>
          <a:bodyPr>
            <a:normAutofit fontScale="90000"/>
          </a:bodyPr>
          <a:lstStyle/>
          <a:p>
            <a:pPr eaLnBrk="1" hangingPunct="1"/>
            <a:r>
              <a:rPr lang="en-US" dirty="0" smtClean="0">
                <a:solidFill>
                  <a:srgbClr val="0000FF"/>
                </a:solidFill>
                <a:latin typeface="Times New Roman" pitchFamily="18" charset="0"/>
              </a:rPr>
              <a:t>Step 7: Islam under The Abbasid Caliphates</a:t>
            </a:r>
          </a:p>
        </p:txBody>
      </p:sp>
      <p:sp>
        <p:nvSpPr>
          <p:cNvPr id="14341" name="Rectangle 3"/>
          <p:cNvSpPr>
            <a:spLocks noGrp="1" noChangeArrowheads="1"/>
          </p:cNvSpPr>
          <p:nvPr>
            <p:ph type="body" idx="1"/>
          </p:nvPr>
        </p:nvSpPr>
        <p:spPr>
          <a:xfrm>
            <a:off x="457200" y="1600200"/>
            <a:ext cx="8229600" cy="4953000"/>
          </a:xfrm>
        </p:spPr>
        <p:txBody>
          <a:bodyPr/>
          <a:lstStyle/>
          <a:p>
            <a:pPr eaLnBrk="1" hangingPunct="1">
              <a:lnSpc>
                <a:spcPct val="80000"/>
              </a:lnSpc>
            </a:pPr>
            <a:r>
              <a:rPr lang="en-US" sz="2800" dirty="0" smtClean="0">
                <a:solidFill>
                  <a:srgbClr val="0000FF"/>
                </a:solidFill>
                <a:latin typeface="Times New Roman" pitchFamily="18" charset="0"/>
              </a:rPr>
              <a:t>Lay the 4</a:t>
            </a:r>
            <a:r>
              <a:rPr lang="en-US" sz="2800" baseline="30000" dirty="0" smtClean="0">
                <a:solidFill>
                  <a:srgbClr val="0000FF"/>
                </a:solidFill>
                <a:latin typeface="Times New Roman" pitchFamily="18" charset="0"/>
              </a:rPr>
              <a:t>th</a:t>
            </a:r>
            <a:r>
              <a:rPr lang="en-US" sz="2800" dirty="0" smtClean="0">
                <a:solidFill>
                  <a:srgbClr val="0000FF"/>
                </a:solidFill>
                <a:latin typeface="Times New Roman" pitchFamily="18" charset="0"/>
              </a:rPr>
              <a:t> piece of tracing paper over the map with the excess paper this time at the top and glue down only the excess strip allowing the rest of the tracing paper to flip freely. </a:t>
            </a:r>
          </a:p>
          <a:p>
            <a:pPr eaLnBrk="1" hangingPunct="1">
              <a:lnSpc>
                <a:spcPct val="80000"/>
              </a:lnSpc>
            </a:pPr>
            <a:r>
              <a:rPr lang="en-US" sz="2800" dirty="0" smtClean="0">
                <a:solidFill>
                  <a:srgbClr val="0000FF"/>
                </a:solidFill>
                <a:latin typeface="Times New Roman" pitchFamily="18" charset="0"/>
              </a:rPr>
              <a:t>Now, again in </a:t>
            </a:r>
            <a:r>
              <a:rPr lang="en-US" sz="2800" b="1" u="sng" dirty="0" smtClean="0">
                <a:solidFill>
                  <a:srgbClr val="0000FF"/>
                </a:solidFill>
                <a:latin typeface="Times New Roman" pitchFamily="18" charset="0"/>
              </a:rPr>
              <a:t>ink</a:t>
            </a:r>
            <a:r>
              <a:rPr lang="en-US" sz="2800" dirty="0" smtClean="0">
                <a:solidFill>
                  <a:srgbClr val="0000FF"/>
                </a:solidFill>
                <a:latin typeface="Times New Roman" pitchFamily="18" charset="0"/>
              </a:rPr>
              <a:t> trace the outline of the land onto the map overlay.</a:t>
            </a:r>
          </a:p>
          <a:p>
            <a:pPr eaLnBrk="1" hangingPunct="1">
              <a:lnSpc>
                <a:spcPct val="80000"/>
              </a:lnSpc>
            </a:pPr>
            <a:r>
              <a:rPr lang="en-US" sz="2800" dirty="0" smtClean="0">
                <a:solidFill>
                  <a:srgbClr val="0000FF"/>
                </a:solidFill>
                <a:latin typeface="Times New Roman" pitchFamily="18" charset="0"/>
              </a:rPr>
              <a:t>Title this layer </a:t>
            </a:r>
            <a:r>
              <a:rPr lang="en-US" sz="2800" b="1" i="1" dirty="0" smtClean="0">
                <a:solidFill>
                  <a:srgbClr val="FF0000"/>
                </a:solidFill>
                <a:latin typeface="Times New Roman" pitchFamily="18" charset="0"/>
              </a:rPr>
              <a:t>Abbasid Caliphates: 750-1258 C.E.</a:t>
            </a:r>
          </a:p>
          <a:p>
            <a:pPr eaLnBrk="1" hangingPunct="1">
              <a:lnSpc>
                <a:spcPct val="80000"/>
              </a:lnSpc>
            </a:pPr>
            <a:r>
              <a:rPr lang="en-US" sz="2800" dirty="0" smtClean="0">
                <a:solidFill>
                  <a:srgbClr val="0000FF"/>
                </a:solidFill>
                <a:latin typeface="Times New Roman" pitchFamily="18" charset="0"/>
              </a:rPr>
              <a:t>Put a </a:t>
            </a:r>
            <a:r>
              <a:rPr lang="en-US" sz="2800" dirty="0">
                <a:solidFill>
                  <a:srgbClr val="0000FF"/>
                </a:solidFill>
                <a:latin typeface="Times New Roman" pitchFamily="18" charset="0"/>
              </a:rPr>
              <a:t> </a:t>
            </a:r>
            <a:r>
              <a:rPr lang="en-US" sz="2800" dirty="0" smtClean="0">
                <a:solidFill>
                  <a:srgbClr val="0000FF"/>
                </a:solidFill>
                <a:latin typeface="Times New Roman" pitchFamily="18" charset="0"/>
              </a:rPr>
              <a:t>    next to the following city: </a:t>
            </a:r>
            <a:r>
              <a:rPr lang="en-US" sz="2800" b="1" dirty="0" smtClean="0">
                <a:solidFill>
                  <a:srgbClr val="FF0000"/>
                </a:solidFill>
                <a:latin typeface="Times New Roman" pitchFamily="18" charset="0"/>
              </a:rPr>
              <a:t>Baghdad</a:t>
            </a:r>
            <a:endParaRPr lang="en-US" sz="2800" b="1" dirty="0" smtClean="0">
              <a:solidFill>
                <a:srgbClr val="FF0000"/>
              </a:solidFill>
              <a:latin typeface="Times New Roman" pitchFamily="18" charset="0"/>
            </a:endParaRPr>
          </a:p>
        </p:txBody>
      </p:sp>
      <p:sp>
        <p:nvSpPr>
          <p:cNvPr id="2" name="5-Point Star 1"/>
          <p:cNvSpPr/>
          <p:nvPr/>
        </p:nvSpPr>
        <p:spPr>
          <a:xfrm>
            <a:off x="1752600" y="4267200"/>
            <a:ext cx="228600" cy="304800"/>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238571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the trace paper, color the following area – don’t rip it!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2057400"/>
            <a:ext cx="7620000" cy="3870960"/>
          </a:xfrm>
          <a:prstGeom prst="rect">
            <a:avLst/>
          </a:prstGeom>
        </p:spPr>
      </p:pic>
    </p:spTree>
    <p:extLst>
      <p:ext uri="{BB962C8B-B14F-4D97-AF65-F5344CB8AC3E}">
        <p14:creationId xmlns:p14="http://schemas.microsoft.com/office/powerpoint/2010/main" val="15107155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the trace paper, shade this circled area a different color</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600200"/>
            <a:ext cx="6505893" cy="3962400"/>
          </a:xfrm>
          <a:prstGeom prst="rect">
            <a:avLst/>
          </a:prstGeom>
        </p:spPr>
      </p:pic>
      <p:sp>
        <p:nvSpPr>
          <p:cNvPr id="5" name="Flowchart: Connector 4"/>
          <p:cNvSpPr/>
          <p:nvPr/>
        </p:nvSpPr>
        <p:spPr>
          <a:xfrm>
            <a:off x="1752600" y="2590800"/>
            <a:ext cx="1295400" cy="838200"/>
          </a:xfrm>
          <a:prstGeom prst="flowChartConnec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457200" y="5722995"/>
            <a:ext cx="8229600" cy="1143000"/>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This is the area Umayyad's decedents fled to and controlled</a:t>
            </a:r>
            <a:endParaRPr lang="en-US" dirty="0"/>
          </a:p>
        </p:txBody>
      </p:sp>
      <p:sp>
        <p:nvSpPr>
          <p:cNvPr id="7" name="TextBox 6"/>
          <p:cNvSpPr txBox="1"/>
          <p:nvPr/>
        </p:nvSpPr>
        <p:spPr>
          <a:xfrm>
            <a:off x="304800" y="2085072"/>
            <a:ext cx="1676400" cy="646331"/>
          </a:xfrm>
          <a:prstGeom prst="rect">
            <a:avLst/>
          </a:prstGeom>
          <a:noFill/>
          <a:ln>
            <a:solidFill>
              <a:schemeClr val="tx1"/>
            </a:solidFill>
          </a:ln>
        </p:spPr>
        <p:txBody>
          <a:bodyPr wrap="square" rtlCol="0">
            <a:spAutoFit/>
          </a:bodyPr>
          <a:lstStyle/>
          <a:p>
            <a:r>
              <a:rPr lang="en-US" dirty="0" smtClean="0"/>
              <a:t>Umayyad survivors</a:t>
            </a:r>
            <a:endParaRPr lang="en-US" dirty="0"/>
          </a:p>
        </p:txBody>
      </p:sp>
      <p:cxnSp>
        <p:nvCxnSpPr>
          <p:cNvPr id="9" name="Straight Arrow Connector 8"/>
          <p:cNvCxnSpPr/>
          <p:nvPr/>
        </p:nvCxnSpPr>
        <p:spPr>
          <a:xfrm>
            <a:off x="1524000" y="2590800"/>
            <a:ext cx="533400" cy="419100"/>
          </a:xfrm>
          <a:prstGeom prst="straightConnector1">
            <a:avLst/>
          </a:prstGeom>
          <a:ln w="317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77037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p:cNvPicPr>
            <a:picLocks noChangeAspect="1" noChangeArrowheads="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a:effectLst/>
        </p:spPr>
      </p:pic>
      <p:sp>
        <p:nvSpPr>
          <p:cNvPr id="3075" name="Rectangle 2"/>
          <p:cNvSpPr>
            <a:spLocks noGrp="1" noChangeArrowheads="1"/>
          </p:cNvSpPr>
          <p:nvPr>
            <p:ph type="title"/>
          </p:nvPr>
        </p:nvSpPr>
        <p:spPr/>
        <p:txBody>
          <a:bodyPr/>
          <a:lstStyle/>
          <a:p>
            <a:pPr eaLnBrk="1" hangingPunct="1"/>
            <a:r>
              <a:rPr lang="en-US" smtClean="0">
                <a:solidFill>
                  <a:srgbClr val="0000FF"/>
                </a:solidFill>
                <a:latin typeface="Times New Roman" pitchFamily="18" charset="0"/>
              </a:rPr>
              <a:t>Materials Needed</a:t>
            </a:r>
          </a:p>
        </p:txBody>
      </p:sp>
      <p:sp>
        <p:nvSpPr>
          <p:cNvPr id="3076" name="Rectangle 3"/>
          <p:cNvSpPr>
            <a:spLocks noGrp="1" noChangeArrowheads="1"/>
          </p:cNvSpPr>
          <p:nvPr>
            <p:ph type="body" idx="1"/>
          </p:nvPr>
        </p:nvSpPr>
        <p:spPr/>
        <p:txBody>
          <a:bodyPr/>
          <a:lstStyle/>
          <a:p>
            <a:pPr eaLnBrk="1" hangingPunct="1">
              <a:lnSpc>
                <a:spcPct val="90000"/>
              </a:lnSpc>
            </a:pPr>
            <a:r>
              <a:rPr lang="en-US" dirty="0" smtClean="0">
                <a:solidFill>
                  <a:srgbClr val="0000FF"/>
                </a:solidFill>
                <a:latin typeface="Times New Roman" pitchFamily="18" charset="0"/>
              </a:rPr>
              <a:t> 1 piece of colored paper for mounting</a:t>
            </a:r>
          </a:p>
          <a:p>
            <a:pPr eaLnBrk="1" hangingPunct="1">
              <a:lnSpc>
                <a:spcPct val="90000"/>
              </a:lnSpc>
            </a:pPr>
            <a:r>
              <a:rPr lang="en-US" dirty="0" smtClean="0">
                <a:solidFill>
                  <a:srgbClr val="0000FF"/>
                </a:solidFill>
                <a:latin typeface="Times New Roman" pitchFamily="18" charset="0"/>
              </a:rPr>
              <a:t>Base map </a:t>
            </a:r>
          </a:p>
          <a:p>
            <a:pPr eaLnBrk="1" hangingPunct="1">
              <a:lnSpc>
                <a:spcPct val="90000"/>
              </a:lnSpc>
            </a:pPr>
            <a:r>
              <a:rPr lang="en-US" dirty="0" smtClean="0">
                <a:solidFill>
                  <a:srgbClr val="0000FF"/>
                </a:solidFill>
                <a:latin typeface="Times New Roman" pitchFamily="18" charset="0"/>
              </a:rPr>
              <a:t>1 sheet of tracing paper cut into fourths</a:t>
            </a:r>
          </a:p>
          <a:p>
            <a:pPr eaLnBrk="1" hangingPunct="1">
              <a:lnSpc>
                <a:spcPct val="90000"/>
              </a:lnSpc>
            </a:pPr>
            <a:r>
              <a:rPr lang="en-US" dirty="0" smtClean="0">
                <a:solidFill>
                  <a:srgbClr val="0000FF"/>
                </a:solidFill>
                <a:latin typeface="Times New Roman" pitchFamily="18" charset="0"/>
              </a:rPr>
              <a:t>1 pen</a:t>
            </a:r>
          </a:p>
          <a:p>
            <a:pPr eaLnBrk="1" hangingPunct="1">
              <a:lnSpc>
                <a:spcPct val="90000"/>
              </a:lnSpc>
            </a:pPr>
            <a:r>
              <a:rPr lang="en-US" dirty="0" smtClean="0">
                <a:solidFill>
                  <a:srgbClr val="0000FF"/>
                </a:solidFill>
                <a:latin typeface="Times New Roman" pitchFamily="18" charset="0"/>
              </a:rPr>
              <a:t>Colored pencils</a:t>
            </a:r>
          </a:p>
          <a:p>
            <a:pPr eaLnBrk="1" hangingPunct="1">
              <a:lnSpc>
                <a:spcPct val="90000"/>
              </a:lnSpc>
            </a:pPr>
            <a:r>
              <a:rPr lang="en-US" dirty="0" smtClean="0">
                <a:solidFill>
                  <a:srgbClr val="0000FF"/>
                </a:solidFill>
                <a:latin typeface="Times New Roman" pitchFamily="18" charset="0"/>
              </a:rPr>
              <a:t>Scissors (optional)</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5122" name="AutoShape 2"/>
          <p:cNvSpPr>
            <a:spLocks noGrp="1" noChangeAspect="1" noChangeArrowheads="1"/>
          </p:cNvSpPr>
          <p:nvPr>
            <p:ph type="title"/>
          </p:nvPr>
        </p:nvSpPr>
        <p:spPr/>
        <p:txBody>
          <a:bodyPr>
            <a:normAutofit fontScale="90000"/>
          </a:bodyPr>
          <a:lstStyle/>
          <a:p>
            <a:pPr eaLnBrk="1" hangingPunct="1"/>
            <a:r>
              <a:rPr lang="en-US" sz="4000" dirty="0" smtClean="0">
                <a:solidFill>
                  <a:schemeClr val="bg1"/>
                </a:solidFill>
                <a:latin typeface="Times New Roman" pitchFamily="18" charset="0"/>
              </a:rPr>
              <a:t>Step 1: Glue the base map onto the colored paper</a:t>
            </a:r>
          </a:p>
        </p:txBody>
      </p:sp>
      <p:sp>
        <p:nvSpPr>
          <p:cNvPr id="3" name="Flowchart: Connector 2"/>
          <p:cNvSpPr/>
          <p:nvPr/>
        </p:nvSpPr>
        <p:spPr>
          <a:xfrm>
            <a:off x="2895600" y="3352800"/>
            <a:ext cx="152400" cy="76200"/>
          </a:xfrm>
          <a:prstGeom prst="flowChartConnector">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lowchart: Connector 5"/>
          <p:cNvSpPr/>
          <p:nvPr/>
        </p:nvSpPr>
        <p:spPr>
          <a:xfrm>
            <a:off x="3124200" y="3048000"/>
            <a:ext cx="152400" cy="106362"/>
          </a:xfrm>
          <a:prstGeom prst="flowChartConnector">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lowchart: Connector 6"/>
          <p:cNvSpPr/>
          <p:nvPr/>
        </p:nvSpPr>
        <p:spPr>
          <a:xfrm>
            <a:off x="1447800" y="2941638"/>
            <a:ext cx="152400" cy="106362"/>
          </a:xfrm>
          <a:prstGeom prst="flowChartConnector">
            <a:avLst/>
          </a:prstGeom>
          <a:solidFill>
            <a:schemeClr val="tx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19175" y="1981200"/>
            <a:ext cx="7105650" cy="3762375"/>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p:cNvPicPr>
            <a:picLocks noChangeAspect="1" noChangeArrowheads="1"/>
          </p:cNvPicPr>
          <p:nvPr/>
        </p:nvPicPr>
        <p:blipFill>
          <a:blip r:embed="rId3">
            <a:lum bright="70000" contrast="-70000"/>
          </a:blip>
          <a:srcRect/>
          <a:stretch>
            <a:fillRect/>
          </a:stretch>
        </p:blipFill>
        <p:spPr bwMode="auto">
          <a:xfrm>
            <a:off x="0" y="0"/>
            <a:ext cx="9144000" cy="6858000"/>
          </a:xfrm>
          <a:prstGeom prst="rect">
            <a:avLst/>
          </a:prstGeom>
          <a:noFill/>
          <a:ln w="9525">
            <a:noFill/>
            <a:miter lim="800000"/>
            <a:headEnd/>
            <a:tailEnd/>
          </a:ln>
          <a:effectLst/>
        </p:spPr>
      </p:pic>
      <p:sp>
        <p:nvSpPr>
          <p:cNvPr id="4099" name="Rectangle 2"/>
          <p:cNvSpPr>
            <a:spLocks noGrp="1" noChangeArrowheads="1"/>
          </p:cNvSpPr>
          <p:nvPr>
            <p:ph type="title"/>
          </p:nvPr>
        </p:nvSpPr>
        <p:spPr>
          <a:xfrm>
            <a:off x="1371600" y="152400"/>
            <a:ext cx="6400800" cy="1173163"/>
          </a:xfrm>
        </p:spPr>
        <p:txBody>
          <a:bodyPr/>
          <a:lstStyle/>
          <a:p>
            <a:pPr eaLnBrk="1" hangingPunct="1"/>
            <a:r>
              <a:rPr lang="en-US" dirty="0" smtClean="0">
                <a:solidFill>
                  <a:srgbClr val="0000FF"/>
                </a:solidFill>
                <a:latin typeface="Times New Roman" pitchFamily="18" charset="0"/>
              </a:rPr>
              <a:t>Step 2 – Label Base Map</a:t>
            </a:r>
          </a:p>
        </p:txBody>
      </p:sp>
      <p:sp>
        <p:nvSpPr>
          <p:cNvPr id="4100" name="Rectangle 3"/>
          <p:cNvSpPr>
            <a:spLocks noGrp="1" noChangeArrowheads="1"/>
          </p:cNvSpPr>
          <p:nvPr>
            <p:ph type="body" sz="half" idx="1"/>
          </p:nvPr>
        </p:nvSpPr>
        <p:spPr>
          <a:xfrm>
            <a:off x="914400" y="2667000"/>
            <a:ext cx="4191000" cy="4114800"/>
          </a:xfrm>
        </p:spPr>
        <p:txBody>
          <a:bodyPr/>
          <a:lstStyle/>
          <a:p>
            <a:pPr eaLnBrk="1" hangingPunct="1"/>
            <a:r>
              <a:rPr lang="en-US" sz="2400" dirty="0" smtClean="0">
                <a:solidFill>
                  <a:srgbClr val="0000FF"/>
                </a:solidFill>
                <a:latin typeface="Times New Roman" pitchFamily="18" charset="0"/>
              </a:rPr>
              <a:t>Europe </a:t>
            </a:r>
          </a:p>
          <a:p>
            <a:pPr eaLnBrk="1" hangingPunct="1"/>
            <a:r>
              <a:rPr lang="en-US" sz="2400" dirty="0" smtClean="0">
                <a:solidFill>
                  <a:srgbClr val="0000FF"/>
                </a:solidFill>
                <a:latin typeface="Times New Roman" pitchFamily="18" charset="0"/>
              </a:rPr>
              <a:t>Africa</a:t>
            </a:r>
          </a:p>
          <a:p>
            <a:pPr eaLnBrk="1" hangingPunct="1"/>
            <a:r>
              <a:rPr lang="en-US" sz="2400" dirty="0" smtClean="0">
                <a:solidFill>
                  <a:srgbClr val="0000FF"/>
                </a:solidFill>
                <a:latin typeface="Times New Roman" pitchFamily="18" charset="0"/>
              </a:rPr>
              <a:t>Asia</a:t>
            </a:r>
          </a:p>
          <a:p>
            <a:pPr eaLnBrk="1" hangingPunct="1"/>
            <a:endParaRPr lang="en-US" sz="2400" dirty="0" smtClean="0">
              <a:solidFill>
                <a:srgbClr val="0000FF"/>
              </a:solidFill>
              <a:latin typeface="Times New Roman" pitchFamily="18" charset="0"/>
            </a:endParaRPr>
          </a:p>
          <a:p>
            <a:r>
              <a:rPr lang="en-US" sz="2400" dirty="0">
                <a:solidFill>
                  <a:srgbClr val="0000FF"/>
                </a:solidFill>
                <a:latin typeface="Times New Roman" pitchFamily="18" charset="0"/>
              </a:rPr>
              <a:t>Mediterranean </a:t>
            </a:r>
            <a:r>
              <a:rPr lang="en-US" sz="2400" dirty="0" smtClean="0">
                <a:solidFill>
                  <a:srgbClr val="0000FF"/>
                </a:solidFill>
                <a:latin typeface="Times New Roman" pitchFamily="18" charset="0"/>
              </a:rPr>
              <a:t>Sea (M. Sea)</a:t>
            </a:r>
          </a:p>
          <a:p>
            <a:r>
              <a:rPr lang="en-US" sz="2400" dirty="0" smtClean="0">
                <a:solidFill>
                  <a:srgbClr val="0000FF"/>
                </a:solidFill>
                <a:latin typeface="Times New Roman" pitchFamily="18" charset="0"/>
              </a:rPr>
              <a:t>Arabian Sea</a:t>
            </a:r>
            <a:endParaRPr lang="en-US" sz="2400" dirty="0" smtClean="0">
              <a:solidFill>
                <a:srgbClr val="0000FF"/>
              </a:solidFill>
              <a:latin typeface="Times New Roman" pitchFamily="18" charset="0"/>
            </a:endParaRPr>
          </a:p>
          <a:p>
            <a:r>
              <a:rPr lang="en-US" sz="2400" dirty="0" smtClean="0">
                <a:solidFill>
                  <a:srgbClr val="0000FF"/>
                </a:solidFill>
                <a:latin typeface="Times New Roman" pitchFamily="18" charset="0"/>
              </a:rPr>
              <a:t>Atlantic Ocean</a:t>
            </a:r>
            <a:endParaRPr lang="en-US" sz="2400" dirty="0">
              <a:solidFill>
                <a:srgbClr val="0000FF"/>
              </a:solidFill>
              <a:latin typeface="Times New Roman" pitchFamily="18" charset="0"/>
            </a:endParaRPr>
          </a:p>
          <a:p>
            <a:pPr eaLnBrk="1" hangingPunct="1"/>
            <a:endParaRPr lang="en-US" sz="2400" dirty="0" smtClean="0">
              <a:solidFill>
                <a:srgbClr val="0000FF"/>
              </a:solidFill>
              <a:latin typeface="Times New Roman" pitchFamily="18" charset="0"/>
            </a:endParaRPr>
          </a:p>
          <a:p>
            <a:pPr eaLnBrk="1" hangingPunct="1"/>
            <a:endParaRPr lang="en-US" sz="2400" dirty="0" smtClean="0"/>
          </a:p>
        </p:txBody>
      </p:sp>
      <p:sp>
        <p:nvSpPr>
          <p:cNvPr id="4101" name="Rectangle 4"/>
          <p:cNvSpPr>
            <a:spLocks noGrp="1" noChangeArrowheads="1"/>
          </p:cNvSpPr>
          <p:nvPr>
            <p:ph type="body" sz="half" idx="2"/>
          </p:nvPr>
        </p:nvSpPr>
        <p:spPr>
          <a:xfrm>
            <a:off x="5108171" y="2209800"/>
            <a:ext cx="3962400" cy="3657600"/>
          </a:xfrm>
        </p:spPr>
        <p:txBody>
          <a:bodyPr/>
          <a:lstStyle/>
          <a:p>
            <a:pPr marL="0" indent="0" eaLnBrk="1" hangingPunct="1">
              <a:buNone/>
            </a:pPr>
            <a:endParaRPr lang="en-US" sz="2400" dirty="0" smtClean="0">
              <a:solidFill>
                <a:srgbClr val="0000FF"/>
              </a:solidFill>
              <a:latin typeface="Times New Roman" pitchFamily="18" charset="0"/>
            </a:endParaRPr>
          </a:p>
          <a:p>
            <a:pPr eaLnBrk="1" hangingPunct="1"/>
            <a:r>
              <a:rPr lang="en-US" sz="2400" dirty="0" smtClean="0">
                <a:solidFill>
                  <a:srgbClr val="0000FF"/>
                </a:solidFill>
                <a:latin typeface="Times New Roman" pitchFamily="18" charset="0"/>
              </a:rPr>
              <a:t>Mecca</a:t>
            </a:r>
          </a:p>
          <a:p>
            <a:pPr eaLnBrk="1" hangingPunct="1"/>
            <a:r>
              <a:rPr lang="en-US" sz="2400" dirty="0" smtClean="0">
                <a:solidFill>
                  <a:srgbClr val="0000FF"/>
                </a:solidFill>
                <a:latin typeface="Times New Roman" pitchFamily="18" charset="0"/>
              </a:rPr>
              <a:t>Medina</a:t>
            </a:r>
          </a:p>
          <a:p>
            <a:pPr eaLnBrk="1" hangingPunct="1"/>
            <a:r>
              <a:rPr lang="en-US" sz="2400" dirty="0" smtClean="0">
                <a:solidFill>
                  <a:srgbClr val="0000FF"/>
                </a:solidFill>
                <a:latin typeface="Times New Roman" pitchFamily="18" charset="0"/>
              </a:rPr>
              <a:t>Baghdad</a:t>
            </a:r>
          </a:p>
          <a:p>
            <a:pPr eaLnBrk="1" hangingPunct="1"/>
            <a:r>
              <a:rPr lang="en-US" sz="2400" dirty="0" smtClean="0">
                <a:solidFill>
                  <a:srgbClr val="0000FF"/>
                </a:solidFill>
                <a:latin typeface="Times New Roman" pitchFamily="18" charset="0"/>
              </a:rPr>
              <a:t>Damascus</a:t>
            </a:r>
          </a:p>
          <a:p>
            <a:pPr eaLnBrk="1" hangingPunct="1"/>
            <a:r>
              <a:rPr lang="en-US" sz="2400" dirty="0" smtClean="0">
                <a:solidFill>
                  <a:srgbClr val="0000FF"/>
                </a:solidFill>
                <a:latin typeface="Times New Roman" pitchFamily="18" charset="0"/>
              </a:rPr>
              <a:t>Cordoba</a:t>
            </a:r>
          </a:p>
          <a:p>
            <a:pPr eaLnBrk="1" hangingPunct="1"/>
            <a:endParaRPr lang="en-US" sz="2400" dirty="0" smtClean="0"/>
          </a:p>
          <a:p>
            <a:pPr marL="0" indent="0" eaLnBrk="1" hangingPunct="1">
              <a:buNone/>
            </a:pPr>
            <a:endParaRPr lang="en-US" sz="2400" dirty="0" smtClean="0"/>
          </a:p>
        </p:txBody>
      </p:sp>
      <p:sp>
        <p:nvSpPr>
          <p:cNvPr id="4102" name="Text Box 6"/>
          <p:cNvSpPr txBox="1">
            <a:spLocks noChangeArrowheads="1"/>
          </p:cNvSpPr>
          <p:nvPr/>
        </p:nvSpPr>
        <p:spPr bwMode="auto">
          <a:xfrm>
            <a:off x="1066800" y="1387475"/>
            <a:ext cx="7391400" cy="822325"/>
          </a:xfrm>
          <a:prstGeom prst="rect">
            <a:avLst/>
          </a:prstGeom>
          <a:noFill/>
          <a:ln w="9525">
            <a:noFill/>
            <a:miter lim="800000"/>
            <a:headEnd/>
            <a:tailEnd/>
          </a:ln>
          <a:effectLst/>
        </p:spPr>
        <p:txBody>
          <a:bodyPr>
            <a:spAutoFit/>
          </a:bodyPr>
          <a:lstStyle/>
          <a:p>
            <a:pPr>
              <a:spcBef>
                <a:spcPct val="50000"/>
              </a:spcBef>
            </a:pPr>
            <a:r>
              <a:rPr lang="en-US" sz="2400" dirty="0">
                <a:solidFill>
                  <a:srgbClr val="0000FF"/>
                </a:solidFill>
                <a:latin typeface="Times New Roman" pitchFamily="18" charset="0"/>
              </a:rPr>
              <a:t>Directions: Students need to label the following places and bodies of water of the base map in PEN.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5"/>
          <p:cNvPicPr>
            <a:picLocks noChangeAspect="1" noChangeArrowheads="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a:effectLst/>
        </p:spPr>
      </p:pic>
      <p:sp>
        <p:nvSpPr>
          <p:cNvPr id="7171" name="Rectangle 2"/>
          <p:cNvSpPr>
            <a:spLocks noGrp="1" noChangeArrowheads="1"/>
          </p:cNvSpPr>
          <p:nvPr>
            <p:ph type="title"/>
          </p:nvPr>
        </p:nvSpPr>
        <p:spPr/>
        <p:txBody>
          <a:bodyPr>
            <a:normAutofit/>
          </a:bodyPr>
          <a:lstStyle/>
          <a:p>
            <a:pPr eaLnBrk="1" hangingPunct="1"/>
            <a:r>
              <a:rPr lang="en-US" dirty="0" smtClean="0">
                <a:solidFill>
                  <a:srgbClr val="0000FF"/>
                </a:solidFill>
                <a:latin typeface="Times New Roman" pitchFamily="18" charset="0"/>
              </a:rPr>
              <a:t>Step 3: Label </a:t>
            </a:r>
          </a:p>
        </p:txBody>
      </p:sp>
      <p:sp>
        <p:nvSpPr>
          <p:cNvPr id="7172" name="Rectangle 3"/>
          <p:cNvSpPr>
            <a:spLocks noGrp="1" noChangeArrowheads="1"/>
          </p:cNvSpPr>
          <p:nvPr>
            <p:ph type="body" idx="1"/>
          </p:nvPr>
        </p:nvSpPr>
        <p:spPr/>
        <p:txBody>
          <a:bodyPr/>
          <a:lstStyle/>
          <a:p>
            <a:pPr eaLnBrk="1" hangingPunct="1"/>
            <a:endParaRPr lang="en-US" dirty="0" smtClean="0">
              <a:solidFill>
                <a:srgbClr val="0000FF"/>
              </a:solidFill>
              <a:latin typeface="Times New Roman"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 y="1287780"/>
            <a:ext cx="9144000" cy="5570220"/>
          </a:xfrm>
          <a:prstGeom prst="rect">
            <a:avLst/>
          </a:prstGeom>
        </p:spPr>
      </p:pic>
      <p:sp>
        <p:nvSpPr>
          <p:cNvPr id="3" name="Rectangle 2"/>
          <p:cNvSpPr/>
          <p:nvPr/>
        </p:nvSpPr>
        <p:spPr>
          <a:xfrm>
            <a:off x="5859780" y="4306480"/>
            <a:ext cx="845820" cy="265520"/>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7" name="Rectangle 6"/>
          <p:cNvSpPr/>
          <p:nvPr/>
        </p:nvSpPr>
        <p:spPr>
          <a:xfrm>
            <a:off x="6316980" y="4098493"/>
            <a:ext cx="838200" cy="304800"/>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8" name="Rectangle 7"/>
          <p:cNvSpPr/>
          <p:nvPr/>
        </p:nvSpPr>
        <p:spPr>
          <a:xfrm>
            <a:off x="4385656" y="4572000"/>
            <a:ext cx="838200" cy="304800"/>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Rectangle 8"/>
          <p:cNvSpPr/>
          <p:nvPr/>
        </p:nvSpPr>
        <p:spPr>
          <a:xfrm>
            <a:off x="1905000" y="3863181"/>
            <a:ext cx="838200" cy="304800"/>
          </a:xfrm>
          <a:prstGeom prst="rect">
            <a:avLst/>
          </a:prstGeom>
          <a:solidFill>
            <a:srgbClr val="00B050"/>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TextBox 3"/>
          <p:cNvSpPr txBox="1"/>
          <p:nvPr/>
        </p:nvSpPr>
        <p:spPr>
          <a:xfrm>
            <a:off x="6096000" y="4218801"/>
            <a:ext cx="1562100" cy="276999"/>
          </a:xfrm>
          <a:prstGeom prst="rect">
            <a:avLst/>
          </a:prstGeom>
          <a:noFill/>
        </p:spPr>
        <p:txBody>
          <a:bodyPr wrap="square" rtlCol="0">
            <a:spAutoFit/>
          </a:bodyPr>
          <a:lstStyle/>
          <a:p>
            <a:r>
              <a:rPr lang="en-US" sz="1200" b="1" dirty="0" smtClean="0">
                <a:latin typeface="Courier New" panose="02070309020205020404" pitchFamily="49" charset="0"/>
                <a:cs typeface="Courier New" panose="02070309020205020404" pitchFamily="49" charset="0"/>
              </a:rPr>
              <a:t>Baghdad</a:t>
            </a:r>
            <a:endParaRPr lang="en-US" sz="1200" b="1" dirty="0">
              <a:latin typeface="Courier New" panose="02070309020205020404" pitchFamily="49" charset="0"/>
              <a:cs typeface="Courier New" panose="02070309020205020404" pitchFamily="49" charset="0"/>
            </a:endParaRPr>
          </a:p>
        </p:txBody>
      </p:sp>
      <p:sp>
        <p:nvSpPr>
          <p:cNvPr id="5" name="Flowchart: Connector 4"/>
          <p:cNvSpPr/>
          <p:nvPr/>
        </p:nvSpPr>
        <p:spPr>
          <a:xfrm>
            <a:off x="6050281" y="4297681"/>
            <a:ext cx="45719" cy="45719"/>
          </a:xfrm>
          <a:prstGeom prst="flowChartConnector">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262052" y="3851134"/>
            <a:ext cx="1562100" cy="276999"/>
          </a:xfrm>
          <a:prstGeom prst="rect">
            <a:avLst/>
          </a:prstGeom>
          <a:noFill/>
        </p:spPr>
        <p:txBody>
          <a:bodyPr wrap="square" rtlCol="0">
            <a:spAutoFit/>
          </a:bodyPr>
          <a:lstStyle/>
          <a:p>
            <a:r>
              <a:rPr lang="en-US" sz="1200" b="1" dirty="0" smtClean="0">
                <a:latin typeface="Courier New" panose="02070309020205020404" pitchFamily="49" charset="0"/>
                <a:cs typeface="Courier New" panose="02070309020205020404" pitchFamily="49" charset="0"/>
              </a:rPr>
              <a:t>M. Sea</a:t>
            </a:r>
            <a:endParaRPr lang="en-US" sz="1200" b="1" dirty="0">
              <a:latin typeface="Courier New" panose="02070309020205020404" pitchFamily="49" charset="0"/>
              <a:cs typeface="Courier New" panose="02070309020205020404" pitchFamily="49" charset="0"/>
            </a:endParaRPr>
          </a:p>
        </p:txBody>
      </p:sp>
      <p:sp>
        <p:nvSpPr>
          <p:cNvPr id="13" name="TextBox 12"/>
          <p:cNvSpPr txBox="1"/>
          <p:nvPr/>
        </p:nvSpPr>
        <p:spPr>
          <a:xfrm>
            <a:off x="2698865" y="2257753"/>
            <a:ext cx="1562100" cy="276999"/>
          </a:xfrm>
          <a:prstGeom prst="rect">
            <a:avLst/>
          </a:prstGeom>
          <a:noFill/>
        </p:spPr>
        <p:txBody>
          <a:bodyPr wrap="square" rtlCol="0">
            <a:spAutoFit/>
          </a:bodyPr>
          <a:lstStyle/>
          <a:p>
            <a:r>
              <a:rPr lang="en-US" sz="1200" b="1" dirty="0" smtClean="0">
                <a:latin typeface="Courier New" panose="02070309020205020404" pitchFamily="49" charset="0"/>
                <a:cs typeface="Courier New" panose="02070309020205020404" pitchFamily="49" charset="0"/>
              </a:rPr>
              <a:t>Europe</a:t>
            </a:r>
            <a:endParaRPr lang="en-US" sz="1200" b="1" dirty="0">
              <a:latin typeface="Courier New" panose="02070309020205020404" pitchFamily="49" charset="0"/>
              <a:cs typeface="Courier New" panose="02070309020205020404" pitchFamily="49" charset="0"/>
            </a:endParaRPr>
          </a:p>
        </p:txBody>
      </p:sp>
      <p:sp>
        <p:nvSpPr>
          <p:cNvPr id="14" name="TextBox 13"/>
          <p:cNvSpPr txBox="1"/>
          <p:nvPr/>
        </p:nvSpPr>
        <p:spPr>
          <a:xfrm>
            <a:off x="7252334" y="6597592"/>
            <a:ext cx="1562100" cy="276999"/>
          </a:xfrm>
          <a:prstGeom prst="rect">
            <a:avLst/>
          </a:prstGeom>
          <a:noFill/>
        </p:spPr>
        <p:txBody>
          <a:bodyPr wrap="square" rtlCol="0">
            <a:spAutoFit/>
          </a:bodyPr>
          <a:lstStyle/>
          <a:p>
            <a:r>
              <a:rPr lang="en-US" sz="1200" b="1" dirty="0" smtClean="0">
                <a:latin typeface="Courier New" panose="02070309020205020404" pitchFamily="49" charset="0"/>
                <a:cs typeface="Courier New" panose="02070309020205020404" pitchFamily="49" charset="0"/>
              </a:rPr>
              <a:t>Arabian Sea</a:t>
            </a:r>
            <a:endParaRPr lang="en-US" sz="1200" b="1" dirty="0">
              <a:latin typeface="Courier New" panose="02070309020205020404" pitchFamily="49" charset="0"/>
              <a:cs typeface="Courier New" panose="02070309020205020404" pitchFamily="49" charset="0"/>
            </a:endParaRPr>
          </a:p>
        </p:txBody>
      </p:sp>
      <p:sp>
        <p:nvSpPr>
          <p:cNvPr id="15" name="TextBox 14"/>
          <p:cNvSpPr txBox="1"/>
          <p:nvPr/>
        </p:nvSpPr>
        <p:spPr>
          <a:xfrm>
            <a:off x="8439149" y="4015235"/>
            <a:ext cx="750570" cy="276999"/>
          </a:xfrm>
          <a:prstGeom prst="rect">
            <a:avLst/>
          </a:prstGeom>
          <a:noFill/>
        </p:spPr>
        <p:txBody>
          <a:bodyPr wrap="square" rtlCol="0">
            <a:spAutoFit/>
          </a:bodyPr>
          <a:lstStyle/>
          <a:p>
            <a:r>
              <a:rPr lang="en-US" sz="1200" b="1" dirty="0" smtClean="0">
                <a:latin typeface="Courier New" panose="02070309020205020404" pitchFamily="49" charset="0"/>
                <a:cs typeface="Courier New" panose="02070309020205020404" pitchFamily="49" charset="0"/>
              </a:rPr>
              <a:t>Asia</a:t>
            </a:r>
            <a:endParaRPr lang="en-US" sz="1200" b="1" dirty="0">
              <a:latin typeface="Courier New" panose="02070309020205020404" pitchFamily="49" charset="0"/>
              <a:cs typeface="Courier New" panose="02070309020205020404" pitchFamily="49" charset="0"/>
            </a:endParaRPr>
          </a:p>
        </p:txBody>
      </p:sp>
      <p:sp>
        <p:nvSpPr>
          <p:cNvPr id="16" name="TextBox 15"/>
          <p:cNvSpPr txBox="1"/>
          <p:nvPr/>
        </p:nvSpPr>
        <p:spPr>
          <a:xfrm>
            <a:off x="2633402" y="6097092"/>
            <a:ext cx="1562100" cy="276999"/>
          </a:xfrm>
          <a:prstGeom prst="rect">
            <a:avLst/>
          </a:prstGeom>
          <a:noFill/>
        </p:spPr>
        <p:txBody>
          <a:bodyPr wrap="square" rtlCol="0">
            <a:spAutoFit/>
          </a:bodyPr>
          <a:lstStyle/>
          <a:p>
            <a:r>
              <a:rPr lang="en-US" sz="1200" b="1" dirty="0" smtClean="0">
                <a:latin typeface="Courier New" panose="02070309020205020404" pitchFamily="49" charset="0"/>
                <a:cs typeface="Courier New" panose="02070309020205020404" pitchFamily="49" charset="0"/>
              </a:rPr>
              <a:t>Africa</a:t>
            </a:r>
            <a:endParaRPr lang="en-US" sz="1200" b="1" dirty="0">
              <a:latin typeface="Courier New" panose="02070309020205020404" pitchFamily="49" charset="0"/>
              <a:cs typeface="Courier New" panose="02070309020205020404" pitchFamily="49" charset="0"/>
            </a:endParaRPr>
          </a:p>
        </p:txBody>
      </p:sp>
      <p:sp>
        <p:nvSpPr>
          <p:cNvPr id="17" name="TextBox 16"/>
          <p:cNvSpPr txBox="1"/>
          <p:nvPr/>
        </p:nvSpPr>
        <p:spPr>
          <a:xfrm>
            <a:off x="-51611" y="2530270"/>
            <a:ext cx="1562100" cy="276999"/>
          </a:xfrm>
          <a:prstGeom prst="rect">
            <a:avLst/>
          </a:prstGeom>
          <a:noFill/>
        </p:spPr>
        <p:txBody>
          <a:bodyPr wrap="square" rtlCol="0">
            <a:spAutoFit/>
          </a:bodyPr>
          <a:lstStyle/>
          <a:p>
            <a:r>
              <a:rPr lang="en-US" sz="1200" b="1" dirty="0" smtClean="0">
                <a:latin typeface="Courier New" panose="02070309020205020404" pitchFamily="49" charset="0"/>
                <a:cs typeface="Courier New" panose="02070309020205020404" pitchFamily="49" charset="0"/>
              </a:rPr>
              <a:t>Atlantic ocean</a:t>
            </a:r>
            <a:endParaRPr lang="en-US" sz="1200" b="1" dirty="0">
              <a:latin typeface="Courier New" panose="02070309020205020404" pitchFamily="49" charset="0"/>
              <a:cs typeface="Courier New" panose="02070309020205020404" pitchFamily="49" charset="0"/>
            </a:endParaRPr>
          </a:p>
        </p:txBody>
      </p:sp>
    </p:spTree>
    <p:extLst>
      <p:ext uri="{BB962C8B-B14F-4D97-AF65-F5344CB8AC3E}">
        <p14:creationId xmlns:p14="http://schemas.microsoft.com/office/powerpoint/2010/main" val="41747399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p:cNvPicPr>
            <a:picLocks noChangeAspect="1" noChangeArrowheads="1"/>
          </p:cNvPicPr>
          <p:nvPr/>
        </p:nvPicPr>
        <p:blipFill>
          <a:blip r:embed="rId2">
            <a:lum bright="70000" contrast="-70000"/>
          </a:blip>
          <a:srcRect/>
          <a:stretch>
            <a:fillRect/>
          </a:stretch>
        </p:blipFill>
        <p:spPr bwMode="auto">
          <a:xfrm>
            <a:off x="152400" y="152400"/>
            <a:ext cx="8991600" cy="6743700"/>
          </a:xfrm>
          <a:prstGeom prst="rect">
            <a:avLst/>
          </a:prstGeom>
          <a:noFill/>
          <a:ln w="9525">
            <a:noFill/>
            <a:miter lim="800000"/>
            <a:headEnd/>
            <a:tailEnd/>
          </a:ln>
          <a:effectLst/>
        </p:spPr>
      </p:pic>
      <p:pic>
        <p:nvPicPr>
          <p:cNvPr id="14339" name="Picture 4"/>
          <p:cNvPicPr>
            <a:picLocks noChangeAspect="1" noChangeArrowheads="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a:effectLst/>
        </p:spPr>
      </p:pic>
      <p:sp>
        <p:nvSpPr>
          <p:cNvPr id="14340" name="Rectangle 2"/>
          <p:cNvSpPr>
            <a:spLocks noGrp="1" noChangeArrowheads="1"/>
          </p:cNvSpPr>
          <p:nvPr>
            <p:ph type="title"/>
          </p:nvPr>
        </p:nvSpPr>
        <p:spPr/>
        <p:txBody>
          <a:bodyPr>
            <a:normAutofit fontScale="90000"/>
          </a:bodyPr>
          <a:lstStyle/>
          <a:p>
            <a:pPr eaLnBrk="1" hangingPunct="1"/>
            <a:r>
              <a:rPr lang="en-US" dirty="0" smtClean="0">
                <a:solidFill>
                  <a:srgbClr val="0000FF"/>
                </a:solidFill>
                <a:latin typeface="Times New Roman" pitchFamily="18" charset="0"/>
              </a:rPr>
              <a:t>Step 4: Islam under Muhammad Overlay</a:t>
            </a:r>
          </a:p>
        </p:txBody>
      </p:sp>
      <p:sp>
        <p:nvSpPr>
          <p:cNvPr id="14341" name="Rectangle 3"/>
          <p:cNvSpPr>
            <a:spLocks noGrp="1" noChangeArrowheads="1"/>
          </p:cNvSpPr>
          <p:nvPr>
            <p:ph type="body" idx="1"/>
          </p:nvPr>
        </p:nvSpPr>
        <p:spPr>
          <a:xfrm>
            <a:off x="457200" y="1600200"/>
            <a:ext cx="8229600" cy="4953000"/>
          </a:xfrm>
        </p:spPr>
        <p:txBody>
          <a:bodyPr/>
          <a:lstStyle/>
          <a:p>
            <a:pPr eaLnBrk="1" hangingPunct="1">
              <a:lnSpc>
                <a:spcPct val="80000"/>
              </a:lnSpc>
            </a:pPr>
            <a:r>
              <a:rPr lang="en-US" sz="2800" dirty="0" smtClean="0">
                <a:solidFill>
                  <a:srgbClr val="0000FF"/>
                </a:solidFill>
                <a:latin typeface="Times New Roman" pitchFamily="18" charset="0"/>
              </a:rPr>
              <a:t>Lay the first piece of tracing paper over the map with the excess paper this time at the top and glue down only the excess strip allowing the rest of the tracing paper to flip freely. </a:t>
            </a:r>
          </a:p>
          <a:p>
            <a:pPr eaLnBrk="1" hangingPunct="1">
              <a:lnSpc>
                <a:spcPct val="80000"/>
              </a:lnSpc>
            </a:pPr>
            <a:r>
              <a:rPr lang="en-US" sz="2800" dirty="0" smtClean="0">
                <a:solidFill>
                  <a:srgbClr val="0000FF"/>
                </a:solidFill>
                <a:latin typeface="Times New Roman" pitchFamily="18" charset="0"/>
              </a:rPr>
              <a:t>Now, again in </a:t>
            </a:r>
            <a:r>
              <a:rPr lang="en-US" sz="2800" b="1" u="sng" dirty="0" smtClean="0">
                <a:solidFill>
                  <a:srgbClr val="0000FF"/>
                </a:solidFill>
                <a:latin typeface="Times New Roman" pitchFamily="18" charset="0"/>
              </a:rPr>
              <a:t>ink</a:t>
            </a:r>
            <a:r>
              <a:rPr lang="en-US" sz="2800" dirty="0" smtClean="0">
                <a:solidFill>
                  <a:srgbClr val="0000FF"/>
                </a:solidFill>
                <a:latin typeface="Times New Roman" pitchFamily="18" charset="0"/>
              </a:rPr>
              <a:t> trace the outline of the land onto the map overlay.</a:t>
            </a:r>
          </a:p>
          <a:p>
            <a:pPr eaLnBrk="1" hangingPunct="1">
              <a:lnSpc>
                <a:spcPct val="80000"/>
              </a:lnSpc>
            </a:pPr>
            <a:r>
              <a:rPr lang="en-US" sz="2800" dirty="0" smtClean="0">
                <a:solidFill>
                  <a:srgbClr val="0000FF"/>
                </a:solidFill>
                <a:latin typeface="Times New Roman" pitchFamily="18" charset="0"/>
              </a:rPr>
              <a:t>Title this layer </a:t>
            </a:r>
            <a:r>
              <a:rPr lang="en-US" sz="2800" b="1" i="1" dirty="0" smtClean="0">
                <a:solidFill>
                  <a:srgbClr val="FF0000"/>
                </a:solidFill>
                <a:latin typeface="Times New Roman" pitchFamily="18" charset="0"/>
              </a:rPr>
              <a:t>Islam Under Muhammad - 632 C.E.</a:t>
            </a:r>
          </a:p>
          <a:p>
            <a:pPr eaLnBrk="1" hangingPunct="1">
              <a:lnSpc>
                <a:spcPct val="80000"/>
              </a:lnSpc>
            </a:pPr>
            <a:r>
              <a:rPr lang="en-US" sz="2800" dirty="0" smtClean="0">
                <a:solidFill>
                  <a:srgbClr val="0000FF"/>
                </a:solidFill>
                <a:latin typeface="Times New Roman" pitchFamily="18" charset="0"/>
              </a:rPr>
              <a:t>Put a </a:t>
            </a:r>
            <a:r>
              <a:rPr lang="en-US" sz="2800" dirty="0">
                <a:solidFill>
                  <a:srgbClr val="0000FF"/>
                </a:solidFill>
                <a:latin typeface="Times New Roman" pitchFamily="18" charset="0"/>
              </a:rPr>
              <a:t> </a:t>
            </a:r>
            <a:r>
              <a:rPr lang="en-US" sz="2800" dirty="0" smtClean="0">
                <a:solidFill>
                  <a:srgbClr val="0000FF"/>
                </a:solidFill>
                <a:latin typeface="Times New Roman" pitchFamily="18" charset="0"/>
              </a:rPr>
              <a:t>    next to the following city: </a:t>
            </a:r>
            <a:r>
              <a:rPr lang="en-US" sz="2800" b="1" dirty="0" smtClean="0">
                <a:solidFill>
                  <a:srgbClr val="FF0000"/>
                </a:solidFill>
                <a:latin typeface="Times New Roman" pitchFamily="18" charset="0"/>
              </a:rPr>
              <a:t>Medina</a:t>
            </a:r>
            <a:endParaRPr lang="en-US" sz="2800" dirty="0" smtClean="0">
              <a:solidFill>
                <a:srgbClr val="0000FF"/>
              </a:solidFill>
              <a:latin typeface="Times New Roman" pitchFamily="18" charset="0"/>
            </a:endParaRPr>
          </a:p>
          <a:p>
            <a:pPr eaLnBrk="1" hangingPunct="1">
              <a:lnSpc>
                <a:spcPct val="80000"/>
              </a:lnSpc>
            </a:pPr>
            <a:endParaRPr lang="en-US" sz="2800" dirty="0" smtClean="0"/>
          </a:p>
        </p:txBody>
      </p:sp>
      <p:sp>
        <p:nvSpPr>
          <p:cNvPr id="2" name="5-Point Star 1"/>
          <p:cNvSpPr/>
          <p:nvPr/>
        </p:nvSpPr>
        <p:spPr>
          <a:xfrm>
            <a:off x="1752600" y="4267200"/>
            <a:ext cx="228600" cy="304800"/>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the trace paper, color the following area – don’t rip it!</a:t>
            </a:r>
            <a:endParaRPr lang="en-US" dirty="0"/>
          </a:p>
        </p:txBody>
      </p:sp>
      <p:sp>
        <p:nvSpPr>
          <p:cNvPr id="10" name="Oval 9"/>
          <p:cNvSpPr/>
          <p:nvPr/>
        </p:nvSpPr>
        <p:spPr>
          <a:xfrm>
            <a:off x="4210396" y="5709630"/>
            <a:ext cx="1287087" cy="248444"/>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00" y="1828800"/>
            <a:ext cx="3581400" cy="4500026"/>
          </a:xfrm>
          <a:prstGeom prst="rect">
            <a:avLst/>
          </a:prstGeom>
        </p:spPr>
      </p:pic>
    </p:spTree>
    <p:extLst>
      <p:ext uri="{BB962C8B-B14F-4D97-AF65-F5344CB8AC3E}">
        <p14:creationId xmlns:p14="http://schemas.microsoft.com/office/powerpoint/2010/main" val="1524278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4"/>
          <p:cNvPicPr>
            <a:picLocks noChangeAspect="1" noChangeArrowheads="1"/>
          </p:cNvPicPr>
          <p:nvPr/>
        </p:nvPicPr>
        <p:blipFill>
          <a:blip r:embed="rId2">
            <a:lum bright="70000" contrast="-70000"/>
          </a:blip>
          <a:srcRect/>
          <a:stretch>
            <a:fillRect/>
          </a:stretch>
        </p:blipFill>
        <p:spPr bwMode="auto">
          <a:xfrm>
            <a:off x="152400" y="152400"/>
            <a:ext cx="8991600" cy="6743700"/>
          </a:xfrm>
          <a:prstGeom prst="rect">
            <a:avLst/>
          </a:prstGeom>
          <a:noFill/>
          <a:ln w="9525">
            <a:noFill/>
            <a:miter lim="800000"/>
            <a:headEnd/>
            <a:tailEnd/>
          </a:ln>
          <a:effectLst/>
        </p:spPr>
      </p:pic>
      <p:pic>
        <p:nvPicPr>
          <p:cNvPr id="14339" name="Picture 4"/>
          <p:cNvPicPr>
            <a:picLocks noChangeAspect="1" noChangeArrowheads="1"/>
          </p:cNvPicPr>
          <p:nvPr/>
        </p:nvPicPr>
        <p:blipFill>
          <a:blip r:embed="rId2">
            <a:lum bright="70000" contrast="-70000"/>
          </a:blip>
          <a:srcRect/>
          <a:stretch>
            <a:fillRect/>
          </a:stretch>
        </p:blipFill>
        <p:spPr bwMode="auto">
          <a:xfrm>
            <a:off x="0" y="0"/>
            <a:ext cx="9144000" cy="6858000"/>
          </a:xfrm>
          <a:prstGeom prst="rect">
            <a:avLst/>
          </a:prstGeom>
          <a:noFill/>
          <a:ln w="9525">
            <a:noFill/>
            <a:miter lim="800000"/>
            <a:headEnd/>
            <a:tailEnd/>
          </a:ln>
          <a:effectLst/>
        </p:spPr>
      </p:pic>
      <p:sp>
        <p:nvSpPr>
          <p:cNvPr id="14340" name="Rectangle 2"/>
          <p:cNvSpPr>
            <a:spLocks noGrp="1" noChangeArrowheads="1"/>
          </p:cNvSpPr>
          <p:nvPr>
            <p:ph type="title"/>
          </p:nvPr>
        </p:nvSpPr>
        <p:spPr/>
        <p:txBody>
          <a:bodyPr>
            <a:normAutofit fontScale="90000"/>
          </a:bodyPr>
          <a:lstStyle/>
          <a:p>
            <a:pPr eaLnBrk="1" hangingPunct="1"/>
            <a:r>
              <a:rPr lang="en-US" dirty="0" smtClean="0">
                <a:solidFill>
                  <a:srgbClr val="0000FF"/>
                </a:solidFill>
                <a:latin typeface="Times New Roman" pitchFamily="18" charset="0"/>
              </a:rPr>
              <a:t>Step </a:t>
            </a:r>
            <a:r>
              <a:rPr lang="en-US" dirty="0">
                <a:solidFill>
                  <a:srgbClr val="0000FF"/>
                </a:solidFill>
                <a:latin typeface="Times New Roman" pitchFamily="18" charset="0"/>
              </a:rPr>
              <a:t>5</a:t>
            </a:r>
            <a:r>
              <a:rPr lang="en-US" dirty="0" smtClean="0">
                <a:solidFill>
                  <a:srgbClr val="0000FF"/>
                </a:solidFill>
                <a:latin typeface="Times New Roman" pitchFamily="18" charset="0"/>
              </a:rPr>
              <a:t>: Islam under The Rashidun Caliphates</a:t>
            </a:r>
          </a:p>
        </p:txBody>
      </p:sp>
      <p:sp>
        <p:nvSpPr>
          <p:cNvPr id="14341" name="Rectangle 3"/>
          <p:cNvSpPr>
            <a:spLocks noGrp="1" noChangeArrowheads="1"/>
          </p:cNvSpPr>
          <p:nvPr>
            <p:ph type="body" idx="1"/>
          </p:nvPr>
        </p:nvSpPr>
        <p:spPr>
          <a:xfrm>
            <a:off x="457200" y="1600200"/>
            <a:ext cx="8229600" cy="4953000"/>
          </a:xfrm>
        </p:spPr>
        <p:txBody>
          <a:bodyPr/>
          <a:lstStyle/>
          <a:p>
            <a:pPr eaLnBrk="1" hangingPunct="1">
              <a:lnSpc>
                <a:spcPct val="80000"/>
              </a:lnSpc>
            </a:pPr>
            <a:r>
              <a:rPr lang="en-US" sz="2800" dirty="0" smtClean="0">
                <a:solidFill>
                  <a:srgbClr val="0000FF"/>
                </a:solidFill>
                <a:latin typeface="Times New Roman" pitchFamily="18" charset="0"/>
              </a:rPr>
              <a:t>Lay the first piece of tracing paper over the map with the excess paper this time at the top and glue down only the excess strip allowing the rest of the tracing paper to flip freely. </a:t>
            </a:r>
          </a:p>
          <a:p>
            <a:pPr eaLnBrk="1" hangingPunct="1">
              <a:lnSpc>
                <a:spcPct val="80000"/>
              </a:lnSpc>
            </a:pPr>
            <a:r>
              <a:rPr lang="en-US" sz="2800" dirty="0" smtClean="0">
                <a:solidFill>
                  <a:srgbClr val="0000FF"/>
                </a:solidFill>
                <a:latin typeface="Times New Roman" pitchFamily="18" charset="0"/>
              </a:rPr>
              <a:t>Now, again in </a:t>
            </a:r>
            <a:r>
              <a:rPr lang="en-US" sz="2800" b="1" u="sng" dirty="0" smtClean="0">
                <a:solidFill>
                  <a:srgbClr val="0000FF"/>
                </a:solidFill>
                <a:latin typeface="Times New Roman" pitchFamily="18" charset="0"/>
              </a:rPr>
              <a:t>ink</a:t>
            </a:r>
            <a:r>
              <a:rPr lang="en-US" sz="2800" dirty="0" smtClean="0">
                <a:solidFill>
                  <a:srgbClr val="0000FF"/>
                </a:solidFill>
                <a:latin typeface="Times New Roman" pitchFamily="18" charset="0"/>
              </a:rPr>
              <a:t> trace the outline of the land onto the map overlay.</a:t>
            </a:r>
          </a:p>
          <a:p>
            <a:pPr eaLnBrk="1" hangingPunct="1">
              <a:lnSpc>
                <a:spcPct val="80000"/>
              </a:lnSpc>
            </a:pPr>
            <a:r>
              <a:rPr lang="en-US" sz="2800" dirty="0" smtClean="0">
                <a:solidFill>
                  <a:srgbClr val="0000FF"/>
                </a:solidFill>
                <a:latin typeface="Times New Roman" pitchFamily="18" charset="0"/>
              </a:rPr>
              <a:t>Title this layer </a:t>
            </a:r>
            <a:r>
              <a:rPr lang="en-US" sz="2800" b="1" i="1" dirty="0" smtClean="0">
                <a:solidFill>
                  <a:srgbClr val="FF0000"/>
                </a:solidFill>
                <a:latin typeface="Times New Roman" pitchFamily="18" charset="0"/>
              </a:rPr>
              <a:t>Rashidun Caliphates - 632 C.E.</a:t>
            </a:r>
          </a:p>
          <a:p>
            <a:pPr eaLnBrk="1" hangingPunct="1">
              <a:lnSpc>
                <a:spcPct val="80000"/>
              </a:lnSpc>
            </a:pPr>
            <a:r>
              <a:rPr lang="en-US" sz="2800" dirty="0" smtClean="0">
                <a:solidFill>
                  <a:srgbClr val="0000FF"/>
                </a:solidFill>
                <a:latin typeface="Times New Roman" pitchFamily="18" charset="0"/>
              </a:rPr>
              <a:t>Put a </a:t>
            </a:r>
            <a:r>
              <a:rPr lang="en-US" sz="2800" dirty="0">
                <a:solidFill>
                  <a:srgbClr val="0000FF"/>
                </a:solidFill>
                <a:latin typeface="Times New Roman" pitchFamily="18" charset="0"/>
              </a:rPr>
              <a:t> </a:t>
            </a:r>
            <a:r>
              <a:rPr lang="en-US" sz="2800" dirty="0" smtClean="0">
                <a:solidFill>
                  <a:srgbClr val="0000FF"/>
                </a:solidFill>
                <a:latin typeface="Times New Roman" pitchFamily="18" charset="0"/>
              </a:rPr>
              <a:t>    next to the following city: </a:t>
            </a:r>
            <a:r>
              <a:rPr lang="en-US" sz="2800" b="1" dirty="0" smtClean="0">
                <a:solidFill>
                  <a:srgbClr val="FF0000"/>
                </a:solidFill>
                <a:latin typeface="Times New Roman" pitchFamily="18" charset="0"/>
              </a:rPr>
              <a:t>Medina</a:t>
            </a:r>
          </a:p>
        </p:txBody>
      </p:sp>
      <p:sp>
        <p:nvSpPr>
          <p:cNvPr id="2" name="5-Point Star 1"/>
          <p:cNvSpPr/>
          <p:nvPr/>
        </p:nvSpPr>
        <p:spPr>
          <a:xfrm>
            <a:off x="1752600" y="4267200"/>
            <a:ext cx="228600" cy="304800"/>
          </a:xfrm>
          <a:prstGeom prst="star5">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05155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On the trace paper, color the following area – don’t rip it!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209800"/>
            <a:ext cx="6781800" cy="3288833"/>
          </a:xfrm>
          <a:prstGeom prst="rect">
            <a:avLst/>
          </a:prstGeom>
        </p:spPr>
      </p:pic>
    </p:spTree>
    <p:extLst>
      <p:ext uri="{BB962C8B-B14F-4D97-AF65-F5344CB8AC3E}">
        <p14:creationId xmlns:p14="http://schemas.microsoft.com/office/powerpoint/2010/main" val="1169814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1138</TotalTime>
  <Words>501</Words>
  <Application>Microsoft Office PowerPoint</Application>
  <PresentationFormat>On-screen Show (4:3)</PresentationFormat>
  <Paragraphs>60</Paragraphs>
  <Slides>14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Courier New</vt:lpstr>
      <vt:lpstr>Times New Roman</vt:lpstr>
      <vt:lpstr>Office Theme</vt:lpstr>
      <vt:lpstr>Spread of Islam  flip map</vt:lpstr>
      <vt:lpstr>Materials Needed</vt:lpstr>
      <vt:lpstr>Step 1: Glue the base map onto the colored paper</vt:lpstr>
      <vt:lpstr>Step 2 – Label Base Map</vt:lpstr>
      <vt:lpstr>Step 3: Label </vt:lpstr>
      <vt:lpstr>Step 4: Islam under Muhammad Overlay</vt:lpstr>
      <vt:lpstr>On the trace paper, color the following area – don’t rip it!</vt:lpstr>
      <vt:lpstr>Step 5: Islam under The Rashidun Caliphates</vt:lpstr>
      <vt:lpstr>On the trace paper, color the following area – don’t rip it!</vt:lpstr>
      <vt:lpstr>Step 6: Islam under The Umayyad Caliphates</vt:lpstr>
      <vt:lpstr>On the trace paper, color the following area – don’t rip it!</vt:lpstr>
      <vt:lpstr>Step 7: Islam under The Abbasid Caliphates</vt:lpstr>
      <vt:lpstr>On the trace paper, color the following area – don’t rip it!</vt:lpstr>
      <vt:lpstr>On the trace paper, shade this circled area a different color</vt:lpstr>
    </vt:vector>
  </TitlesOfParts>
  <Company>KISD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Religions and Trade Map Flipbook  Assignment</dc:title>
  <dc:creator>dowens</dc:creator>
  <cp:lastModifiedBy>Neal, Brett</cp:lastModifiedBy>
  <cp:revision>19</cp:revision>
  <dcterms:created xsi:type="dcterms:W3CDTF">2013-10-23T14:51:47Z</dcterms:created>
  <dcterms:modified xsi:type="dcterms:W3CDTF">2018-10-26T13:50:04Z</dcterms:modified>
</cp:coreProperties>
</file>