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7" r:id="rId14"/>
    <p:sldId id="267" r:id="rId15"/>
    <p:sldId id="268" r:id="rId16"/>
    <p:sldId id="270" r:id="rId17"/>
    <p:sldId id="269" r:id="rId18"/>
    <p:sldId id="273" r:id="rId19"/>
    <p:sldId id="272" r:id="rId20"/>
    <p:sldId id="274" r:id="rId21"/>
    <p:sldId id="279" r:id="rId22"/>
    <p:sldId id="280" r:id="rId23"/>
    <p:sldId id="281" r:id="rId24"/>
    <p:sldId id="282" r:id="rId25"/>
    <p:sldId id="286" r:id="rId26"/>
    <p:sldId id="287" r:id="rId27"/>
    <p:sldId id="289" r:id="rId28"/>
    <p:sldId id="295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95" d="100"/>
          <a:sy n="95" d="100"/>
        </p:scale>
        <p:origin x="107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9B6624-1D6E-40D3-BB6C-493477989C8E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E3E28F2-88EF-4F61-AF3A-E0BA69C9C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filebox.vt.edu/users/bgilkers/digitaltimeline/chineseexpand.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7406640" cy="1472184"/>
          </a:xfrm>
        </p:spPr>
        <p:txBody>
          <a:bodyPr/>
          <a:lstStyle/>
          <a:p>
            <a:r>
              <a:rPr lang="en-US" dirty="0" smtClean="0"/>
              <a:t>The Cold War</a:t>
            </a:r>
            <a:br>
              <a:rPr lang="en-US" dirty="0" smtClean="0"/>
            </a:br>
            <a:r>
              <a:rPr lang="en-US" sz="2800" dirty="0" smtClean="0"/>
              <a:t>problems already?</a:t>
            </a:r>
            <a:endParaRPr lang="en-US" dirty="0"/>
          </a:p>
        </p:txBody>
      </p:sp>
      <p:pic>
        <p:nvPicPr>
          <p:cNvPr id="4" name="Picture 3" descr="cold-w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6835588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N.A.T.O.</a:t>
            </a:r>
          </a:p>
          <a:p>
            <a:pPr lvl="1"/>
            <a:r>
              <a:rPr lang="en-US" dirty="0" smtClean="0"/>
              <a:t>North Atlantic Trade Organization</a:t>
            </a:r>
          </a:p>
          <a:p>
            <a:pPr lvl="1"/>
            <a:r>
              <a:rPr lang="en-US" dirty="0" smtClean="0"/>
              <a:t>Western Europe, U.S., Canada</a:t>
            </a:r>
          </a:p>
          <a:p>
            <a:r>
              <a:rPr lang="en-US" dirty="0" smtClean="0"/>
              <a:t>If any of these nations were attacked, others would have to fight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The Warsaw Pact</a:t>
            </a:r>
          </a:p>
          <a:p>
            <a:r>
              <a:rPr lang="en-US" sz="2400" dirty="0" smtClean="0"/>
              <a:t>Warsaw Treaty Organization of Friendship, Cooperation, and Mutual Assistance</a:t>
            </a:r>
          </a:p>
          <a:p>
            <a:r>
              <a:rPr lang="en-US" sz="2400" dirty="0" smtClean="0"/>
              <a:t>Russia, Poland, East Germany, Hungary, Czechoslovakia, Bulgaria,  Albania</a:t>
            </a:r>
          </a:p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7924800" y="7620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tensions increased, defense was on the rise</a:t>
            </a:r>
          </a:p>
          <a:p>
            <a:r>
              <a:rPr lang="en-US" dirty="0" smtClean="0"/>
              <a:t>U.S. and Russia begin to put more money towards scientific defense research</a:t>
            </a:r>
          </a:p>
        </p:txBody>
      </p:sp>
      <p:pic>
        <p:nvPicPr>
          <p:cNvPr id="8" name="Picture 7" descr="D-Fence-sign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3657600" cy="1085850"/>
          </a:xfrm>
          <a:prstGeom prst="rect">
            <a:avLst/>
          </a:prstGeom>
        </p:spPr>
      </p:pic>
      <p:pic>
        <p:nvPicPr>
          <p:cNvPr id="9" name="Picture 8" descr="h-bo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86200"/>
            <a:ext cx="3920276" cy="2514600"/>
          </a:xfrm>
          <a:prstGeom prst="rect">
            <a:avLst/>
          </a:prstGeom>
        </p:spPr>
      </p:pic>
      <p:pic>
        <p:nvPicPr>
          <p:cNvPr id="10" name="Picture 9" descr="Sputnik-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810000"/>
            <a:ext cx="2743200" cy="27432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7924800" y="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 to superiority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develops the Hydrogen Bomb</a:t>
            </a:r>
          </a:p>
          <a:p>
            <a:pPr lvl="1"/>
            <a:r>
              <a:rPr lang="en-US" dirty="0" smtClean="0"/>
              <a:t>“H-bomb”</a:t>
            </a:r>
          </a:p>
          <a:p>
            <a:pPr lvl="1"/>
            <a:r>
              <a:rPr lang="en-US" dirty="0" smtClean="0"/>
              <a:t>Russia develops H-bomb soon after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 Space Race</a:t>
            </a:r>
          </a:p>
          <a:p>
            <a:pPr lvl="1"/>
            <a:r>
              <a:rPr lang="en-US" dirty="0" smtClean="0"/>
              <a:t>Russia sends first satellite into space</a:t>
            </a:r>
          </a:p>
          <a:p>
            <a:pPr lvl="2"/>
            <a:r>
              <a:rPr lang="en-US" dirty="0" smtClean="0"/>
              <a:t>Sputnik</a:t>
            </a:r>
          </a:p>
          <a:p>
            <a:pPr lvl="1"/>
            <a:r>
              <a:rPr lang="en-US" dirty="0" smtClean="0"/>
              <a:t>U.S. does the same soon after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7924800" y="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Containment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U.S. wants to stop the spread of Communism</a:t>
            </a:r>
            <a:endParaRPr lang="en-US" dirty="0"/>
          </a:p>
        </p:txBody>
      </p:sp>
      <p:pic>
        <p:nvPicPr>
          <p:cNvPr id="6" name="Picture 5" descr="next-cou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14600"/>
            <a:ext cx="4419600" cy="420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Communism in China</a:t>
            </a:r>
            <a:endParaRPr lang="en-US" dirty="0"/>
          </a:p>
        </p:txBody>
      </p:sp>
      <p:pic>
        <p:nvPicPr>
          <p:cNvPr id="6" name="Picture 5" descr="China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743200"/>
            <a:ext cx="3733800" cy="2361760"/>
          </a:xfrm>
          <a:prstGeom prst="rect">
            <a:avLst/>
          </a:prstGeom>
        </p:spPr>
      </p:pic>
      <p:pic>
        <p:nvPicPr>
          <p:cNvPr id="7" name="Picture 6" descr="nationalist chi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3200"/>
            <a:ext cx="3581399" cy="238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in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fought with the Allies against Japan during WWII</a:t>
            </a:r>
          </a:p>
          <a:p>
            <a:r>
              <a:rPr lang="en-US" dirty="0" smtClean="0"/>
              <a:t>Like Russia, most of the country was in turmoil before WWII</a:t>
            </a:r>
          </a:p>
          <a:p>
            <a:pPr lvl="1"/>
            <a:r>
              <a:rPr lang="en-US" dirty="0" smtClean="0"/>
              <a:t>Civil war – Nationalist party vs. Communist party</a:t>
            </a:r>
          </a:p>
          <a:p>
            <a:r>
              <a:rPr lang="en-US" dirty="0" smtClean="0"/>
              <a:t>WWII united these two parties to fight together to hold off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war could not hold the two groups together – too much bad blood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Early 1900’s – China aims to modernize </a:t>
            </a:r>
          </a:p>
          <a:p>
            <a:pPr lvl="1"/>
            <a:r>
              <a:rPr lang="en-US" dirty="0" smtClean="0"/>
              <a:t>Construct modern factories, build up an army and navy, reform education</a:t>
            </a:r>
          </a:p>
          <a:p>
            <a:r>
              <a:rPr lang="en-US" dirty="0" smtClean="0"/>
              <a:t>Two groups rise up to fight for power</a:t>
            </a:r>
          </a:p>
          <a:p>
            <a:pPr lvl="1"/>
            <a:r>
              <a:rPr lang="en-US" dirty="0" smtClean="0"/>
              <a:t>Nationalists vs. Communists</a:t>
            </a:r>
          </a:p>
          <a:p>
            <a:pPr lvl="1"/>
            <a:r>
              <a:rPr lang="en-US" dirty="0" smtClean="0"/>
              <a:t>Bloody battles – split the country in two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Fighting between these two parties continued following  World War 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886200" cy="4953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Nationalists</a:t>
            </a:r>
          </a:p>
          <a:p>
            <a:pPr>
              <a:buNone/>
            </a:pPr>
            <a:r>
              <a:rPr lang="en-US" dirty="0" smtClean="0"/>
              <a:t>Leader: </a:t>
            </a:r>
            <a:r>
              <a:rPr lang="en-US" b="1" dirty="0" smtClean="0"/>
              <a:t>Jiang </a:t>
            </a:r>
            <a:r>
              <a:rPr lang="en-US" b="1" dirty="0" err="1" smtClean="0"/>
              <a:t>Jieshi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Area: Southern China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Supported by: U.S.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904488" cy="46634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Communists</a:t>
            </a:r>
          </a:p>
          <a:p>
            <a:pPr>
              <a:buNone/>
            </a:pPr>
            <a:r>
              <a:rPr lang="en-US" dirty="0" smtClean="0"/>
              <a:t>Leader: </a:t>
            </a:r>
            <a:r>
              <a:rPr lang="en-US" b="1" dirty="0" smtClean="0"/>
              <a:t>Mao Zedong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Area: Northern China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Supported by: U.S.S.R.</a:t>
            </a:r>
            <a:endParaRPr lang="en-US" dirty="0"/>
          </a:p>
        </p:txBody>
      </p:sp>
      <p:pic>
        <p:nvPicPr>
          <p:cNvPr id="5" name="Picture 4" descr="ji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57450"/>
            <a:ext cx="1568620" cy="2190750"/>
          </a:xfrm>
          <a:prstGeom prst="rect">
            <a:avLst/>
          </a:prstGeom>
        </p:spPr>
      </p:pic>
      <p:pic>
        <p:nvPicPr>
          <p:cNvPr id="6" name="Picture 5" descr="m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514600"/>
            <a:ext cx="1524000" cy="2139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 expansion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http://filebox.vt.edu/users/bgilkers/digitaltimeline/chineseexpand.gif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chineseexpa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714625"/>
            <a:ext cx="57150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/>
          <a:lstStyle/>
          <a:p>
            <a:r>
              <a:rPr lang="en-US" dirty="0" smtClean="0"/>
              <a:t>Communists Prevail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5955792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Nationalists forced to retreat to island of Taiwan</a:t>
            </a:r>
          </a:p>
          <a:p>
            <a:pPr lvl="1"/>
            <a:r>
              <a:rPr lang="en-US" dirty="0" smtClean="0"/>
              <a:t>The republic of China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Communists controlled the mainland</a:t>
            </a:r>
          </a:p>
          <a:p>
            <a:pPr lvl="1"/>
            <a:r>
              <a:rPr lang="en-US" dirty="0" smtClean="0"/>
              <a:t>The People’s Republic of China</a:t>
            </a:r>
          </a:p>
          <a:p>
            <a:pPr lvl="1"/>
            <a:r>
              <a:rPr lang="en-US" dirty="0" smtClean="0"/>
              <a:t>Mao Zedong is named dictator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25% of the worlds population is now under communist rule</a:t>
            </a:r>
          </a:p>
          <a:p>
            <a:endParaRPr lang="en-US" dirty="0"/>
          </a:p>
        </p:txBody>
      </p:sp>
      <p:pic>
        <p:nvPicPr>
          <p:cNvPr id="4" name="Picture 3" descr="china-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57400"/>
            <a:ext cx="2895600" cy="229579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924800" y="7620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7638"/>
            <a:ext cx="800100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/>
              <a:t>- a </a:t>
            </a:r>
            <a:r>
              <a:rPr lang="en-US" sz="2800" dirty="0"/>
              <a:t>state of political hostility between </a:t>
            </a:r>
            <a:r>
              <a:rPr lang="en-US" sz="2800" dirty="0" smtClean="0"/>
              <a:t>The United States and The Soviet Union </a:t>
            </a:r>
            <a:r>
              <a:rPr lang="en-US" sz="2800" dirty="0"/>
              <a:t>characterized by threats, propaganda, and other measures </a:t>
            </a:r>
            <a:r>
              <a:rPr lang="en-US" sz="2800" dirty="0" smtClean="0"/>
              <a:t>just short </a:t>
            </a:r>
            <a:r>
              <a:rPr lang="en-US" sz="2800" dirty="0"/>
              <a:t>of open </a:t>
            </a:r>
            <a:r>
              <a:rPr lang="en-US" sz="2800" dirty="0" smtClean="0"/>
              <a:t>warfare.</a:t>
            </a:r>
          </a:p>
          <a:p>
            <a:pPr marL="82296" indent="0">
              <a:buNone/>
            </a:pPr>
            <a:endParaRPr lang="en-US" sz="2800" dirty="0"/>
          </a:p>
          <a:p>
            <a:pPr marL="82296" indent="0">
              <a:buNone/>
            </a:pPr>
            <a:r>
              <a:rPr lang="en-US" sz="2800" dirty="0" smtClean="0"/>
              <a:t>These countries never fought specifically against one another, but participated in proxy wars to try and stop their ideals from spreading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82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1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Mandate of 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Mao continued to move north, taking over Mongolia and other weak nations</a:t>
            </a:r>
          </a:p>
          <a:p>
            <a:r>
              <a:rPr lang="en-US" dirty="0" smtClean="0"/>
              <a:t>Mao believed he had the “Mandate of Heaven” – the right to restore China as a powerful nation</a:t>
            </a:r>
          </a:p>
        </p:txBody>
      </p:sp>
      <p:pic>
        <p:nvPicPr>
          <p:cNvPr id="4" name="Picture 3" descr="Mandate_of_heav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81400"/>
            <a:ext cx="2571750" cy="265747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924800" y="7620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Korean War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Containing communism</a:t>
            </a:r>
            <a:endParaRPr lang="en-US" dirty="0"/>
          </a:p>
        </p:txBody>
      </p:sp>
      <p:pic>
        <p:nvPicPr>
          <p:cNvPr id="7" name="Picture 6" descr="kor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90800"/>
            <a:ext cx="3200400" cy="407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After WWII, Korea split into two nations</a:t>
            </a:r>
          </a:p>
          <a:p>
            <a:pPr lvl="1"/>
            <a:r>
              <a:rPr lang="en-US" dirty="0" smtClean="0"/>
              <a:t>North Korea – Communist</a:t>
            </a:r>
          </a:p>
          <a:p>
            <a:pPr lvl="1"/>
            <a:r>
              <a:rPr lang="en-US" dirty="0" smtClean="0"/>
              <a:t>South Korea – Non-communist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North Korea wants to become more powerful communist nation</a:t>
            </a:r>
          </a:p>
          <a:p>
            <a:pPr lvl="1"/>
            <a:r>
              <a:rPr lang="en-US" dirty="0" smtClean="0"/>
              <a:t>Attacks South Korea: Summer 1950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General Douglas MacArthur: Commander of U.N forces helping South Korea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924800" y="7620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continued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/>
          <a:lstStyle/>
          <a:p>
            <a:r>
              <a:rPr lang="en-US" dirty="0" smtClean="0"/>
              <a:t>MacArthur drives North Koreans back to Chinese border</a:t>
            </a:r>
          </a:p>
          <a:p>
            <a:pPr lvl="1"/>
            <a:r>
              <a:rPr lang="en-US" dirty="0" smtClean="0"/>
              <a:t>Chinese (Communists) feel threatened – jump into war on North Korean side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“We face an entirely new war” –MacArthur</a:t>
            </a:r>
          </a:p>
          <a:p>
            <a:pPr lvl="1"/>
            <a:r>
              <a:rPr lang="en-US" dirty="0" smtClean="0"/>
              <a:t>Calls for Nuclear attack</a:t>
            </a:r>
          </a:p>
          <a:p>
            <a:pPr lvl="1"/>
            <a:r>
              <a:rPr lang="en-US" dirty="0" smtClean="0"/>
              <a:t>President Truman gets rid of MacArthur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924800" y="7620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back-and-forth fighting for the next two years</a:t>
            </a:r>
          </a:p>
          <a:p>
            <a:r>
              <a:rPr lang="en-US" dirty="0" smtClean="0"/>
              <a:t>Two sides agree to a cease-fire agreement July 1953</a:t>
            </a:r>
          </a:p>
          <a:p>
            <a:r>
              <a:rPr lang="en-US" dirty="0" smtClean="0"/>
              <a:t>North Korean stays Communist</a:t>
            </a:r>
          </a:p>
          <a:p>
            <a:pPr lvl="1"/>
            <a:r>
              <a:rPr lang="en-US" dirty="0" smtClean="0"/>
              <a:t>Leader: Kim </a:t>
            </a:r>
            <a:r>
              <a:rPr lang="en-US" dirty="0" smtClean="0">
                <a:latin typeface="Baskerville Old Face" pitchFamily="18" charset="0"/>
              </a:rPr>
              <a:t>Il</a:t>
            </a:r>
            <a:r>
              <a:rPr lang="en-US" dirty="0" smtClean="0"/>
              <a:t> Sung</a:t>
            </a:r>
          </a:p>
          <a:p>
            <a:pPr lvl="2"/>
            <a:r>
              <a:rPr lang="en-US" dirty="0" smtClean="0"/>
              <a:t>Son: Kim </a:t>
            </a:r>
            <a:r>
              <a:rPr lang="en-US" dirty="0" err="1" smtClean="0"/>
              <a:t>Jong</a:t>
            </a:r>
            <a:r>
              <a:rPr lang="en-US" dirty="0" smtClean="0"/>
              <a:t> </a:t>
            </a:r>
            <a:r>
              <a:rPr lang="en-US" dirty="0" smtClean="0">
                <a:latin typeface="Baskerville Old Face" pitchFamily="18" charset="0"/>
              </a:rPr>
              <a:t>Il</a:t>
            </a:r>
          </a:p>
          <a:p>
            <a:pPr lvl="2"/>
            <a:r>
              <a:rPr lang="en-US" dirty="0" smtClean="0">
                <a:latin typeface="Baskerville Old Face" pitchFamily="18" charset="0"/>
              </a:rPr>
              <a:t>Grandson: Kim </a:t>
            </a:r>
            <a:r>
              <a:rPr lang="en-US" dirty="0" err="1" smtClean="0">
                <a:latin typeface="Baskerville Old Face" pitchFamily="18" charset="0"/>
              </a:rPr>
              <a:t>Jong</a:t>
            </a:r>
            <a:r>
              <a:rPr lang="en-US" dirty="0" smtClean="0">
                <a:latin typeface="Baskerville Old Face" pitchFamily="18" charset="0"/>
              </a:rPr>
              <a:t> Un</a:t>
            </a:r>
          </a:p>
          <a:p>
            <a:r>
              <a:rPr lang="en-US" dirty="0" smtClean="0">
                <a:latin typeface="Baskerville Old Face" pitchFamily="18" charset="0"/>
              </a:rPr>
              <a:t>South Korea – economically thrives under dictatorship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 around the World</a:t>
            </a:r>
            <a:endParaRPr lang="en-US" dirty="0"/>
          </a:p>
        </p:txBody>
      </p:sp>
      <p:pic>
        <p:nvPicPr>
          <p:cNvPr id="6" name="Picture 5" descr="cuban miss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0"/>
            <a:ext cx="5143500" cy="336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Three Worlds</a:t>
            </a:r>
          </a:p>
          <a:p>
            <a:pPr lvl="1"/>
            <a:r>
              <a:rPr lang="en-US" sz="2600" dirty="0" smtClean="0"/>
              <a:t>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 World – The U.S. and its allies</a:t>
            </a:r>
          </a:p>
          <a:p>
            <a:pPr lvl="1"/>
            <a:r>
              <a:rPr lang="en-US" sz="2600" dirty="0" smtClean="0"/>
              <a:t>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 World – The Soviet Union and its allies</a:t>
            </a:r>
          </a:p>
          <a:p>
            <a:pPr lvl="1"/>
            <a:r>
              <a:rPr lang="en-US" sz="2600" dirty="0" smtClean="0"/>
              <a:t>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 World – Newly developing countries with no affiliation with U.S. or U.S.S.R.</a:t>
            </a:r>
          </a:p>
          <a:p>
            <a:endParaRPr lang="en-US" dirty="0" smtClean="0"/>
          </a:p>
          <a:p>
            <a:r>
              <a:rPr lang="en-US" dirty="0" smtClean="0"/>
              <a:t>With Communist revolutions spreading, </a:t>
            </a:r>
            <a:r>
              <a:rPr lang="en-US" b="1" dirty="0" smtClean="0"/>
              <a:t>Third World </a:t>
            </a:r>
            <a:r>
              <a:rPr lang="en-US" dirty="0" smtClean="0"/>
              <a:t>Countries were starting to “pick a side”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hot spots</a:t>
            </a:r>
            <a:endParaRPr lang="en-US" dirty="0"/>
          </a:p>
        </p:txBody>
      </p:sp>
      <p:pic>
        <p:nvPicPr>
          <p:cNvPr id="4" name="Content Placeholder 3" descr="cold war hot spo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851" y="1447800"/>
            <a:ext cx="782037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focus of the U.S. and Russia was the Middle East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Eisenhower Doctrine</a:t>
            </a:r>
          </a:p>
          <a:p>
            <a:pPr lvl="1"/>
            <a:r>
              <a:rPr lang="en-US" dirty="0" smtClean="0"/>
              <a:t>U.S. promised to send military forces to help any Middle Eastern country that ask for help to fight communists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924800" y="7620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Soviets in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scramble for influence pressed on in the Middle East</a:t>
            </a:r>
          </a:p>
          <a:p>
            <a:r>
              <a:rPr lang="en-US" dirty="0" smtClean="0"/>
              <a:t>Afghanistan was once a communist country that was falling to rebel forces</a:t>
            </a:r>
          </a:p>
          <a:p>
            <a:pPr lvl="1"/>
            <a:r>
              <a:rPr lang="en-US" dirty="0" err="1" smtClean="0"/>
              <a:t>Mujahideen</a:t>
            </a:r>
            <a:endParaRPr lang="en-US" dirty="0" smtClean="0"/>
          </a:p>
          <a:p>
            <a:r>
              <a:rPr lang="en-US" dirty="0" smtClean="0"/>
              <a:t>The U.S. wanted to secure Afghanistan for themselves</a:t>
            </a:r>
          </a:p>
          <a:p>
            <a:pPr lvl="1"/>
            <a:r>
              <a:rPr lang="en-US" dirty="0" smtClean="0"/>
              <a:t>Provided the rebels with weapons to fight the soviets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Pre-Cold War tensions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498080" cy="4800600"/>
          </a:xfrm>
        </p:spPr>
        <p:txBody>
          <a:bodyPr/>
          <a:lstStyle/>
          <a:p>
            <a:r>
              <a:rPr lang="en-US" dirty="0" smtClean="0"/>
              <a:t>Joseph Stalin </a:t>
            </a:r>
          </a:p>
          <a:p>
            <a:pPr lvl="1"/>
            <a:r>
              <a:rPr lang="en-US" dirty="0" smtClean="0"/>
              <a:t>Soviet Union communist dictator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stalin stabb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90800"/>
            <a:ext cx="2805112" cy="3782173"/>
          </a:xfrm>
          <a:prstGeom prst="rect">
            <a:avLst/>
          </a:prstGeom>
        </p:spPr>
      </p:pic>
      <p:pic>
        <p:nvPicPr>
          <p:cNvPr id="5" name="Picture 4" descr="stal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590800"/>
            <a:ext cx="3047790" cy="4034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Pre-Cold War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200" b="1" u="sng" dirty="0" smtClean="0"/>
              <a:t>Good Stalin</a:t>
            </a:r>
          </a:p>
          <a:p>
            <a:r>
              <a:rPr lang="en-US" dirty="0" smtClean="0"/>
              <a:t>Fought with the Allies in WWII</a:t>
            </a:r>
          </a:p>
          <a:p>
            <a:r>
              <a:rPr lang="en-US" dirty="0" smtClean="0"/>
              <a:t>Held up at the battle of Stalingrad</a:t>
            </a:r>
          </a:p>
          <a:p>
            <a:r>
              <a:rPr lang="en-US" dirty="0" smtClean="0"/>
              <a:t>Drove back Germany on the Eastern Front</a:t>
            </a:r>
          </a:p>
          <a:p>
            <a:r>
              <a:rPr lang="en-US" dirty="0" smtClean="0"/>
              <a:t>Joined the </a:t>
            </a:r>
            <a:r>
              <a:rPr lang="en-US" u="sng" dirty="0" smtClean="0"/>
              <a:t>United Nations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200" b="1" u="sng" dirty="0" smtClean="0"/>
              <a:t>Bad Stalin</a:t>
            </a:r>
          </a:p>
          <a:p>
            <a:r>
              <a:rPr lang="en-US" dirty="0" smtClean="0"/>
              <a:t>Signed a non-aggression pact with Hitler pre-WWII</a:t>
            </a:r>
          </a:p>
          <a:p>
            <a:r>
              <a:rPr lang="en-US" dirty="0" smtClean="0"/>
              <a:t>Communist dictator</a:t>
            </a:r>
          </a:p>
          <a:p>
            <a:r>
              <a:rPr lang="en-US" dirty="0" smtClean="0"/>
              <a:t>Mad the allies didn’t attack France sooner</a:t>
            </a:r>
          </a:p>
          <a:p>
            <a:r>
              <a:rPr lang="en-US" dirty="0" smtClean="0"/>
              <a:t>Wanted Eastern Europe to have “free” political elections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/>
          <a:lstStyle/>
          <a:p>
            <a:r>
              <a:rPr lang="en-US" dirty="0" smtClean="0"/>
              <a:t>Russia’s post-WWII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4800600"/>
          </a:xfrm>
        </p:spPr>
        <p:txBody>
          <a:bodyPr/>
          <a:lstStyle/>
          <a:p>
            <a:r>
              <a:rPr lang="en-US" dirty="0" smtClean="0"/>
              <a:t>Russia was virtually destroyed in WWII</a:t>
            </a:r>
          </a:p>
          <a:p>
            <a:pPr lvl="1"/>
            <a:r>
              <a:rPr lang="en-US" dirty="0" smtClean="0"/>
              <a:t>Cities demolished</a:t>
            </a:r>
          </a:p>
          <a:p>
            <a:pPr lvl="1"/>
            <a:r>
              <a:rPr lang="en-US" dirty="0" smtClean="0"/>
              <a:t>Millions dead or wounded</a:t>
            </a:r>
          </a:p>
          <a:p>
            <a:pPr lvl="1"/>
            <a:r>
              <a:rPr lang="en-US" dirty="0" smtClean="0"/>
              <a:t>Economy non-existent</a:t>
            </a:r>
          </a:p>
          <a:p>
            <a:pPr lvl="1"/>
            <a:r>
              <a:rPr lang="en-US" dirty="0" smtClean="0"/>
              <a:t>Not the first time this has happened to them</a:t>
            </a:r>
          </a:p>
          <a:p>
            <a:r>
              <a:rPr lang="en-US" dirty="0" smtClean="0"/>
              <a:t>Stalin wanted to make sure Russia was well protected in the future</a:t>
            </a:r>
            <a:endParaRPr lang="en-US" dirty="0"/>
          </a:p>
        </p:txBody>
      </p:sp>
      <p:pic>
        <p:nvPicPr>
          <p:cNvPr id="7" name="Picture 6" descr="Iron_Curt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88" y="4800600"/>
            <a:ext cx="3819912" cy="1879397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7924800" y="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Iron-curtain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protect Russia, Stalin wants “free” elections in Eastern European countries</a:t>
            </a:r>
          </a:p>
          <a:p>
            <a:pPr lvl="1"/>
            <a:r>
              <a:rPr lang="en-US" dirty="0" smtClean="0"/>
              <a:t>These countries just so happen to be occupied by Russian troops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These satellite states turn to communism</a:t>
            </a:r>
          </a:p>
          <a:p>
            <a:pPr lvl="1"/>
            <a:r>
              <a:rPr lang="en-US" dirty="0" smtClean="0"/>
              <a:t>Become Russia’s </a:t>
            </a:r>
            <a:r>
              <a:rPr lang="en-US" b="1" u="sng" dirty="0" smtClean="0"/>
              <a:t>“Iron Curtain”</a:t>
            </a:r>
            <a:endParaRPr lang="en-US" b="1" u="sng" dirty="0"/>
          </a:p>
        </p:txBody>
      </p:sp>
      <p:sp>
        <p:nvSpPr>
          <p:cNvPr id="4" name="5-Point Star 3"/>
          <p:cNvSpPr/>
          <p:nvPr/>
        </p:nvSpPr>
        <p:spPr>
          <a:xfrm>
            <a:off x="7924800" y="7620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The Iron Curtain</a:t>
            </a:r>
            <a:endParaRPr lang="en-US" dirty="0"/>
          </a:p>
        </p:txBody>
      </p:sp>
      <p:pic>
        <p:nvPicPr>
          <p:cNvPr id="4" name="Content Placeholder 3" descr="350px-Iron_Curtain_map_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219200"/>
            <a:ext cx="5029200" cy="5374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Berlin Wall</a:t>
            </a:r>
            <a:endParaRPr lang="en-US" dirty="0"/>
          </a:p>
        </p:txBody>
      </p:sp>
      <p:pic>
        <p:nvPicPr>
          <p:cNvPr id="4" name="Content Placeholder 3" descr="berlin-w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Two plans were put in place to help stop the spread of communism to weaker nations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u="sng" dirty="0" smtClean="0"/>
              <a:t>The Truman Doctrine </a:t>
            </a:r>
            <a:r>
              <a:rPr lang="en-US" dirty="0" smtClean="0"/>
              <a:t>– speech asking congress to provide foreign aid for Turkey and Greece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u="sng" dirty="0" smtClean="0"/>
              <a:t>The Marshall Plan </a:t>
            </a:r>
            <a:r>
              <a:rPr lang="en-US" dirty="0" smtClean="0"/>
              <a:t>– proposal to congress asking U.S. to provide European countries with food, machines, and other materials needed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924800" y="0"/>
            <a:ext cx="990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942</TotalTime>
  <Words>899</Words>
  <Application>Microsoft Office PowerPoint</Application>
  <PresentationFormat>On-screen Show 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Baskerville Old Face</vt:lpstr>
      <vt:lpstr>Gill Sans MT</vt:lpstr>
      <vt:lpstr>Verdana</vt:lpstr>
      <vt:lpstr>Wingdings 2</vt:lpstr>
      <vt:lpstr>Solstice</vt:lpstr>
      <vt:lpstr>The Cold War problems already?</vt:lpstr>
      <vt:lpstr>Definition</vt:lpstr>
      <vt:lpstr>Pre-Cold War tensions </vt:lpstr>
      <vt:lpstr>Pre-Cold War tensions</vt:lpstr>
      <vt:lpstr>Russia’s post-WWII plan</vt:lpstr>
      <vt:lpstr>The Iron-curtain</vt:lpstr>
      <vt:lpstr>The Iron Curtain</vt:lpstr>
      <vt:lpstr>The Berlin Wall</vt:lpstr>
      <vt:lpstr>Stopping Communism</vt:lpstr>
      <vt:lpstr>New Alliances</vt:lpstr>
      <vt:lpstr>PowerPoint Presentation</vt:lpstr>
      <vt:lpstr>The Race to superiority</vt:lpstr>
      <vt:lpstr>Containment</vt:lpstr>
      <vt:lpstr>Communism in China</vt:lpstr>
      <vt:lpstr>China in WWII</vt:lpstr>
      <vt:lpstr>Before WWII</vt:lpstr>
      <vt:lpstr>Fighting between these two parties continued following  World War II</vt:lpstr>
      <vt:lpstr>Communist expansion</vt:lpstr>
      <vt:lpstr>Communists Prevail in China</vt:lpstr>
      <vt:lpstr>The Mandate of Heaven</vt:lpstr>
      <vt:lpstr>The Korean War</vt:lpstr>
      <vt:lpstr>Korean War Summary</vt:lpstr>
      <vt:lpstr>Korean War continued</vt:lpstr>
      <vt:lpstr>Korean War legacy</vt:lpstr>
      <vt:lpstr>Cold War around the World</vt:lpstr>
      <vt:lpstr>Taking sides</vt:lpstr>
      <vt:lpstr>Cold War hot spots</vt:lpstr>
      <vt:lpstr>Problems in the Middle East</vt:lpstr>
      <vt:lpstr>Soviets in Afghanistan</vt:lpstr>
    </vt:vector>
  </TitlesOfParts>
  <Company>Springbranch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nealb</dc:creator>
  <cp:lastModifiedBy>Neal, Brett</cp:lastModifiedBy>
  <cp:revision>42</cp:revision>
  <dcterms:created xsi:type="dcterms:W3CDTF">2013-04-24T14:42:54Z</dcterms:created>
  <dcterms:modified xsi:type="dcterms:W3CDTF">2017-03-29T12:30:27Z</dcterms:modified>
</cp:coreProperties>
</file>