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7" r:id="rId3"/>
    <p:sldId id="258" r:id="rId4"/>
    <p:sldId id="259" r:id="rId5"/>
    <p:sldId id="260" r:id="rId6"/>
    <p:sldId id="261" r:id="rId7"/>
    <p:sldId id="262" r:id="rId8"/>
    <p:sldId id="269" r:id="rId9"/>
    <p:sldId id="270" r:id="rId10"/>
    <p:sldId id="271" r:id="rId11"/>
    <p:sldId id="263" r:id="rId12"/>
    <p:sldId id="264" r:id="rId13"/>
    <p:sldId id="265" r:id="rId14"/>
    <p:sldId id="266" r:id="rId15"/>
    <p:sldId id="267" r:id="rId16"/>
    <p:sldId id="268"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6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336F50-FBC8-41BE-9097-BA71CED81F20}"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B58E6-4BD7-4FD8-84DD-2B2873A539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36F50-FBC8-41BE-9097-BA71CED81F20}"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B58E6-4BD7-4FD8-84DD-2B2873A539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36F50-FBC8-41BE-9097-BA71CED81F20}"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B58E6-4BD7-4FD8-84DD-2B2873A539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36F50-FBC8-41BE-9097-BA71CED81F20}"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B58E6-4BD7-4FD8-84DD-2B2873A539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336F50-FBC8-41BE-9097-BA71CED81F20}"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B58E6-4BD7-4FD8-84DD-2B2873A539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336F50-FBC8-41BE-9097-BA71CED81F20}"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B58E6-4BD7-4FD8-84DD-2B2873A539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336F50-FBC8-41BE-9097-BA71CED81F20}" type="datetimeFigureOut">
              <a:rPr lang="en-US" smtClean="0"/>
              <a:pPr/>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AB58E6-4BD7-4FD8-84DD-2B2873A539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336F50-FBC8-41BE-9097-BA71CED81F20}" type="datetimeFigureOut">
              <a:rPr lang="en-US" smtClean="0"/>
              <a:pPr/>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AB58E6-4BD7-4FD8-84DD-2B2873A539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36F50-FBC8-41BE-9097-BA71CED81F20}" type="datetimeFigureOut">
              <a:rPr lang="en-US" smtClean="0"/>
              <a:pPr/>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AB58E6-4BD7-4FD8-84DD-2B2873A539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36F50-FBC8-41BE-9097-BA71CED81F20}"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B58E6-4BD7-4FD8-84DD-2B2873A539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36F50-FBC8-41BE-9097-BA71CED81F20}"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B58E6-4BD7-4FD8-84DD-2B2873A539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336F50-FBC8-41BE-9097-BA71CED81F20}" type="datetimeFigureOut">
              <a:rPr lang="en-US" smtClean="0"/>
              <a:pPr/>
              <a:t>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B58E6-4BD7-4FD8-84DD-2B2873A539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duplace.com/kids/socsci/books/applications/imaps/maps/g6_u7/index.html" TargetMode="External"/><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2">
            <a:lum bright="40000" contrast="-40000"/>
          </a:blip>
          <a:srcRect/>
          <a:stretch>
            <a:fillRect/>
          </a:stretch>
        </p:blipFill>
        <p:spPr bwMode="auto">
          <a:xfrm>
            <a:off x="0" y="0"/>
            <a:ext cx="9144000" cy="6858000"/>
          </a:xfrm>
          <a:prstGeom prst="rect">
            <a:avLst/>
          </a:prstGeom>
          <a:noFill/>
          <a:ln w="9525">
            <a:noFill/>
            <a:miter lim="800000"/>
            <a:headEnd/>
            <a:tailEnd/>
          </a:ln>
          <a:effectLst/>
        </p:spPr>
      </p:pic>
      <p:sp>
        <p:nvSpPr>
          <p:cNvPr id="2051" name="Rectangle 2"/>
          <p:cNvSpPr>
            <a:spLocks noGrp="1" noChangeArrowheads="1"/>
          </p:cNvSpPr>
          <p:nvPr>
            <p:ph type="ctrTitle"/>
          </p:nvPr>
        </p:nvSpPr>
        <p:spPr>
          <a:xfrm>
            <a:off x="914400" y="30480"/>
            <a:ext cx="7772400" cy="1470025"/>
          </a:xfrm>
        </p:spPr>
        <p:txBody>
          <a:bodyPr>
            <a:normAutofit/>
          </a:bodyPr>
          <a:lstStyle/>
          <a:p>
            <a:pPr eaLnBrk="1" hangingPunct="1"/>
            <a:r>
              <a:rPr lang="en-US" dirty="0" smtClean="0">
                <a:solidFill>
                  <a:srgbClr val="0000FF"/>
                </a:solidFill>
              </a:rPr>
              <a:t>World Religions </a:t>
            </a:r>
            <a:br>
              <a:rPr lang="en-US" dirty="0" smtClean="0">
                <a:solidFill>
                  <a:srgbClr val="0000FF"/>
                </a:solidFill>
              </a:rPr>
            </a:br>
            <a:r>
              <a:rPr lang="en-US" dirty="0" smtClean="0">
                <a:solidFill>
                  <a:srgbClr val="0000FF"/>
                </a:solidFill>
              </a:rPr>
              <a:t>and Trade Map Flipbook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Grp="1" noChangeAspect="1" noChangeArrowheads="1"/>
          </p:cNvPicPr>
          <p:nvPr>
            <p:ph type="body" idx="1"/>
          </p:nvPr>
        </p:nvPicPr>
        <p:blipFill>
          <a:blip r:embed="rId2"/>
          <a:srcRect/>
          <a:stretch>
            <a:fillRect/>
          </a:stretch>
        </p:blipFill>
        <p:spPr>
          <a:xfrm>
            <a:off x="1282700" y="1635125"/>
            <a:ext cx="6578600" cy="4454525"/>
          </a:xfrm>
          <a:noFill/>
        </p:spPr>
      </p:pic>
      <p:sp>
        <p:nvSpPr>
          <p:cNvPr id="16387" name="Text Box 5"/>
          <p:cNvSpPr txBox="1">
            <a:spLocks noChangeArrowheads="1"/>
          </p:cNvSpPr>
          <p:nvPr/>
        </p:nvSpPr>
        <p:spPr bwMode="auto">
          <a:xfrm>
            <a:off x="1295400" y="6400800"/>
            <a:ext cx="6324600" cy="274638"/>
          </a:xfrm>
          <a:prstGeom prst="rect">
            <a:avLst/>
          </a:prstGeom>
          <a:noFill/>
          <a:ln w="9525">
            <a:noFill/>
            <a:miter lim="800000"/>
            <a:headEnd/>
            <a:tailEnd/>
          </a:ln>
          <a:effectLst/>
        </p:spPr>
        <p:txBody>
          <a:bodyPr>
            <a:spAutoFit/>
          </a:bodyPr>
          <a:lstStyle/>
          <a:p>
            <a:pPr>
              <a:spcBef>
                <a:spcPct val="50000"/>
              </a:spcBef>
            </a:pPr>
            <a:r>
              <a:rPr lang="en-US" sz="1200">
                <a:solidFill>
                  <a:schemeClr val="bg1"/>
                </a:solidFill>
                <a:latin typeface="Times New Roman" pitchFamily="18" charset="0"/>
              </a:rPr>
              <a:t>http://www.learner.org/courses/worldhistory/support/activities_7.pdf</a:t>
            </a:r>
          </a:p>
        </p:txBody>
      </p:sp>
      <p:sp>
        <p:nvSpPr>
          <p:cNvPr id="16388" name="Title 1"/>
          <p:cNvSpPr>
            <a:spLocks noGrp="1"/>
          </p:cNvSpPr>
          <p:nvPr>
            <p:ph type="title"/>
          </p:nvPr>
        </p:nvSpPr>
        <p:spPr>
          <a:xfrm>
            <a:off x="381000" y="304800"/>
            <a:ext cx="8610600" cy="1524000"/>
          </a:xfrm>
        </p:spPr>
        <p:txBody>
          <a:bodyPr>
            <a:normAutofit fontScale="90000"/>
          </a:bodyPr>
          <a:lstStyle/>
          <a:p>
            <a:pPr eaLnBrk="1" hangingPunct="1">
              <a:lnSpc>
                <a:spcPct val="80000"/>
              </a:lnSpc>
            </a:pPr>
            <a:r>
              <a:rPr lang="en-US" sz="2800" smtClean="0">
                <a:solidFill>
                  <a:srgbClr val="0000FF"/>
                </a:solidFill>
                <a:latin typeface="Times New Roman" pitchFamily="18" charset="0"/>
              </a:rPr>
              <a:t>Mark arrows showing the direction of its spread.</a:t>
            </a:r>
            <a:r>
              <a:rPr lang="en-US" sz="2400" smtClean="0">
                <a:solidFill>
                  <a:srgbClr val="0000FF"/>
                </a:solidFill>
                <a:latin typeface="Times New Roman" pitchFamily="18" charset="0"/>
              </a:rPr>
              <a:t/>
            </a:r>
            <a:br>
              <a:rPr lang="en-US" sz="2400" smtClean="0">
                <a:solidFill>
                  <a:srgbClr val="0000FF"/>
                </a:solidFill>
                <a:latin typeface="Times New Roman" pitchFamily="18" charset="0"/>
              </a:rPr>
            </a:br>
            <a:r>
              <a:rPr lang="en-US" sz="2400" smtClean="0">
                <a:solidFill>
                  <a:srgbClr val="0000FF"/>
                </a:solidFill>
                <a:latin typeface="Times New Roman" pitchFamily="18" charset="0"/>
              </a:rPr>
              <a:t>Then look at this site. It’s cool! </a:t>
            </a:r>
            <a:br>
              <a:rPr lang="en-US" sz="2400" smtClean="0">
                <a:solidFill>
                  <a:srgbClr val="0000FF"/>
                </a:solidFill>
                <a:latin typeface="Times New Roman" pitchFamily="18" charset="0"/>
              </a:rPr>
            </a:br>
            <a:r>
              <a:rPr lang="en-US" sz="2400" smtClean="0">
                <a:solidFill>
                  <a:srgbClr val="0000FF"/>
                </a:solidFill>
                <a:latin typeface="Times New Roman" pitchFamily="18" charset="0"/>
                <a:hlinkClick r:id="rId3"/>
              </a:rPr>
              <a:t>http://www.eduplace.com/kids/socsci/books/applications/imaps/maps/g6_u7/index.html</a:t>
            </a:r>
            <a:r>
              <a:rPr lang="en-US" sz="2400" smtClean="0">
                <a:solidFill>
                  <a:srgbClr val="0000FF"/>
                </a:solidFill>
                <a:latin typeface="Times New Roman" pitchFamily="18" charset="0"/>
              </a:rPr>
              <a:t/>
            </a:r>
            <a:br>
              <a:rPr lang="en-US" sz="2400" smtClean="0">
                <a:solidFill>
                  <a:srgbClr val="0000FF"/>
                </a:solidFill>
                <a:latin typeface="Times New Roman" pitchFamily="18" charset="0"/>
              </a:rPr>
            </a:b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a:effectLst/>
        </p:spPr>
      </p:pic>
      <p:sp>
        <p:nvSpPr>
          <p:cNvPr id="8195" name="Rectangle 2"/>
          <p:cNvSpPr>
            <a:spLocks noGrp="1" noChangeArrowheads="1"/>
          </p:cNvSpPr>
          <p:nvPr>
            <p:ph type="title"/>
          </p:nvPr>
        </p:nvSpPr>
        <p:spPr/>
        <p:txBody>
          <a:bodyPr>
            <a:normAutofit fontScale="90000"/>
          </a:bodyPr>
          <a:lstStyle/>
          <a:p>
            <a:pPr eaLnBrk="1" hangingPunct="1"/>
            <a:r>
              <a:rPr lang="en-US" sz="4000" dirty="0" smtClean="0">
                <a:solidFill>
                  <a:srgbClr val="0000FF"/>
                </a:solidFill>
                <a:latin typeface="Times New Roman" pitchFamily="18" charset="0"/>
              </a:rPr>
              <a:t>Step 4: Second Overlay - Spread of Christianity and Judaism</a:t>
            </a:r>
          </a:p>
        </p:txBody>
      </p:sp>
      <p:sp>
        <p:nvSpPr>
          <p:cNvPr id="8196" name="Rectangle 3"/>
          <p:cNvSpPr>
            <a:spLocks noGrp="1" noChangeArrowheads="1"/>
          </p:cNvSpPr>
          <p:nvPr>
            <p:ph type="body" idx="1"/>
          </p:nvPr>
        </p:nvSpPr>
        <p:spPr>
          <a:xfrm>
            <a:off x="152400" y="1600200"/>
            <a:ext cx="8839200" cy="5029200"/>
          </a:xfrm>
        </p:spPr>
        <p:txBody>
          <a:bodyPr>
            <a:normAutofit lnSpcReduction="10000"/>
          </a:bodyPr>
          <a:lstStyle/>
          <a:p>
            <a:pPr eaLnBrk="1" hangingPunct="1">
              <a:lnSpc>
                <a:spcPct val="80000"/>
              </a:lnSpc>
            </a:pPr>
            <a:r>
              <a:rPr lang="en-US" sz="2800" dirty="0" smtClean="0">
                <a:latin typeface="Times New Roman" pitchFamily="18" charset="0"/>
              </a:rPr>
              <a:t>Lay the second piece of tracing paper over the map with the excess paper to the right and glue just the excess strip securely so the rest of the tracing paper is free to flip back.</a:t>
            </a:r>
          </a:p>
          <a:p>
            <a:pPr eaLnBrk="1" hangingPunct="1">
              <a:lnSpc>
                <a:spcPct val="80000"/>
              </a:lnSpc>
            </a:pPr>
            <a:r>
              <a:rPr lang="en-US" sz="2800" dirty="0" smtClean="0">
                <a:latin typeface="Times New Roman" pitchFamily="18" charset="0"/>
              </a:rPr>
              <a:t>Now, in </a:t>
            </a:r>
            <a:r>
              <a:rPr lang="en-US" sz="2800" b="1" dirty="0">
                <a:latin typeface="Times New Roman" pitchFamily="18" charset="0"/>
              </a:rPr>
              <a:t>b</a:t>
            </a:r>
            <a:r>
              <a:rPr lang="en-US" sz="2800" b="1" dirty="0" smtClean="0">
                <a:latin typeface="Times New Roman" pitchFamily="18" charset="0"/>
              </a:rPr>
              <a:t>lack </a:t>
            </a:r>
            <a:r>
              <a:rPr lang="en-US" sz="2800" dirty="0" smtClean="0">
                <a:latin typeface="Times New Roman" pitchFamily="18" charset="0"/>
              </a:rPr>
              <a:t>pen trace the outline of the land from the base map onto the tracing paper overlay.</a:t>
            </a:r>
          </a:p>
          <a:p>
            <a:pPr eaLnBrk="1" hangingPunct="1">
              <a:lnSpc>
                <a:spcPct val="80000"/>
              </a:lnSpc>
            </a:pPr>
            <a:r>
              <a:rPr lang="en-US" sz="2800" dirty="0" smtClean="0">
                <a:latin typeface="Times New Roman" pitchFamily="18" charset="0"/>
              </a:rPr>
              <a:t>Title this layer </a:t>
            </a:r>
            <a:r>
              <a:rPr lang="en-US" sz="2800" i="1" dirty="0" smtClean="0">
                <a:latin typeface="Times New Roman" pitchFamily="18" charset="0"/>
              </a:rPr>
              <a:t>SPREAD OF CHRISTIANITY AND JUDAISM</a:t>
            </a:r>
          </a:p>
          <a:p>
            <a:pPr eaLnBrk="1" hangingPunct="1">
              <a:lnSpc>
                <a:spcPct val="80000"/>
              </a:lnSpc>
            </a:pPr>
            <a:r>
              <a:rPr lang="en-US" sz="2800" dirty="0" smtClean="0">
                <a:latin typeface="Times New Roman" pitchFamily="18" charset="0"/>
              </a:rPr>
              <a:t>Label the following cites: Alexandria, Rome, Constantinople, Jerusalem in </a:t>
            </a:r>
            <a:r>
              <a:rPr lang="en-US" sz="2800" b="1" dirty="0" smtClean="0">
                <a:latin typeface="Times New Roman" pitchFamily="18" charset="0"/>
              </a:rPr>
              <a:t>black</a:t>
            </a:r>
          </a:p>
          <a:p>
            <a:pPr>
              <a:lnSpc>
                <a:spcPct val="80000"/>
              </a:lnSpc>
            </a:pPr>
            <a:r>
              <a:rPr lang="en-US" sz="2800" dirty="0" smtClean="0">
                <a:latin typeface="Times New Roman" pitchFamily="18" charset="0"/>
              </a:rPr>
              <a:t>Consult the map on the next slide (slide 8) to color the areas  where Christianity and Judaism spread. Draw the arrows to indicate how these religions expanded (slide 9</a:t>
            </a:r>
            <a:r>
              <a:rPr lang="en-US" sz="2800" dirty="0">
                <a:latin typeface="Times New Roman" pitchFamily="18" charset="0"/>
              </a:rPr>
              <a:t>) in </a:t>
            </a:r>
            <a:r>
              <a:rPr lang="en-US" sz="2800" b="1" dirty="0">
                <a:solidFill>
                  <a:srgbClr val="FF0000"/>
                </a:solidFill>
                <a:latin typeface="Times New Roman" pitchFamily="18" charset="0"/>
              </a:rPr>
              <a:t>red </a:t>
            </a:r>
            <a:r>
              <a:rPr lang="en-US" sz="2800" dirty="0">
                <a:latin typeface="Times New Roman" pitchFamily="18" charset="0"/>
              </a:rPr>
              <a:t>pen. </a:t>
            </a:r>
            <a:endParaRPr lang="en-US" sz="2800" dirty="0" smtClean="0">
              <a:latin typeface="Times New Roman" pitchFamily="18" charset="0"/>
            </a:endParaRPr>
          </a:p>
          <a:p>
            <a:pPr eaLnBrk="1" hangingPunct="1">
              <a:lnSpc>
                <a:spcPct val="80000"/>
              </a:lnSpc>
            </a:pPr>
            <a:endParaRPr lang="en-US" sz="2800" dirty="0" smtClean="0">
              <a:solidFill>
                <a:srgbClr val="0000FF"/>
              </a:solidFill>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sz="2800" dirty="0" smtClean="0">
                <a:solidFill>
                  <a:srgbClr val="0000FF"/>
                </a:solidFill>
                <a:latin typeface="Times New Roman" pitchFamily="18" charset="0"/>
              </a:rPr>
              <a:t>Label the following cites on your overlay: </a:t>
            </a:r>
            <a:r>
              <a:rPr lang="en-US" sz="2800" b="1" dirty="0" smtClean="0">
                <a:latin typeface="Times New Roman" pitchFamily="18" charset="0"/>
              </a:rPr>
              <a:t>Alexandria, Rome, Constantinople, Jerusalem</a:t>
            </a:r>
          </a:p>
        </p:txBody>
      </p:sp>
      <p:sp>
        <p:nvSpPr>
          <p:cNvPr id="9219" name="Rectangle 3"/>
          <p:cNvSpPr>
            <a:spLocks noGrp="1" noChangeArrowheads="1"/>
          </p:cNvSpPr>
          <p:nvPr>
            <p:ph type="body" idx="1"/>
          </p:nvPr>
        </p:nvSpPr>
        <p:spPr/>
        <p:txBody>
          <a:bodyPr/>
          <a:lstStyle/>
          <a:p>
            <a:pPr eaLnBrk="1" hangingPunct="1"/>
            <a:endParaRPr lang="en-US" smtClean="0"/>
          </a:p>
        </p:txBody>
      </p:sp>
      <p:pic>
        <p:nvPicPr>
          <p:cNvPr id="9220" name="Picture 6" descr="Spread of Christianity"/>
          <p:cNvPicPr>
            <a:picLocks noChangeAspect="1" noChangeArrowheads="1"/>
          </p:cNvPicPr>
          <p:nvPr/>
        </p:nvPicPr>
        <p:blipFill>
          <a:blip r:embed="rId2"/>
          <a:srcRect/>
          <a:stretch>
            <a:fillRect/>
          </a:stretch>
        </p:blipFill>
        <p:spPr bwMode="auto">
          <a:xfrm>
            <a:off x="76200" y="1066800"/>
            <a:ext cx="8915400" cy="4768850"/>
          </a:xfrm>
          <a:prstGeom prst="rect">
            <a:avLst/>
          </a:prstGeom>
          <a:noFill/>
          <a:ln w="9525">
            <a:noFill/>
            <a:miter lim="800000"/>
            <a:headEnd/>
            <a:tailEnd/>
          </a:ln>
        </p:spPr>
      </p:pic>
      <p:sp>
        <p:nvSpPr>
          <p:cNvPr id="9221" name="Rectangle 7"/>
          <p:cNvSpPr>
            <a:spLocks noChangeArrowheads="1"/>
          </p:cNvSpPr>
          <p:nvPr/>
        </p:nvSpPr>
        <p:spPr bwMode="auto">
          <a:xfrm>
            <a:off x="304800" y="5867400"/>
            <a:ext cx="8610600" cy="946150"/>
          </a:xfrm>
          <a:prstGeom prst="rect">
            <a:avLst/>
          </a:prstGeom>
          <a:noFill/>
          <a:ln w="9525">
            <a:noFill/>
            <a:miter lim="800000"/>
            <a:headEnd/>
            <a:tailEnd/>
          </a:ln>
          <a:effectLst/>
        </p:spPr>
        <p:txBody>
          <a:bodyPr>
            <a:spAutoFit/>
          </a:bodyPr>
          <a:lstStyle/>
          <a:p>
            <a:r>
              <a:rPr lang="en-US" sz="2800">
                <a:solidFill>
                  <a:srgbClr val="0000FF"/>
                </a:solidFill>
                <a:latin typeface="Times New Roman" pitchFamily="18" charset="0"/>
              </a:rPr>
              <a:t>On the overlay, color the areas  where Christianity and Judaism spread.</a:t>
            </a:r>
          </a:p>
        </p:txBody>
      </p:sp>
      <p:sp>
        <p:nvSpPr>
          <p:cNvPr id="9222" name="Text Box 8"/>
          <p:cNvSpPr txBox="1">
            <a:spLocks noChangeArrowheads="1"/>
          </p:cNvSpPr>
          <p:nvPr/>
        </p:nvSpPr>
        <p:spPr bwMode="auto">
          <a:xfrm>
            <a:off x="76200" y="5791200"/>
            <a:ext cx="5791200" cy="274638"/>
          </a:xfrm>
          <a:prstGeom prst="rect">
            <a:avLst/>
          </a:prstGeom>
          <a:noFill/>
          <a:ln w="9525">
            <a:noFill/>
            <a:miter lim="800000"/>
            <a:headEnd/>
            <a:tailEnd/>
          </a:ln>
          <a:effectLst/>
        </p:spPr>
        <p:txBody>
          <a:bodyPr>
            <a:spAutoFit/>
          </a:bodyPr>
          <a:lstStyle/>
          <a:p>
            <a:pPr>
              <a:spcBef>
                <a:spcPct val="50000"/>
              </a:spcBef>
            </a:pPr>
            <a:r>
              <a:rPr lang="en-US" sz="1200">
                <a:solidFill>
                  <a:schemeClr val="bg1"/>
                </a:solidFill>
                <a:latin typeface="Times New Roman" pitchFamily="18" charset="0"/>
              </a:rPr>
              <a:t>http://www.bible.ca/maps/maps-ancient-churches-200-500AD.jpg</a:t>
            </a:r>
          </a:p>
        </p:txBody>
      </p:sp>
      <p:sp>
        <p:nvSpPr>
          <p:cNvPr id="7" name="5-Point Star 6"/>
          <p:cNvSpPr/>
          <p:nvPr/>
        </p:nvSpPr>
        <p:spPr>
          <a:xfrm>
            <a:off x="3352800" y="2935778"/>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6324600" y="5027613"/>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5905500" y="3146425"/>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7086600" y="4743653"/>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6258180" y="5151885"/>
            <a:ext cx="942720" cy="448815"/>
          </a:xfrm>
          <a:custGeom>
            <a:avLst/>
            <a:gdLst>
              <a:gd name="connsiteX0" fmla="*/ 924659 w 942720"/>
              <a:gd name="connsiteY0" fmla="*/ 0 h 448815"/>
              <a:gd name="connsiteX1" fmla="*/ 942588 w 942720"/>
              <a:gd name="connsiteY1" fmla="*/ 53789 h 448815"/>
              <a:gd name="connsiteX2" fmla="*/ 933623 w 942720"/>
              <a:gd name="connsiteY2" fmla="*/ 80683 h 448815"/>
              <a:gd name="connsiteX3" fmla="*/ 879835 w 942720"/>
              <a:gd name="connsiteY3" fmla="*/ 134471 h 448815"/>
              <a:gd name="connsiteX4" fmla="*/ 870870 w 942720"/>
              <a:gd name="connsiteY4" fmla="*/ 161365 h 448815"/>
              <a:gd name="connsiteX5" fmla="*/ 799153 w 942720"/>
              <a:gd name="connsiteY5" fmla="*/ 224118 h 448815"/>
              <a:gd name="connsiteX6" fmla="*/ 763294 w 942720"/>
              <a:gd name="connsiteY6" fmla="*/ 233083 h 448815"/>
              <a:gd name="connsiteX7" fmla="*/ 700541 w 942720"/>
              <a:gd name="connsiteY7" fmla="*/ 268942 h 448815"/>
              <a:gd name="connsiteX8" fmla="*/ 664682 w 942720"/>
              <a:gd name="connsiteY8" fmla="*/ 277906 h 448815"/>
              <a:gd name="connsiteX9" fmla="*/ 637788 w 942720"/>
              <a:gd name="connsiteY9" fmla="*/ 286871 h 448815"/>
              <a:gd name="connsiteX10" fmla="*/ 601929 w 942720"/>
              <a:gd name="connsiteY10" fmla="*/ 295836 h 448815"/>
              <a:gd name="connsiteX11" fmla="*/ 548141 w 942720"/>
              <a:gd name="connsiteY11" fmla="*/ 313765 h 448815"/>
              <a:gd name="connsiteX12" fmla="*/ 19223 w 942720"/>
              <a:gd name="connsiteY12" fmla="*/ 322730 h 448815"/>
              <a:gd name="connsiteX13" fmla="*/ 64047 w 942720"/>
              <a:gd name="connsiteY13" fmla="*/ 331695 h 448815"/>
              <a:gd name="connsiteX14" fmla="*/ 108870 w 942720"/>
              <a:gd name="connsiteY14" fmla="*/ 376518 h 448815"/>
              <a:gd name="connsiteX15" fmla="*/ 126800 w 942720"/>
              <a:gd name="connsiteY15" fmla="*/ 394447 h 448815"/>
              <a:gd name="connsiteX16" fmla="*/ 144729 w 942720"/>
              <a:gd name="connsiteY16" fmla="*/ 448236 h 448815"/>
              <a:gd name="connsiteX17" fmla="*/ 90941 w 942720"/>
              <a:gd name="connsiteY17" fmla="*/ 421342 h 448815"/>
              <a:gd name="connsiteX18" fmla="*/ 73011 w 942720"/>
              <a:gd name="connsiteY18" fmla="*/ 403412 h 448815"/>
              <a:gd name="connsiteX19" fmla="*/ 46117 w 942720"/>
              <a:gd name="connsiteY19" fmla="*/ 394447 h 448815"/>
              <a:gd name="connsiteX20" fmla="*/ 28188 w 942720"/>
              <a:gd name="connsiteY20" fmla="*/ 367553 h 448815"/>
              <a:gd name="connsiteX21" fmla="*/ 1294 w 942720"/>
              <a:gd name="connsiteY21" fmla="*/ 349624 h 448815"/>
              <a:gd name="connsiteX22" fmla="*/ 37153 w 942720"/>
              <a:gd name="connsiteY22" fmla="*/ 304800 h 448815"/>
              <a:gd name="connsiteX23" fmla="*/ 189553 w 942720"/>
              <a:gd name="connsiteY23" fmla="*/ 277906 h 448815"/>
              <a:gd name="connsiteX24" fmla="*/ 216447 w 942720"/>
              <a:gd name="connsiteY24" fmla="*/ 259977 h 448815"/>
              <a:gd name="connsiteX25" fmla="*/ 270235 w 942720"/>
              <a:gd name="connsiteY25" fmla="*/ 233083 h 448815"/>
              <a:gd name="connsiteX26" fmla="*/ 279200 w 942720"/>
              <a:gd name="connsiteY26" fmla="*/ 215153 h 44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42720" h="448815">
                <a:moveTo>
                  <a:pt x="924659" y="0"/>
                </a:moveTo>
                <a:cubicBezTo>
                  <a:pt x="930635" y="17930"/>
                  <a:pt x="940501" y="35005"/>
                  <a:pt x="942588" y="53789"/>
                </a:cubicBezTo>
                <a:cubicBezTo>
                  <a:pt x="943631" y="63181"/>
                  <a:pt x="938311" y="72478"/>
                  <a:pt x="933623" y="80683"/>
                </a:cubicBezTo>
                <a:cubicBezTo>
                  <a:pt x="913094" y="116608"/>
                  <a:pt x="909910" y="114422"/>
                  <a:pt x="879835" y="134471"/>
                </a:cubicBezTo>
                <a:cubicBezTo>
                  <a:pt x="876847" y="143436"/>
                  <a:pt x="876540" y="153805"/>
                  <a:pt x="870870" y="161365"/>
                </a:cubicBezTo>
                <a:cubicBezTo>
                  <a:pt x="860701" y="174924"/>
                  <a:pt x="822074" y="214295"/>
                  <a:pt x="799153" y="224118"/>
                </a:cubicBezTo>
                <a:cubicBezTo>
                  <a:pt x="787828" y="228971"/>
                  <a:pt x="775247" y="230095"/>
                  <a:pt x="763294" y="233083"/>
                </a:cubicBezTo>
                <a:cubicBezTo>
                  <a:pt x="741003" y="247944"/>
                  <a:pt x="726535" y="259194"/>
                  <a:pt x="700541" y="268942"/>
                </a:cubicBezTo>
                <a:cubicBezTo>
                  <a:pt x="689005" y="273268"/>
                  <a:pt x="676529" y="274521"/>
                  <a:pt x="664682" y="277906"/>
                </a:cubicBezTo>
                <a:cubicBezTo>
                  <a:pt x="655596" y="280502"/>
                  <a:pt x="646874" y="284275"/>
                  <a:pt x="637788" y="286871"/>
                </a:cubicBezTo>
                <a:cubicBezTo>
                  <a:pt x="625941" y="290256"/>
                  <a:pt x="613730" y="292296"/>
                  <a:pt x="601929" y="295836"/>
                </a:cubicBezTo>
                <a:cubicBezTo>
                  <a:pt x="583827" y="301267"/>
                  <a:pt x="567037" y="313445"/>
                  <a:pt x="548141" y="313765"/>
                </a:cubicBezTo>
                <a:lnTo>
                  <a:pt x="19223" y="322730"/>
                </a:lnTo>
                <a:cubicBezTo>
                  <a:pt x="34164" y="325718"/>
                  <a:pt x="49780" y="326345"/>
                  <a:pt x="64047" y="331695"/>
                </a:cubicBezTo>
                <a:cubicBezTo>
                  <a:pt x="94784" y="343221"/>
                  <a:pt x="90086" y="353038"/>
                  <a:pt x="108870" y="376518"/>
                </a:cubicBezTo>
                <a:cubicBezTo>
                  <a:pt x="114150" y="383118"/>
                  <a:pt x="120823" y="388471"/>
                  <a:pt x="126800" y="394447"/>
                </a:cubicBezTo>
                <a:cubicBezTo>
                  <a:pt x="132776" y="412377"/>
                  <a:pt x="162659" y="454213"/>
                  <a:pt x="144729" y="448236"/>
                </a:cubicBezTo>
                <a:cubicBezTo>
                  <a:pt x="116324" y="438767"/>
                  <a:pt x="115766" y="441202"/>
                  <a:pt x="90941" y="421342"/>
                </a:cubicBezTo>
                <a:cubicBezTo>
                  <a:pt x="84341" y="416062"/>
                  <a:pt x="80259" y="407761"/>
                  <a:pt x="73011" y="403412"/>
                </a:cubicBezTo>
                <a:cubicBezTo>
                  <a:pt x="64908" y="398550"/>
                  <a:pt x="55082" y="397435"/>
                  <a:pt x="46117" y="394447"/>
                </a:cubicBezTo>
                <a:cubicBezTo>
                  <a:pt x="40141" y="385482"/>
                  <a:pt x="35806" y="375171"/>
                  <a:pt x="28188" y="367553"/>
                </a:cubicBezTo>
                <a:cubicBezTo>
                  <a:pt x="20570" y="359935"/>
                  <a:pt x="5295" y="359628"/>
                  <a:pt x="1294" y="349624"/>
                </a:cubicBezTo>
                <a:cubicBezTo>
                  <a:pt x="-6870" y="329214"/>
                  <a:pt x="25811" y="308924"/>
                  <a:pt x="37153" y="304800"/>
                </a:cubicBezTo>
                <a:cubicBezTo>
                  <a:pt x="91033" y="285207"/>
                  <a:pt x="132795" y="284213"/>
                  <a:pt x="189553" y="277906"/>
                </a:cubicBezTo>
                <a:cubicBezTo>
                  <a:pt x="198518" y="271930"/>
                  <a:pt x="206810" y="264795"/>
                  <a:pt x="216447" y="259977"/>
                </a:cubicBezTo>
                <a:cubicBezTo>
                  <a:pt x="245610" y="245396"/>
                  <a:pt x="244546" y="258772"/>
                  <a:pt x="270235" y="233083"/>
                </a:cubicBezTo>
                <a:cubicBezTo>
                  <a:pt x="274960" y="228358"/>
                  <a:pt x="276212" y="221130"/>
                  <a:pt x="279200" y="2151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651799" y="3367289"/>
            <a:ext cx="1069203" cy="1464687"/>
          </a:xfrm>
          <a:custGeom>
            <a:avLst/>
            <a:gdLst>
              <a:gd name="connsiteX0" fmla="*/ 699260 w 1069203"/>
              <a:gd name="connsiteY0" fmla="*/ 1464687 h 1464687"/>
              <a:gd name="connsiteX1" fmla="*/ 762013 w 1069203"/>
              <a:gd name="connsiteY1" fmla="*/ 1419864 h 1464687"/>
              <a:gd name="connsiteX2" fmla="*/ 797872 w 1069203"/>
              <a:gd name="connsiteY2" fmla="*/ 1401935 h 1464687"/>
              <a:gd name="connsiteX3" fmla="*/ 824766 w 1069203"/>
              <a:gd name="connsiteY3" fmla="*/ 1384005 h 1464687"/>
              <a:gd name="connsiteX4" fmla="*/ 905448 w 1069203"/>
              <a:gd name="connsiteY4" fmla="*/ 1285393 h 1464687"/>
              <a:gd name="connsiteX5" fmla="*/ 959236 w 1069203"/>
              <a:gd name="connsiteY5" fmla="*/ 1195746 h 1464687"/>
              <a:gd name="connsiteX6" fmla="*/ 1004060 w 1069203"/>
              <a:gd name="connsiteY6" fmla="*/ 1097135 h 1464687"/>
              <a:gd name="connsiteX7" fmla="*/ 1021989 w 1069203"/>
              <a:gd name="connsiteY7" fmla="*/ 1070240 h 1464687"/>
              <a:gd name="connsiteX8" fmla="*/ 1039919 w 1069203"/>
              <a:gd name="connsiteY8" fmla="*/ 1043346 h 1464687"/>
              <a:gd name="connsiteX9" fmla="*/ 1048883 w 1069203"/>
              <a:gd name="connsiteY9" fmla="*/ 980593 h 1464687"/>
              <a:gd name="connsiteX10" fmla="*/ 1066813 w 1069203"/>
              <a:gd name="connsiteY10" fmla="*/ 944735 h 1464687"/>
              <a:gd name="connsiteX11" fmla="*/ 1021989 w 1069203"/>
              <a:gd name="connsiteY11" fmla="*/ 693723 h 1464687"/>
              <a:gd name="connsiteX12" fmla="*/ 1004060 w 1069203"/>
              <a:gd name="connsiteY12" fmla="*/ 675793 h 1464687"/>
              <a:gd name="connsiteX13" fmla="*/ 968201 w 1069203"/>
              <a:gd name="connsiteY13" fmla="*/ 657864 h 1464687"/>
              <a:gd name="connsiteX14" fmla="*/ 932342 w 1069203"/>
              <a:gd name="connsiteY14" fmla="*/ 613040 h 1464687"/>
              <a:gd name="connsiteX15" fmla="*/ 905448 w 1069203"/>
              <a:gd name="connsiteY15" fmla="*/ 568217 h 1464687"/>
              <a:gd name="connsiteX16" fmla="*/ 869589 w 1069203"/>
              <a:gd name="connsiteY16" fmla="*/ 532358 h 1464687"/>
              <a:gd name="connsiteX17" fmla="*/ 842695 w 1069203"/>
              <a:gd name="connsiteY17" fmla="*/ 496499 h 1464687"/>
              <a:gd name="connsiteX18" fmla="*/ 779942 w 1069203"/>
              <a:gd name="connsiteY18" fmla="*/ 442711 h 1464687"/>
              <a:gd name="connsiteX19" fmla="*/ 735119 w 1069203"/>
              <a:gd name="connsiteY19" fmla="*/ 397887 h 1464687"/>
              <a:gd name="connsiteX20" fmla="*/ 717189 w 1069203"/>
              <a:gd name="connsiteY20" fmla="*/ 379958 h 1464687"/>
              <a:gd name="connsiteX21" fmla="*/ 645472 w 1069203"/>
              <a:gd name="connsiteY21" fmla="*/ 370993 h 1464687"/>
              <a:gd name="connsiteX22" fmla="*/ 582719 w 1069203"/>
              <a:gd name="connsiteY22" fmla="*/ 326170 h 1464687"/>
              <a:gd name="connsiteX23" fmla="*/ 564789 w 1069203"/>
              <a:gd name="connsiteY23" fmla="*/ 308240 h 1464687"/>
              <a:gd name="connsiteX24" fmla="*/ 528930 w 1069203"/>
              <a:gd name="connsiteY24" fmla="*/ 290311 h 1464687"/>
              <a:gd name="connsiteX25" fmla="*/ 484107 w 1069203"/>
              <a:gd name="connsiteY25" fmla="*/ 254452 h 1464687"/>
              <a:gd name="connsiteX26" fmla="*/ 430319 w 1069203"/>
              <a:gd name="connsiteY26" fmla="*/ 227558 h 1464687"/>
              <a:gd name="connsiteX27" fmla="*/ 394460 w 1069203"/>
              <a:gd name="connsiteY27" fmla="*/ 200664 h 1464687"/>
              <a:gd name="connsiteX28" fmla="*/ 367566 w 1069203"/>
              <a:gd name="connsiteY28" fmla="*/ 182735 h 1464687"/>
              <a:gd name="connsiteX29" fmla="*/ 349636 w 1069203"/>
              <a:gd name="connsiteY29" fmla="*/ 164805 h 1464687"/>
              <a:gd name="connsiteX30" fmla="*/ 242060 w 1069203"/>
              <a:gd name="connsiteY30" fmla="*/ 155840 h 1464687"/>
              <a:gd name="connsiteX31" fmla="*/ 188272 w 1069203"/>
              <a:gd name="connsiteY31" fmla="*/ 137911 h 1464687"/>
              <a:gd name="connsiteX32" fmla="*/ 161377 w 1069203"/>
              <a:gd name="connsiteY32" fmla="*/ 128946 h 1464687"/>
              <a:gd name="connsiteX33" fmla="*/ 98625 w 1069203"/>
              <a:gd name="connsiteY33" fmla="*/ 102052 h 1464687"/>
              <a:gd name="connsiteX34" fmla="*/ 53801 w 1069203"/>
              <a:gd name="connsiteY34" fmla="*/ 75158 h 1464687"/>
              <a:gd name="connsiteX35" fmla="*/ 8977 w 1069203"/>
              <a:gd name="connsiteY35" fmla="*/ 39299 h 1464687"/>
              <a:gd name="connsiteX36" fmla="*/ 8977 w 1069203"/>
              <a:gd name="connsiteY36" fmla="*/ 93087 h 1464687"/>
              <a:gd name="connsiteX37" fmla="*/ 17942 w 1069203"/>
              <a:gd name="connsiteY37" fmla="*/ 128946 h 1464687"/>
              <a:gd name="connsiteX38" fmla="*/ 233095 w 1069203"/>
              <a:gd name="connsiteY38" fmla="*/ 12405 h 146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9203" h="1464687">
                <a:moveTo>
                  <a:pt x="699260" y="1464687"/>
                </a:moveTo>
                <a:cubicBezTo>
                  <a:pt x="815796" y="1418073"/>
                  <a:pt x="693839" y="1476674"/>
                  <a:pt x="762013" y="1419864"/>
                </a:cubicBezTo>
                <a:cubicBezTo>
                  <a:pt x="772279" y="1411309"/>
                  <a:pt x="786269" y="1408565"/>
                  <a:pt x="797872" y="1401935"/>
                </a:cubicBezTo>
                <a:cubicBezTo>
                  <a:pt x="807227" y="1396589"/>
                  <a:pt x="816489" y="1390903"/>
                  <a:pt x="824766" y="1384005"/>
                </a:cubicBezTo>
                <a:cubicBezTo>
                  <a:pt x="854273" y="1359415"/>
                  <a:pt x="887698" y="1312018"/>
                  <a:pt x="905448" y="1285393"/>
                </a:cubicBezTo>
                <a:cubicBezTo>
                  <a:pt x="948720" y="1220486"/>
                  <a:pt x="931670" y="1250879"/>
                  <a:pt x="959236" y="1195746"/>
                </a:cubicBezTo>
                <a:cubicBezTo>
                  <a:pt x="972427" y="1129792"/>
                  <a:pt x="959749" y="1163603"/>
                  <a:pt x="1004060" y="1097135"/>
                </a:cubicBezTo>
                <a:lnTo>
                  <a:pt x="1021989" y="1070240"/>
                </a:lnTo>
                <a:lnTo>
                  <a:pt x="1039919" y="1043346"/>
                </a:lnTo>
                <a:cubicBezTo>
                  <a:pt x="1042907" y="1022428"/>
                  <a:pt x="1043323" y="1000978"/>
                  <a:pt x="1048883" y="980593"/>
                </a:cubicBezTo>
                <a:cubicBezTo>
                  <a:pt x="1052399" y="967700"/>
                  <a:pt x="1066233" y="958086"/>
                  <a:pt x="1066813" y="944735"/>
                </a:cubicBezTo>
                <a:cubicBezTo>
                  <a:pt x="1072169" y="821553"/>
                  <a:pt x="1072725" y="786740"/>
                  <a:pt x="1021989" y="693723"/>
                </a:cubicBezTo>
                <a:cubicBezTo>
                  <a:pt x="1017942" y="686303"/>
                  <a:pt x="1011093" y="680481"/>
                  <a:pt x="1004060" y="675793"/>
                </a:cubicBezTo>
                <a:cubicBezTo>
                  <a:pt x="992941" y="668380"/>
                  <a:pt x="980154" y="663840"/>
                  <a:pt x="968201" y="657864"/>
                </a:cubicBezTo>
                <a:cubicBezTo>
                  <a:pt x="956248" y="642923"/>
                  <a:pt x="943315" y="628715"/>
                  <a:pt x="932342" y="613040"/>
                </a:cubicBezTo>
                <a:cubicBezTo>
                  <a:pt x="922350" y="598766"/>
                  <a:pt x="916145" y="581971"/>
                  <a:pt x="905448" y="568217"/>
                </a:cubicBezTo>
                <a:cubicBezTo>
                  <a:pt x="895070" y="554874"/>
                  <a:pt x="879731" y="545881"/>
                  <a:pt x="869589" y="532358"/>
                </a:cubicBezTo>
                <a:cubicBezTo>
                  <a:pt x="860624" y="520405"/>
                  <a:pt x="853260" y="507064"/>
                  <a:pt x="842695" y="496499"/>
                </a:cubicBezTo>
                <a:cubicBezTo>
                  <a:pt x="802141" y="455945"/>
                  <a:pt x="822783" y="506974"/>
                  <a:pt x="779942" y="442711"/>
                </a:cubicBezTo>
                <a:cubicBezTo>
                  <a:pt x="749208" y="396610"/>
                  <a:pt x="777806" y="432036"/>
                  <a:pt x="735119" y="397887"/>
                </a:cubicBezTo>
                <a:cubicBezTo>
                  <a:pt x="728519" y="392607"/>
                  <a:pt x="725285" y="382387"/>
                  <a:pt x="717189" y="379958"/>
                </a:cubicBezTo>
                <a:cubicBezTo>
                  <a:pt x="694113" y="373035"/>
                  <a:pt x="669378" y="373981"/>
                  <a:pt x="645472" y="370993"/>
                </a:cubicBezTo>
                <a:cubicBezTo>
                  <a:pt x="605115" y="330638"/>
                  <a:pt x="655623" y="378245"/>
                  <a:pt x="582719" y="326170"/>
                </a:cubicBezTo>
                <a:cubicBezTo>
                  <a:pt x="575841" y="321257"/>
                  <a:pt x="571822" y="312928"/>
                  <a:pt x="564789" y="308240"/>
                </a:cubicBezTo>
                <a:cubicBezTo>
                  <a:pt x="553670" y="300827"/>
                  <a:pt x="540533" y="296941"/>
                  <a:pt x="528930" y="290311"/>
                </a:cubicBezTo>
                <a:cubicBezTo>
                  <a:pt x="480640" y="262717"/>
                  <a:pt x="520922" y="283904"/>
                  <a:pt x="484107" y="254452"/>
                </a:cubicBezTo>
                <a:cubicBezTo>
                  <a:pt x="459283" y="234592"/>
                  <a:pt x="458723" y="237026"/>
                  <a:pt x="430319" y="227558"/>
                </a:cubicBezTo>
                <a:cubicBezTo>
                  <a:pt x="418366" y="218593"/>
                  <a:pt x="406618" y="209348"/>
                  <a:pt x="394460" y="200664"/>
                </a:cubicBezTo>
                <a:cubicBezTo>
                  <a:pt x="385693" y="194402"/>
                  <a:pt x="375979" y="189466"/>
                  <a:pt x="367566" y="182735"/>
                </a:cubicBezTo>
                <a:cubicBezTo>
                  <a:pt x="360966" y="177455"/>
                  <a:pt x="357901" y="166576"/>
                  <a:pt x="349636" y="164805"/>
                </a:cubicBezTo>
                <a:cubicBezTo>
                  <a:pt x="314452" y="157265"/>
                  <a:pt x="277919" y="158828"/>
                  <a:pt x="242060" y="155840"/>
                </a:cubicBezTo>
                <a:lnTo>
                  <a:pt x="188272" y="137911"/>
                </a:lnTo>
                <a:cubicBezTo>
                  <a:pt x="179307" y="134923"/>
                  <a:pt x="169240" y="134188"/>
                  <a:pt x="161377" y="128946"/>
                </a:cubicBezTo>
                <a:cubicBezTo>
                  <a:pt x="124232" y="104183"/>
                  <a:pt x="144935" y="113630"/>
                  <a:pt x="98625" y="102052"/>
                </a:cubicBezTo>
                <a:cubicBezTo>
                  <a:pt x="63604" y="67033"/>
                  <a:pt x="100351" y="98433"/>
                  <a:pt x="53801" y="75158"/>
                </a:cubicBezTo>
                <a:cubicBezTo>
                  <a:pt x="31182" y="63849"/>
                  <a:pt x="25654" y="55976"/>
                  <a:pt x="8977" y="39299"/>
                </a:cubicBezTo>
                <a:cubicBezTo>
                  <a:pt x="-3894" y="77915"/>
                  <a:pt x="-2056" y="54471"/>
                  <a:pt x="8977" y="93087"/>
                </a:cubicBezTo>
                <a:cubicBezTo>
                  <a:pt x="12362" y="104934"/>
                  <a:pt x="17942" y="128946"/>
                  <a:pt x="17942" y="128946"/>
                </a:cubicBezTo>
                <a:cubicBezTo>
                  <a:pt x="32178" y="-56122"/>
                  <a:pt x="-12055" y="12405"/>
                  <a:pt x="233095" y="1240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735527" y="2312894"/>
            <a:ext cx="2136355" cy="905435"/>
          </a:xfrm>
          <a:custGeom>
            <a:avLst/>
            <a:gdLst>
              <a:gd name="connsiteX0" fmla="*/ 2136355 w 2136355"/>
              <a:gd name="connsiteY0" fmla="*/ 905435 h 905435"/>
              <a:gd name="connsiteX1" fmla="*/ 1903273 w 2136355"/>
              <a:gd name="connsiteY1" fmla="*/ 878541 h 905435"/>
              <a:gd name="connsiteX2" fmla="*/ 1715014 w 2136355"/>
              <a:gd name="connsiteY2" fmla="*/ 860612 h 905435"/>
              <a:gd name="connsiteX3" fmla="*/ 1652261 w 2136355"/>
              <a:gd name="connsiteY3" fmla="*/ 851647 h 905435"/>
              <a:gd name="connsiteX4" fmla="*/ 1437108 w 2136355"/>
              <a:gd name="connsiteY4" fmla="*/ 797859 h 905435"/>
              <a:gd name="connsiteX5" fmla="*/ 1356426 w 2136355"/>
              <a:gd name="connsiteY5" fmla="*/ 788894 h 905435"/>
              <a:gd name="connsiteX6" fmla="*/ 1230920 w 2136355"/>
              <a:gd name="connsiteY6" fmla="*/ 770965 h 905435"/>
              <a:gd name="connsiteX7" fmla="*/ 1078520 w 2136355"/>
              <a:gd name="connsiteY7" fmla="*/ 744071 h 905435"/>
              <a:gd name="connsiteX8" fmla="*/ 1015767 w 2136355"/>
              <a:gd name="connsiteY8" fmla="*/ 726141 h 905435"/>
              <a:gd name="connsiteX9" fmla="*/ 944049 w 2136355"/>
              <a:gd name="connsiteY9" fmla="*/ 699247 h 905435"/>
              <a:gd name="connsiteX10" fmla="*/ 890261 w 2136355"/>
              <a:gd name="connsiteY10" fmla="*/ 663388 h 905435"/>
              <a:gd name="connsiteX11" fmla="*/ 791649 w 2136355"/>
              <a:gd name="connsiteY11" fmla="*/ 645459 h 905435"/>
              <a:gd name="connsiteX12" fmla="*/ 764755 w 2136355"/>
              <a:gd name="connsiteY12" fmla="*/ 636494 h 905435"/>
              <a:gd name="connsiteX13" fmla="*/ 728897 w 2136355"/>
              <a:gd name="connsiteY13" fmla="*/ 618565 h 905435"/>
              <a:gd name="connsiteX14" fmla="*/ 684073 w 2136355"/>
              <a:gd name="connsiteY14" fmla="*/ 609600 h 905435"/>
              <a:gd name="connsiteX15" fmla="*/ 657179 w 2136355"/>
              <a:gd name="connsiteY15" fmla="*/ 591671 h 905435"/>
              <a:gd name="connsiteX16" fmla="*/ 639249 w 2136355"/>
              <a:gd name="connsiteY16" fmla="*/ 573741 h 905435"/>
              <a:gd name="connsiteX17" fmla="*/ 612355 w 2136355"/>
              <a:gd name="connsiteY17" fmla="*/ 564777 h 905435"/>
              <a:gd name="connsiteX18" fmla="*/ 558567 w 2136355"/>
              <a:gd name="connsiteY18" fmla="*/ 519953 h 905435"/>
              <a:gd name="connsiteX19" fmla="*/ 531673 w 2136355"/>
              <a:gd name="connsiteY19" fmla="*/ 502024 h 905435"/>
              <a:gd name="connsiteX20" fmla="*/ 513744 w 2136355"/>
              <a:gd name="connsiteY20" fmla="*/ 484094 h 905435"/>
              <a:gd name="connsiteX21" fmla="*/ 433061 w 2136355"/>
              <a:gd name="connsiteY21" fmla="*/ 466165 h 905435"/>
              <a:gd name="connsiteX22" fmla="*/ 415132 w 2136355"/>
              <a:gd name="connsiteY22" fmla="*/ 448235 h 905435"/>
              <a:gd name="connsiteX23" fmla="*/ 379273 w 2136355"/>
              <a:gd name="connsiteY23" fmla="*/ 430306 h 905435"/>
              <a:gd name="connsiteX24" fmla="*/ 370308 w 2136355"/>
              <a:gd name="connsiteY24" fmla="*/ 403412 h 905435"/>
              <a:gd name="connsiteX25" fmla="*/ 343414 w 2136355"/>
              <a:gd name="connsiteY25" fmla="*/ 385482 h 905435"/>
              <a:gd name="connsiteX26" fmla="*/ 307555 w 2136355"/>
              <a:gd name="connsiteY26" fmla="*/ 331694 h 905435"/>
              <a:gd name="connsiteX27" fmla="*/ 280661 w 2136355"/>
              <a:gd name="connsiteY27" fmla="*/ 286871 h 905435"/>
              <a:gd name="connsiteX28" fmla="*/ 235838 w 2136355"/>
              <a:gd name="connsiteY28" fmla="*/ 251012 h 905435"/>
              <a:gd name="connsiteX29" fmla="*/ 226873 w 2136355"/>
              <a:gd name="connsiteY29" fmla="*/ 224118 h 905435"/>
              <a:gd name="connsiteX30" fmla="*/ 191014 w 2136355"/>
              <a:gd name="connsiteY30" fmla="*/ 188259 h 905435"/>
              <a:gd name="connsiteX31" fmla="*/ 164120 w 2136355"/>
              <a:gd name="connsiteY31" fmla="*/ 161365 h 905435"/>
              <a:gd name="connsiteX32" fmla="*/ 137226 w 2136355"/>
              <a:gd name="connsiteY32" fmla="*/ 143435 h 905435"/>
              <a:gd name="connsiteX33" fmla="*/ 92402 w 2136355"/>
              <a:gd name="connsiteY33" fmla="*/ 89647 h 905435"/>
              <a:gd name="connsiteX34" fmla="*/ 56544 w 2136355"/>
              <a:gd name="connsiteY34" fmla="*/ 53788 h 905435"/>
              <a:gd name="connsiteX35" fmla="*/ 47579 w 2136355"/>
              <a:gd name="connsiteY35" fmla="*/ 26894 h 905435"/>
              <a:gd name="connsiteX36" fmla="*/ 2755 w 2136355"/>
              <a:gd name="connsiteY36" fmla="*/ 0 h 905435"/>
              <a:gd name="connsiteX37" fmla="*/ 47579 w 2136355"/>
              <a:gd name="connsiteY37" fmla="*/ 179294 h 905435"/>
              <a:gd name="connsiteX38" fmla="*/ 74473 w 2136355"/>
              <a:gd name="connsiteY38" fmla="*/ 188259 h 905435"/>
              <a:gd name="connsiteX39" fmla="*/ 47579 w 2136355"/>
              <a:gd name="connsiteY39" fmla="*/ 44824 h 905435"/>
              <a:gd name="connsiteX40" fmla="*/ 38614 w 2136355"/>
              <a:gd name="connsiteY40" fmla="*/ 17930 h 905435"/>
              <a:gd name="connsiteX41" fmla="*/ 11720 w 2136355"/>
              <a:gd name="connsiteY41" fmla="*/ 8965 h 905435"/>
              <a:gd name="connsiteX42" fmla="*/ 47579 w 2136355"/>
              <a:gd name="connsiteY42" fmla="*/ 17930 h 905435"/>
              <a:gd name="connsiteX43" fmla="*/ 101367 w 2136355"/>
              <a:gd name="connsiteY43" fmla="*/ 26894 h 905435"/>
              <a:gd name="connsiteX44" fmla="*/ 244802 w 2136355"/>
              <a:gd name="connsiteY44" fmla="*/ 35859 h 905435"/>
              <a:gd name="connsiteX45" fmla="*/ 11720 w 2136355"/>
              <a:gd name="connsiteY45" fmla="*/ 44824 h 905435"/>
              <a:gd name="connsiteX46" fmla="*/ 20685 w 2136355"/>
              <a:gd name="connsiteY46" fmla="*/ 98612 h 905435"/>
              <a:gd name="connsiteX47" fmla="*/ 38614 w 2136355"/>
              <a:gd name="connsiteY47" fmla="*/ 125506 h 905435"/>
              <a:gd name="connsiteX48" fmla="*/ 74473 w 2136355"/>
              <a:gd name="connsiteY48" fmla="*/ 161365 h 905435"/>
              <a:gd name="connsiteX49" fmla="*/ 92402 w 2136355"/>
              <a:gd name="connsiteY49" fmla="*/ 206188 h 90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36355" h="905435">
                <a:moveTo>
                  <a:pt x="2136355" y="905435"/>
                </a:moveTo>
                <a:cubicBezTo>
                  <a:pt x="2047624" y="894344"/>
                  <a:pt x="2006167" y="888830"/>
                  <a:pt x="1903273" y="878541"/>
                </a:cubicBezTo>
                <a:cubicBezTo>
                  <a:pt x="1765034" y="864717"/>
                  <a:pt x="1834240" y="875516"/>
                  <a:pt x="1715014" y="860612"/>
                </a:cubicBezTo>
                <a:cubicBezTo>
                  <a:pt x="1694047" y="857991"/>
                  <a:pt x="1672816" y="856541"/>
                  <a:pt x="1652261" y="851647"/>
                </a:cubicBezTo>
                <a:cubicBezTo>
                  <a:pt x="1504705" y="816514"/>
                  <a:pt x="1564340" y="817948"/>
                  <a:pt x="1437108" y="797859"/>
                </a:cubicBezTo>
                <a:cubicBezTo>
                  <a:pt x="1410380" y="793639"/>
                  <a:pt x="1383258" y="792394"/>
                  <a:pt x="1356426" y="788894"/>
                </a:cubicBezTo>
                <a:cubicBezTo>
                  <a:pt x="1314521" y="783428"/>
                  <a:pt x="1272755" y="776941"/>
                  <a:pt x="1230920" y="770965"/>
                </a:cubicBezTo>
                <a:cubicBezTo>
                  <a:pt x="1183922" y="764251"/>
                  <a:pt x="1122656" y="756682"/>
                  <a:pt x="1078520" y="744071"/>
                </a:cubicBezTo>
                <a:cubicBezTo>
                  <a:pt x="1057602" y="738094"/>
                  <a:pt x="1036212" y="733576"/>
                  <a:pt x="1015767" y="726141"/>
                </a:cubicBezTo>
                <a:cubicBezTo>
                  <a:pt x="912636" y="688639"/>
                  <a:pt x="1044735" y="724419"/>
                  <a:pt x="944049" y="699247"/>
                </a:cubicBezTo>
                <a:cubicBezTo>
                  <a:pt x="926120" y="687294"/>
                  <a:pt x="909878" y="672305"/>
                  <a:pt x="890261" y="663388"/>
                </a:cubicBezTo>
                <a:cubicBezTo>
                  <a:pt x="883011" y="660092"/>
                  <a:pt x="794381" y="645914"/>
                  <a:pt x="791649" y="645459"/>
                </a:cubicBezTo>
                <a:cubicBezTo>
                  <a:pt x="782684" y="642471"/>
                  <a:pt x="773441" y="640216"/>
                  <a:pt x="764755" y="636494"/>
                </a:cubicBezTo>
                <a:cubicBezTo>
                  <a:pt x="752472" y="631230"/>
                  <a:pt x="741575" y="622791"/>
                  <a:pt x="728897" y="618565"/>
                </a:cubicBezTo>
                <a:cubicBezTo>
                  <a:pt x="714442" y="613747"/>
                  <a:pt x="699014" y="612588"/>
                  <a:pt x="684073" y="609600"/>
                </a:cubicBezTo>
                <a:cubicBezTo>
                  <a:pt x="675108" y="603624"/>
                  <a:pt x="665592" y="598402"/>
                  <a:pt x="657179" y="591671"/>
                </a:cubicBezTo>
                <a:cubicBezTo>
                  <a:pt x="650579" y="586391"/>
                  <a:pt x="646497" y="578090"/>
                  <a:pt x="639249" y="573741"/>
                </a:cubicBezTo>
                <a:cubicBezTo>
                  <a:pt x="631146" y="568879"/>
                  <a:pt x="621320" y="567765"/>
                  <a:pt x="612355" y="564777"/>
                </a:cubicBezTo>
                <a:cubicBezTo>
                  <a:pt x="545575" y="520256"/>
                  <a:pt x="627600" y="577480"/>
                  <a:pt x="558567" y="519953"/>
                </a:cubicBezTo>
                <a:cubicBezTo>
                  <a:pt x="550290" y="513056"/>
                  <a:pt x="540086" y="508755"/>
                  <a:pt x="531673" y="502024"/>
                </a:cubicBezTo>
                <a:cubicBezTo>
                  <a:pt x="525073" y="496744"/>
                  <a:pt x="521687" y="486982"/>
                  <a:pt x="513744" y="484094"/>
                </a:cubicBezTo>
                <a:cubicBezTo>
                  <a:pt x="487852" y="474679"/>
                  <a:pt x="459955" y="472141"/>
                  <a:pt x="433061" y="466165"/>
                </a:cubicBezTo>
                <a:cubicBezTo>
                  <a:pt x="427085" y="460188"/>
                  <a:pt x="422165" y="452923"/>
                  <a:pt x="415132" y="448235"/>
                </a:cubicBezTo>
                <a:cubicBezTo>
                  <a:pt x="404013" y="440822"/>
                  <a:pt x="388723" y="439756"/>
                  <a:pt x="379273" y="430306"/>
                </a:cubicBezTo>
                <a:cubicBezTo>
                  <a:pt x="372591" y="423624"/>
                  <a:pt x="376211" y="410791"/>
                  <a:pt x="370308" y="403412"/>
                </a:cubicBezTo>
                <a:cubicBezTo>
                  <a:pt x="363577" y="394999"/>
                  <a:pt x="352379" y="391459"/>
                  <a:pt x="343414" y="385482"/>
                </a:cubicBezTo>
                <a:cubicBezTo>
                  <a:pt x="331461" y="367553"/>
                  <a:pt x="318642" y="350172"/>
                  <a:pt x="307555" y="331694"/>
                </a:cubicBezTo>
                <a:cubicBezTo>
                  <a:pt x="298590" y="316753"/>
                  <a:pt x="290788" y="301050"/>
                  <a:pt x="280661" y="286871"/>
                </a:cubicBezTo>
                <a:cubicBezTo>
                  <a:pt x="269047" y="270611"/>
                  <a:pt x="252004" y="261789"/>
                  <a:pt x="235838" y="251012"/>
                </a:cubicBezTo>
                <a:cubicBezTo>
                  <a:pt x="232850" y="242047"/>
                  <a:pt x="232366" y="231807"/>
                  <a:pt x="226873" y="224118"/>
                </a:cubicBezTo>
                <a:cubicBezTo>
                  <a:pt x="217048" y="210363"/>
                  <a:pt x="202967" y="200212"/>
                  <a:pt x="191014" y="188259"/>
                </a:cubicBezTo>
                <a:cubicBezTo>
                  <a:pt x="182049" y="179294"/>
                  <a:pt x="174669" y="168398"/>
                  <a:pt x="164120" y="161365"/>
                </a:cubicBezTo>
                <a:cubicBezTo>
                  <a:pt x="155155" y="155388"/>
                  <a:pt x="145503" y="150333"/>
                  <a:pt x="137226" y="143435"/>
                </a:cubicBezTo>
                <a:cubicBezTo>
                  <a:pt x="111342" y="121865"/>
                  <a:pt x="110032" y="116091"/>
                  <a:pt x="92402" y="89647"/>
                </a:cubicBezTo>
                <a:cubicBezTo>
                  <a:pt x="68499" y="17932"/>
                  <a:pt x="104354" y="101598"/>
                  <a:pt x="56544" y="53788"/>
                </a:cubicBezTo>
                <a:cubicBezTo>
                  <a:pt x="49862" y="47106"/>
                  <a:pt x="52441" y="34997"/>
                  <a:pt x="47579" y="26894"/>
                </a:cubicBezTo>
                <a:cubicBezTo>
                  <a:pt x="35273" y="6386"/>
                  <a:pt x="23908" y="7051"/>
                  <a:pt x="2755" y="0"/>
                </a:cubicBezTo>
                <a:cubicBezTo>
                  <a:pt x="4365" y="25760"/>
                  <a:pt x="-19187" y="157038"/>
                  <a:pt x="47579" y="179294"/>
                </a:cubicBezTo>
                <a:lnTo>
                  <a:pt x="74473" y="188259"/>
                </a:lnTo>
                <a:cubicBezTo>
                  <a:pt x="40222" y="85503"/>
                  <a:pt x="69271" y="185815"/>
                  <a:pt x="47579" y="44824"/>
                </a:cubicBezTo>
                <a:cubicBezTo>
                  <a:pt x="46142" y="35484"/>
                  <a:pt x="45296" y="24612"/>
                  <a:pt x="38614" y="17930"/>
                </a:cubicBezTo>
                <a:cubicBezTo>
                  <a:pt x="31932" y="11248"/>
                  <a:pt x="2270" y="8965"/>
                  <a:pt x="11720" y="8965"/>
                </a:cubicBezTo>
                <a:cubicBezTo>
                  <a:pt x="24041" y="8965"/>
                  <a:pt x="35497" y="15514"/>
                  <a:pt x="47579" y="17930"/>
                </a:cubicBezTo>
                <a:cubicBezTo>
                  <a:pt x="65403" y="21495"/>
                  <a:pt x="83265" y="25248"/>
                  <a:pt x="101367" y="26894"/>
                </a:cubicBezTo>
                <a:cubicBezTo>
                  <a:pt x="149075" y="31231"/>
                  <a:pt x="196990" y="32871"/>
                  <a:pt x="244802" y="35859"/>
                </a:cubicBezTo>
                <a:cubicBezTo>
                  <a:pt x="167108" y="38847"/>
                  <a:pt x="86592" y="23860"/>
                  <a:pt x="11720" y="44824"/>
                </a:cubicBezTo>
                <a:cubicBezTo>
                  <a:pt x="-5783" y="49725"/>
                  <a:pt x="14937" y="81368"/>
                  <a:pt x="20685" y="98612"/>
                </a:cubicBezTo>
                <a:cubicBezTo>
                  <a:pt x="24092" y="108833"/>
                  <a:pt x="33796" y="115869"/>
                  <a:pt x="38614" y="125506"/>
                </a:cubicBezTo>
                <a:cubicBezTo>
                  <a:pt x="57739" y="163755"/>
                  <a:pt x="31443" y="147021"/>
                  <a:pt x="74473" y="161365"/>
                </a:cubicBezTo>
                <a:cubicBezTo>
                  <a:pt x="85551" y="194598"/>
                  <a:pt x="79212" y="179807"/>
                  <a:pt x="92402" y="20618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714674" y="1512477"/>
            <a:ext cx="957850" cy="763482"/>
          </a:xfrm>
          <a:custGeom>
            <a:avLst/>
            <a:gdLst>
              <a:gd name="connsiteX0" fmla="*/ 887506 w 887506"/>
              <a:gd name="connsiteY0" fmla="*/ 950259 h 950259"/>
              <a:gd name="connsiteX1" fmla="*/ 824753 w 887506"/>
              <a:gd name="connsiteY1" fmla="*/ 914400 h 950259"/>
              <a:gd name="connsiteX2" fmla="*/ 770965 w 887506"/>
              <a:gd name="connsiteY2" fmla="*/ 869576 h 950259"/>
              <a:gd name="connsiteX3" fmla="*/ 753035 w 887506"/>
              <a:gd name="connsiteY3" fmla="*/ 851647 h 950259"/>
              <a:gd name="connsiteX4" fmla="*/ 645459 w 887506"/>
              <a:gd name="connsiteY4" fmla="*/ 779929 h 950259"/>
              <a:gd name="connsiteX5" fmla="*/ 591671 w 887506"/>
              <a:gd name="connsiteY5" fmla="*/ 753035 h 950259"/>
              <a:gd name="connsiteX6" fmla="*/ 475130 w 887506"/>
              <a:gd name="connsiteY6" fmla="*/ 654423 h 950259"/>
              <a:gd name="connsiteX7" fmla="*/ 421341 w 887506"/>
              <a:gd name="connsiteY7" fmla="*/ 618564 h 950259"/>
              <a:gd name="connsiteX8" fmla="*/ 340659 w 887506"/>
              <a:gd name="connsiteY8" fmla="*/ 546847 h 950259"/>
              <a:gd name="connsiteX9" fmla="*/ 286871 w 887506"/>
              <a:gd name="connsiteY9" fmla="*/ 484094 h 950259"/>
              <a:gd name="connsiteX10" fmla="*/ 259977 w 887506"/>
              <a:gd name="connsiteY10" fmla="*/ 466164 h 950259"/>
              <a:gd name="connsiteX11" fmla="*/ 224118 w 887506"/>
              <a:gd name="connsiteY11" fmla="*/ 421341 h 950259"/>
              <a:gd name="connsiteX12" fmla="*/ 215153 w 887506"/>
              <a:gd name="connsiteY12" fmla="*/ 394447 h 950259"/>
              <a:gd name="connsiteX13" fmla="*/ 197224 w 887506"/>
              <a:gd name="connsiteY13" fmla="*/ 322729 h 950259"/>
              <a:gd name="connsiteX14" fmla="*/ 179294 w 887506"/>
              <a:gd name="connsiteY14" fmla="*/ 251012 h 950259"/>
              <a:gd name="connsiteX15" fmla="*/ 170330 w 887506"/>
              <a:gd name="connsiteY15" fmla="*/ 224117 h 950259"/>
              <a:gd name="connsiteX16" fmla="*/ 161365 w 887506"/>
              <a:gd name="connsiteY16" fmla="*/ 188259 h 950259"/>
              <a:gd name="connsiteX17" fmla="*/ 107577 w 887506"/>
              <a:gd name="connsiteY17" fmla="*/ 134470 h 950259"/>
              <a:gd name="connsiteX18" fmla="*/ 62753 w 887506"/>
              <a:gd name="connsiteY18" fmla="*/ 80682 h 950259"/>
              <a:gd name="connsiteX19" fmla="*/ 53788 w 887506"/>
              <a:gd name="connsiteY19" fmla="*/ 53788 h 950259"/>
              <a:gd name="connsiteX20" fmla="*/ 26894 w 887506"/>
              <a:gd name="connsiteY20" fmla="*/ 44823 h 950259"/>
              <a:gd name="connsiteX21" fmla="*/ 8965 w 887506"/>
              <a:gd name="connsiteY21" fmla="*/ 98612 h 950259"/>
              <a:gd name="connsiteX22" fmla="*/ 0 w 887506"/>
              <a:gd name="connsiteY22" fmla="*/ 143435 h 950259"/>
              <a:gd name="connsiteX23" fmla="*/ 17930 w 887506"/>
              <a:gd name="connsiteY23" fmla="*/ 26894 h 950259"/>
              <a:gd name="connsiteX24" fmla="*/ 26894 w 887506"/>
              <a:gd name="connsiteY24" fmla="*/ 0 h 950259"/>
              <a:gd name="connsiteX25" fmla="*/ 89647 w 887506"/>
              <a:gd name="connsiteY25" fmla="*/ 26894 h 950259"/>
              <a:gd name="connsiteX26" fmla="*/ 107577 w 887506"/>
              <a:gd name="connsiteY26" fmla="*/ 53788 h 950259"/>
              <a:gd name="connsiteX27" fmla="*/ 188259 w 887506"/>
              <a:gd name="connsiteY27" fmla="*/ 89647 h 950259"/>
              <a:gd name="connsiteX28" fmla="*/ 242047 w 887506"/>
              <a:gd name="connsiteY28" fmla="*/ 116541 h 950259"/>
              <a:gd name="connsiteX29" fmla="*/ 259977 w 887506"/>
              <a:gd name="connsiteY29" fmla="*/ 116541 h 9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7506" h="950259">
                <a:moveTo>
                  <a:pt x="887506" y="950259"/>
                </a:moveTo>
                <a:cubicBezTo>
                  <a:pt x="866588" y="938306"/>
                  <a:pt x="844561" y="928113"/>
                  <a:pt x="824753" y="914400"/>
                </a:cubicBezTo>
                <a:cubicBezTo>
                  <a:pt x="805564" y="901115"/>
                  <a:pt x="788529" y="884945"/>
                  <a:pt x="770965" y="869576"/>
                </a:cubicBezTo>
                <a:cubicBezTo>
                  <a:pt x="764604" y="864010"/>
                  <a:pt x="759913" y="856560"/>
                  <a:pt x="753035" y="851647"/>
                </a:cubicBezTo>
                <a:cubicBezTo>
                  <a:pt x="717966" y="826597"/>
                  <a:pt x="684006" y="799203"/>
                  <a:pt x="645459" y="779929"/>
                </a:cubicBezTo>
                <a:cubicBezTo>
                  <a:pt x="627530" y="770964"/>
                  <a:pt x="607809" y="764926"/>
                  <a:pt x="591671" y="753035"/>
                </a:cubicBezTo>
                <a:cubicBezTo>
                  <a:pt x="550704" y="722848"/>
                  <a:pt x="517471" y="682650"/>
                  <a:pt x="475130" y="654423"/>
                </a:cubicBezTo>
                <a:cubicBezTo>
                  <a:pt x="457200" y="642470"/>
                  <a:pt x="437895" y="632359"/>
                  <a:pt x="421341" y="618564"/>
                </a:cubicBezTo>
                <a:cubicBezTo>
                  <a:pt x="298529" y="516221"/>
                  <a:pt x="414743" y="596235"/>
                  <a:pt x="340659" y="546847"/>
                </a:cubicBezTo>
                <a:cubicBezTo>
                  <a:pt x="320873" y="520465"/>
                  <a:pt x="311845" y="504906"/>
                  <a:pt x="286871" y="484094"/>
                </a:cubicBezTo>
                <a:cubicBezTo>
                  <a:pt x="278594" y="477196"/>
                  <a:pt x="268390" y="472895"/>
                  <a:pt x="259977" y="466164"/>
                </a:cubicBezTo>
                <a:cubicBezTo>
                  <a:pt x="246078" y="455045"/>
                  <a:pt x="231885" y="436876"/>
                  <a:pt x="224118" y="421341"/>
                </a:cubicBezTo>
                <a:cubicBezTo>
                  <a:pt x="219892" y="412889"/>
                  <a:pt x="217639" y="403564"/>
                  <a:pt x="215153" y="394447"/>
                </a:cubicBezTo>
                <a:cubicBezTo>
                  <a:pt x="208669" y="370674"/>
                  <a:pt x="203200" y="346635"/>
                  <a:pt x="197224" y="322729"/>
                </a:cubicBezTo>
                <a:cubicBezTo>
                  <a:pt x="197223" y="322726"/>
                  <a:pt x="179295" y="251016"/>
                  <a:pt x="179294" y="251012"/>
                </a:cubicBezTo>
                <a:cubicBezTo>
                  <a:pt x="176306" y="242047"/>
                  <a:pt x="172926" y="233203"/>
                  <a:pt x="170330" y="224117"/>
                </a:cubicBezTo>
                <a:cubicBezTo>
                  <a:pt x="166945" y="212270"/>
                  <a:pt x="168430" y="198352"/>
                  <a:pt x="161365" y="188259"/>
                </a:cubicBezTo>
                <a:cubicBezTo>
                  <a:pt x="146824" y="167486"/>
                  <a:pt x="121642" y="155567"/>
                  <a:pt x="107577" y="134470"/>
                </a:cubicBezTo>
                <a:cubicBezTo>
                  <a:pt x="82614" y="97027"/>
                  <a:pt x="97266" y="115195"/>
                  <a:pt x="62753" y="80682"/>
                </a:cubicBezTo>
                <a:cubicBezTo>
                  <a:pt x="59765" y="71717"/>
                  <a:pt x="60470" y="60470"/>
                  <a:pt x="53788" y="53788"/>
                </a:cubicBezTo>
                <a:cubicBezTo>
                  <a:pt x="47106" y="47106"/>
                  <a:pt x="33576" y="38141"/>
                  <a:pt x="26894" y="44823"/>
                </a:cubicBezTo>
                <a:cubicBezTo>
                  <a:pt x="13530" y="58187"/>
                  <a:pt x="12672" y="80080"/>
                  <a:pt x="8965" y="98612"/>
                </a:cubicBezTo>
                <a:cubicBezTo>
                  <a:pt x="5977" y="113553"/>
                  <a:pt x="0" y="158672"/>
                  <a:pt x="0" y="143435"/>
                </a:cubicBezTo>
                <a:cubicBezTo>
                  <a:pt x="0" y="103693"/>
                  <a:pt x="7103" y="64788"/>
                  <a:pt x="17930" y="26894"/>
                </a:cubicBezTo>
                <a:cubicBezTo>
                  <a:pt x="20526" y="17808"/>
                  <a:pt x="23906" y="8965"/>
                  <a:pt x="26894" y="0"/>
                </a:cubicBezTo>
                <a:cubicBezTo>
                  <a:pt x="54329" y="6858"/>
                  <a:pt x="69009" y="6256"/>
                  <a:pt x="89647" y="26894"/>
                </a:cubicBezTo>
                <a:cubicBezTo>
                  <a:pt x="97266" y="34513"/>
                  <a:pt x="99958" y="46169"/>
                  <a:pt x="107577" y="53788"/>
                </a:cubicBezTo>
                <a:cubicBezTo>
                  <a:pt x="144066" y="90276"/>
                  <a:pt x="135003" y="54144"/>
                  <a:pt x="188259" y="89647"/>
                </a:cubicBezTo>
                <a:cubicBezTo>
                  <a:pt x="210924" y="104757"/>
                  <a:pt x="215537" y="111239"/>
                  <a:pt x="242047" y="116541"/>
                </a:cubicBezTo>
                <a:cubicBezTo>
                  <a:pt x="247908" y="117713"/>
                  <a:pt x="254000" y="116541"/>
                  <a:pt x="259977" y="1165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7589313" flipV="1">
            <a:off x="3547519" y="3248269"/>
            <a:ext cx="363572" cy="638654"/>
          </a:xfrm>
          <a:custGeom>
            <a:avLst/>
            <a:gdLst>
              <a:gd name="connsiteX0" fmla="*/ 887506 w 887506"/>
              <a:gd name="connsiteY0" fmla="*/ 950259 h 950259"/>
              <a:gd name="connsiteX1" fmla="*/ 824753 w 887506"/>
              <a:gd name="connsiteY1" fmla="*/ 914400 h 950259"/>
              <a:gd name="connsiteX2" fmla="*/ 770965 w 887506"/>
              <a:gd name="connsiteY2" fmla="*/ 869576 h 950259"/>
              <a:gd name="connsiteX3" fmla="*/ 753035 w 887506"/>
              <a:gd name="connsiteY3" fmla="*/ 851647 h 950259"/>
              <a:gd name="connsiteX4" fmla="*/ 645459 w 887506"/>
              <a:gd name="connsiteY4" fmla="*/ 779929 h 950259"/>
              <a:gd name="connsiteX5" fmla="*/ 591671 w 887506"/>
              <a:gd name="connsiteY5" fmla="*/ 753035 h 950259"/>
              <a:gd name="connsiteX6" fmla="*/ 475130 w 887506"/>
              <a:gd name="connsiteY6" fmla="*/ 654423 h 950259"/>
              <a:gd name="connsiteX7" fmla="*/ 421341 w 887506"/>
              <a:gd name="connsiteY7" fmla="*/ 618564 h 950259"/>
              <a:gd name="connsiteX8" fmla="*/ 340659 w 887506"/>
              <a:gd name="connsiteY8" fmla="*/ 546847 h 950259"/>
              <a:gd name="connsiteX9" fmla="*/ 286871 w 887506"/>
              <a:gd name="connsiteY9" fmla="*/ 484094 h 950259"/>
              <a:gd name="connsiteX10" fmla="*/ 259977 w 887506"/>
              <a:gd name="connsiteY10" fmla="*/ 466164 h 950259"/>
              <a:gd name="connsiteX11" fmla="*/ 224118 w 887506"/>
              <a:gd name="connsiteY11" fmla="*/ 421341 h 950259"/>
              <a:gd name="connsiteX12" fmla="*/ 215153 w 887506"/>
              <a:gd name="connsiteY12" fmla="*/ 394447 h 950259"/>
              <a:gd name="connsiteX13" fmla="*/ 197224 w 887506"/>
              <a:gd name="connsiteY13" fmla="*/ 322729 h 950259"/>
              <a:gd name="connsiteX14" fmla="*/ 179294 w 887506"/>
              <a:gd name="connsiteY14" fmla="*/ 251012 h 950259"/>
              <a:gd name="connsiteX15" fmla="*/ 170330 w 887506"/>
              <a:gd name="connsiteY15" fmla="*/ 224117 h 950259"/>
              <a:gd name="connsiteX16" fmla="*/ 161365 w 887506"/>
              <a:gd name="connsiteY16" fmla="*/ 188259 h 950259"/>
              <a:gd name="connsiteX17" fmla="*/ 107577 w 887506"/>
              <a:gd name="connsiteY17" fmla="*/ 134470 h 950259"/>
              <a:gd name="connsiteX18" fmla="*/ 62753 w 887506"/>
              <a:gd name="connsiteY18" fmla="*/ 80682 h 950259"/>
              <a:gd name="connsiteX19" fmla="*/ 53788 w 887506"/>
              <a:gd name="connsiteY19" fmla="*/ 53788 h 950259"/>
              <a:gd name="connsiteX20" fmla="*/ 26894 w 887506"/>
              <a:gd name="connsiteY20" fmla="*/ 44823 h 950259"/>
              <a:gd name="connsiteX21" fmla="*/ 8965 w 887506"/>
              <a:gd name="connsiteY21" fmla="*/ 98612 h 950259"/>
              <a:gd name="connsiteX22" fmla="*/ 0 w 887506"/>
              <a:gd name="connsiteY22" fmla="*/ 143435 h 950259"/>
              <a:gd name="connsiteX23" fmla="*/ 17930 w 887506"/>
              <a:gd name="connsiteY23" fmla="*/ 26894 h 950259"/>
              <a:gd name="connsiteX24" fmla="*/ 26894 w 887506"/>
              <a:gd name="connsiteY24" fmla="*/ 0 h 950259"/>
              <a:gd name="connsiteX25" fmla="*/ 89647 w 887506"/>
              <a:gd name="connsiteY25" fmla="*/ 26894 h 950259"/>
              <a:gd name="connsiteX26" fmla="*/ 107577 w 887506"/>
              <a:gd name="connsiteY26" fmla="*/ 53788 h 950259"/>
              <a:gd name="connsiteX27" fmla="*/ 188259 w 887506"/>
              <a:gd name="connsiteY27" fmla="*/ 89647 h 950259"/>
              <a:gd name="connsiteX28" fmla="*/ 242047 w 887506"/>
              <a:gd name="connsiteY28" fmla="*/ 116541 h 950259"/>
              <a:gd name="connsiteX29" fmla="*/ 259977 w 887506"/>
              <a:gd name="connsiteY29" fmla="*/ 116541 h 9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7506" h="950259">
                <a:moveTo>
                  <a:pt x="887506" y="950259"/>
                </a:moveTo>
                <a:cubicBezTo>
                  <a:pt x="866588" y="938306"/>
                  <a:pt x="844561" y="928113"/>
                  <a:pt x="824753" y="914400"/>
                </a:cubicBezTo>
                <a:cubicBezTo>
                  <a:pt x="805564" y="901115"/>
                  <a:pt x="788529" y="884945"/>
                  <a:pt x="770965" y="869576"/>
                </a:cubicBezTo>
                <a:cubicBezTo>
                  <a:pt x="764604" y="864010"/>
                  <a:pt x="759913" y="856560"/>
                  <a:pt x="753035" y="851647"/>
                </a:cubicBezTo>
                <a:cubicBezTo>
                  <a:pt x="717966" y="826597"/>
                  <a:pt x="684006" y="799203"/>
                  <a:pt x="645459" y="779929"/>
                </a:cubicBezTo>
                <a:cubicBezTo>
                  <a:pt x="627530" y="770964"/>
                  <a:pt x="607809" y="764926"/>
                  <a:pt x="591671" y="753035"/>
                </a:cubicBezTo>
                <a:cubicBezTo>
                  <a:pt x="550704" y="722848"/>
                  <a:pt x="517471" y="682650"/>
                  <a:pt x="475130" y="654423"/>
                </a:cubicBezTo>
                <a:cubicBezTo>
                  <a:pt x="457200" y="642470"/>
                  <a:pt x="437895" y="632359"/>
                  <a:pt x="421341" y="618564"/>
                </a:cubicBezTo>
                <a:cubicBezTo>
                  <a:pt x="298529" y="516221"/>
                  <a:pt x="414743" y="596235"/>
                  <a:pt x="340659" y="546847"/>
                </a:cubicBezTo>
                <a:cubicBezTo>
                  <a:pt x="320873" y="520465"/>
                  <a:pt x="311845" y="504906"/>
                  <a:pt x="286871" y="484094"/>
                </a:cubicBezTo>
                <a:cubicBezTo>
                  <a:pt x="278594" y="477196"/>
                  <a:pt x="268390" y="472895"/>
                  <a:pt x="259977" y="466164"/>
                </a:cubicBezTo>
                <a:cubicBezTo>
                  <a:pt x="246078" y="455045"/>
                  <a:pt x="231885" y="436876"/>
                  <a:pt x="224118" y="421341"/>
                </a:cubicBezTo>
                <a:cubicBezTo>
                  <a:pt x="219892" y="412889"/>
                  <a:pt x="217639" y="403564"/>
                  <a:pt x="215153" y="394447"/>
                </a:cubicBezTo>
                <a:cubicBezTo>
                  <a:pt x="208669" y="370674"/>
                  <a:pt x="203200" y="346635"/>
                  <a:pt x="197224" y="322729"/>
                </a:cubicBezTo>
                <a:cubicBezTo>
                  <a:pt x="197223" y="322726"/>
                  <a:pt x="179295" y="251016"/>
                  <a:pt x="179294" y="251012"/>
                </a:cubicBezTo>
                <a:cubicBezTo>
                  <a:pt x="176306" y="242047"/>
                  <a:pt x="172926" y="233203"/>
                  <a:pt x="170330" y="224117"/>
                </a:cubicBezTo>
                <a:cubicBezTo>
                  <a:pt x="166945" y="212270"/>
                  <a:pt x="168430" y="198352"/>
                  <a:pt x="161365" y="188259"/>
                </a:cubicBezTo>
                <a:cubicBezTo>
                  <a:pt x="146824" y="167486"/>
                  <a:pt x="121642" y="155567"/>
                  <a:pt x="107577" y="134470"/>
                </a:cubicBezTo>
                <a:cubicBezTo>
                  <a:pt x="82614" y="97027"/>
                  <a:pt x="97266" y="115195"/>
                  <a:pt x="62753" y="80682"/>
                </a:cubicBezTo>
                <a:cubicBezTo>
                  <a:pt x="59765" y="71717"/>
                  <a:pt x="60470" y="60470"/>
                  <a:pt x="53788" y="53788"/>
                </a:cubicBezTo>
                <a:cubicBezTo>
                  <a:pt x="47106" y="47106"/>
                  <a:pt x="33576" y="38141"/>
                  <a:pt x="26894" y="44823"/>
                </a:cubicBezTo>
                <a:cubicBezTo>
                  <a:pt x="13530" y="58187"/>
                  <a:pt x="12672" y="80080"/>
                  <a:pt x="8965" y="98612"/>
                </a:cubicBezTo>
                <a:cubicBezTo>
                  <a:pt x="5977" y="113553"/>
                  <a:pt x="0" y="158672"/>
                  <a:pt x="0" y="143435"/>
                </a:cubicBezTo>
                <a:cubicBezTo>
                  <a:pt x="0" y="103693"/>
                  <a:pt x="7103" y="64788"/>
                  <a:pt x="17930" y="26894"/>
                </a:cubicBezTo>
                <a:cubicBezTo>
                  <a:pt x="20526" y="17808"/>
                  <a:pt x="23906" y="8965"/>
                  <a:pt x="26894" y="0"/>
                </a:cubicBezTo>
                <a:cubicBezTo>
                  <a:pt x="54329" y="6858"/>
                  <a:pt x="69009" y="6256"/>
                  <a:pt x="89647" y="26894"/>
                </a:cubicBezTo>
                <a:cubicBezTo>
                  <a:pt x="97266" y="34513"/>
                  <a:pt x="99958" y="46169"/>
                  <a:pt x="107577" y="53788"/>
                </a:cubicBezTo>
                <a:cubicBezTo>
                  <a:pt x="144066" y="90276"/>
                  <a:pt x="135003" y="54144"/>
                  <a:pt x="188259" y="89647"/>
                </a:cubicBezTo>
                <a:cubicBezTo>
                  <a:pt x="210924" y="104757"/>
                  <a:pt x="215537" y="111239"/>
                  <a:pt x="242047" y="116541"/>
                </a:cubicBezTo>
                <a:cubicBezTo>
                  <a:pt x="247908" y="117713"/>
                  <a:pt x="254000" y="116541"/>
                  <a:pt x="259977" y="1165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8370793">
            <a:off x="1400736" y="2407620"/>
            <a:ext cx="1518751" cy="1692673"/>
          </a:xfrm>
          <a:custGeom>
            <a:avLst/>
            <a:gdLst>
              <a:gd name="connsiteX0" fmla="*/ 887506 w 887506"/>
              <a:gd name="connsiteY0" fmla="*/ 950259 h 950259"/>
              <a:gd name="connsiteX1" fmla="*/ 824753 w 887506"/>
              <a:gd name="connsiteY1" fmla="*/ 914400 h 950259"/>
              <a:gd name="connsiteX2" fmla="*/ 770965 w 887506"/>
              <a:gd name="connsiteY2" fmla="*/ 869576 h 950259"/>
              <a:gd name="connsiteX3" fmla="*/ 753035 w 887506"/>
              <a:gd name="connsiteY3" fmla="*/ 851647 h 950259"/>
              <a:gd name="connsiteX4" fmla="*/ 645459 w 887506"/>
              <a:gd name="connsiteY4" fmla="*/ 779929 h 950259"/>
              <a:gd name="connsiteX5" fmla="*/ 591671 w 887506"/>
              <a:gd name="connsiteY5" fmla="*/ 753035 h 950259"/>
              <a:gd name="connsiteX6" fmla="*/ 475130 w 887506"/>
              <a:gd name="connsiteY6" fmla="*/ 654423 h 950259"/>
              <a:gd name="connsiteX7" fmla="*/ 421341 w 887506"/>
              <a:gd name="connsiteY7" fmla="*/ 618564 h 950259"/>
              <a:gd name="connsiteX8" fmla="*/ 340659 w 887506"/>
              <a:gd name="connsiteY8" fmla="*/ 546847 h 950259"/>
              <a:gd name="connsiteX9" fmla="*/ 286871 w 887506"/>
              <a:gd name="connsiteY9" fmla="*/ 484094 h 950259"/>
              <a:gd name="connsiteX10" fmla="*/ 259977 w 887506"/>
              <a:gd name="connsiteY10" fmla="*/ 466164 h 950259"/>
              <a:gd name="connsiteX11" fmla="*/ 224118 w 887506"/>
              <a:gd name="connsiteY11" fmla="*/ 421341 h 950259"/>
              <a:gd name="connsiteX12" fmla="*/ 215153 w 887506"/>
              <a:gd name="connsiteY12" fmla="*/ 394447 h 950259"/>
              <a:gd name="connsiteX13" fmla="*/ 197224 w 887506"/>
              <a:gd name="connsiteY13" fmla="*/ 322729 h 950259"/>
              <a:gd name="connsiteX14" fmla="*/ 179294 w 887506"/>
              <a:gd name="connsiteY14" fmla="*/ 251012 h 950259"/>
              <a:gd name="connsiteX15" fmla="*/ 170330 w 887506"/>
              <a:gd name="connsiteY15" fmla="*/ 224117 h 950259"/>
              <a:gd name="connsiteX16" fmla="*/ 161365 w 887506"/>
              <a:gd name="connsiteY16" fmla="*/ 188259 h 950259"/>
              <a:gd name="connsiteX17" fmla="*/ 107577 w 887506"/>
              <a:gd name="connsiteY17" fmla="*/ 134470 h 950259"/>
              <a:gd name="connsiteX18" fmla="*/ 62753 w 887506"/>
              <a:gd name="connsiteY18" fmla="*/ 80682 h 950259"/>
              <a:gd name="connsiteX19" fmla="*/ 53788 w 887506"/>
              <a:gd name="connsiteY19" fmla="*/ 53788 h 950259"/>
              <a:gd name="connsiteX20" fmla="*/ 26894 w 887506"/>
              <a:gd name="connsiteY20" fmla="*/ 44823 h 950259"/>
              <a:gd name="connsiteX21" fmla="*/ 8965 w 887506"/>
              <a:gd name="connsiteY21" fmla="*/ 98612 h 950259"/>
              <a:gd name="connsiteX22" fmla="*/ 0 w 887506"/>
              <a:gd name="connsiteY22" fmla="*/ 143435 h 950259"/>
              <a:gd name="connsiteX23" fmla="*/ 17930 w 887506"/>
              <a:gd name="connsiteY23" fmla="*/ 26894 h 950259"/>
              <a:gd name="connsiteX24" fmla="*/ 26894 w 887506"/>
              <a:gd name="connsiteY24" fmla="*/ 0 h 950259"/>
              <a:gd name="connsiteX25" fmla="*/ 89647 w 887506"/>
              <a:gd name="connsiteY25" fmla="*/ 26894 h 950259"/>
              <a:gd name="connsiteX26" fmla="*/ 107577 w 887506"/>
              <a:gd name="connsiteY26" fmla="*/ 53788 h 950259"/>
              <a:gd name="connsiteX27" fmla="*/ 188259 w 887506"/>
              <a:gd name="connsiteY27" fmla="*/ 89647 h 950259"/>
              <a:gd name="connsiteX28" fmla="*/ 242047 w 887506"/>
              <a:gd name="connsiteY28" fmla="*/ 116541 h 950259"/>
              <a:gd name="connsiteX29" fmla="*/ 259977 w 887506"/>
              <a:gd name="connsiteY29" fmla="*/ 116541 h 9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7506" h="950259">
                <a:moveTo>
                  <a:pt x="887506" y="950259"/>
                </a:moveTo>
                <a:cubicBezTo>
                  <a:pt x="866588" y="938306"/>
                  <a:pt x="844561" y="928113"/>
                  <a:pt x="824753" y="914400"/>
                </a:cubicBezTo>
                <a:cubicBezTo>
                  <a:pt x="805564" y="901115"/>
                  <a:pt x="788529" y="884945"/>
                  <a:pt x="770965" y="869576"/>
                </a:cubicBezTo>
                <a:cubicBezTo>
                  <a:pt x="764604" y="864010"/>
                  <a:pt x="759913" y="856560"/>
                  <a:pt x="753035" y="851647"/>
                </a:cubicBezTo>
                <a:cubicBezTo>
                  <a:pt x="717966" y="826597"/>
                  <a:pt x="684006" y="799203"/>
                  <a:pt x="645459" y="779929"/>
                </a:cubicBezTo>
                <a:cubicBezTo>
                  <a:pt x="627530" y="770964"/>
                  <a:pt x="607809" y="764926"/>
                  <a:pt x="591671" y="753035"/>
                </a:cubicBezTo>
                <a:cubicBezTo>
                  <a:pt x="550704" y="722848"/>
                  <a:pt x="517471" y="682650"/>
                  <a:pt x="475130" y="654423"/>
                </a:cubicBezTo>
                <a:cubicBezTo>
                  <a:pt x="457200" y="642470"/>
                  <a:pt x="437895" y="632359"/>
                  <a:pt x="421341" y="618564"/>
                </a:cubicBezTo>
                <a:cubicBezTo>
                  <a:pt x="298529" y="516221"/>
                  <a:pt x="414743" y="596235"/>
                  <a:pt x="340659" y="546847"/>
                </a:cubicBezTo>
                <a:cubicBezTo>
                  <a:pt x="320873" y="520465"/>
                  <a:pt x="311845" y="504906"/>
                  <a:pt x="286871" y="484094"/>
                </a:cubicBezTo>
                <a:cubicBezTo>
                  <a:pt x="278594" y="477196"/>
                  <a:pt x="268390" y="472895"/>
                  <a:pt x="259977" y="466164"/>
                </a:cubicBezTo>
                <a:cubicBezTo>
                  <a:pt x="246078" y="455045"/>
                  <a:pt x="231885" y="436876"/>
                  <a:pt x="224118" y="421341"/>
                </a:cubicBezTo>
                <a:cubicBezTo>
                  <a:pt x="219892" y="412889"/>
                  <a:pt x="217639" y="403564"/>
                  <a:pt x="215153" y="394447"/>
                </a:cubicBezTo>
                <a:cubicBezTo>
                  <a:pt x="208669" y="370674"/>
                  <a:pt x="203200" y="346635"/>
                  <a:pt x="197224" y="322729"/>
                </a:cubicBezTo>
                <a:cubicBezTo>
                  <a:pt x="197223" y="322726"/>
                  <a:pt x="179295" y="251016"/>
                  <a:pt x="179294" y="251012"/>
                </a:cubicBezTo>
                <a:cubicBezTo>
                  <a:pt x="176306" y="242047"/>
                  <a:pt x="172926" y="233203"/>
                  <a:pt x="170330" y="224117"/>
                </a:cubicBezTo>
                <a:cubicBezTo>
                  <a:pt x="166945" y="212270"/>
                  <a:pt x="168430" y="198352"/>
                  <a:pt x="161365" y="188259"/>
                </a:cubicBezTo>
                <a:cubicBezTo>
                  <a:pt x="146824" y="167486"/>
                  <a:pt x="121642" y="155567"/>
                  <a:pt x="107577" y="134470"/>
                </a:cubicBezTo>
                <a:cubicBezTo>
                  <a:pt x="82614" y="97027"/>
                  <a:pt x="97266" y="115195"/>
                  <a:pt x="62753" y="80682"/>
                </a:cubicBezTo>
                <a:cubicBezTo>
                  <a:pt x="59765" y="71717"/>
                  <a:pt x="60470" y="60470"/>
                  <a:pt x="53788" y="53788"/>
                </a:cubicBezTo>
                <a:cubicBezTo>
                  <a:pt x="47106" y="47106"/>
                  <a:pt x="33576" y="38141"/>
                  <a:pt x="26894" y="44823"/>
                </a:cubicBezTo>
                <a:cubicBezTo>
                  <a:pt x="13530" y="58187"/>
                  <a:pt x="12672" y="80080"/>
                  <a:pt x="8965" y="98612"/>
                </a:cubicBezTo>
                <a:cubicBezTo>
                  <a:pt x="5977" y="113553"/>
                  <a:pt x="0" y="158672"/>
                  <a:pt x="0" y="143435"/>
                </a:cubicBezTo>
                <a:cubicBezTo>
                  <a:pt x="0" y="103693"/>
                  <a:pt x="7103" y="64788"/>
                  <a:pt x="17930" y="26894"/>
                </a:cubicBezTo>
                <a:cubicBezTo>
                  <a:pt x="20526" y="17808"/>
                  <a:pt x="23906" y="8965"/>
                  <a:pt x="26894" y="0"/>
                </a:cubicBezTo>
                <a:cubicBezTo>
                  <a:pt x="54329" y="6858"/>
                  <a:pt x="69009" y="6256"/>
                  <a:pt x="89647" y="26894"/>
                </a:cubicBezTo>
                <a:cubicBezTo>
                  <a:pt x="97266" y="34513"/>
                  <a:pt x="99958" y="46169"/>
                  <a:pt x="107577" y="53788"/>
                </a:cubicBezTo>
                <a:cubicBezTo>
                  <a:pt x="144066" y="90276"/>
                  <a:pt x="135003" y="54144"/>
                  <a:pt x="188259" y="89647"/>
                </a:cubicBezTo>
                <a:cubicBezTo>
                  <a:pt x="210924" y="104757"/>
                  <a:pt x="215537" y="111239"/>
                  <a:pt x="242047" y="116541"/>
                </a:cubicBezTo>
                <a:cubicBezTo>
                  <a:pt x="247908" y="117713"/>
                  <a:pt x="254000" y="116541"/>
                  <a:pt x="259977" y="1165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8836108">
            <a:off x="6276138" y="3529754"/>
            <a:ext cx="506501" cy="1681930"/>
          </a:xfrm>
          <a:custGeom>
            <a:avLst/>
            <a:gdLst>
              <a:gd name="connsiteX0" fmla="*/ 699260 w 1069203"/>
              <a:gd name="connsiteY0" fmla="*/ 1464687 h 1464687"/>
              <a:gd name="connsiteX1" fmla="*/ 762013 w 1069203"/>
              <a:gd name="connsiteY1" fmla="*/ 1419864 h 1464687"/>
              <a:gd name="connsiteX2" fmla="*/ 797872 w 1069203"/>
              <a:gd name="connsiteY2" fmla="*/ 1401935 h 1464687"/>
              <a:gd name="connsiteX3" fmla="*/ 824766 w 1069203"/>
              <a:gd name="connsiteY3" fmla="*/ 1384005 h 1464687"/>
              <a:gd name="connsiteX4" fmla="*/ 905448 w 1069203"/>
              <a:gd name="connsiteY4" fmla="*/ 1285393 h 1464687"/>
              <a:gd name="connsiteX5" fmla="*/ 959236 w 1069203"/>
              <a:gd name="connsiteY5" fmla="*/ 1195746 h 1464687"/>
              <a:gd name="connsiteX6" fmla="*/ 1004060 w 1069203"/>
              <a:gd name="connsiteY6" fmla="*/ 1097135 h 1464687"/>
              <a:gd name="connsiteX7" fmla="*/ 1021989 w 1069203"/>
              <a:gd name="connsiteY7" fmla="*/ 1070240 h 1464687"/>
              <a:gd name="connsiteX8" fmla="*/ 1039919 w 1069203"/>
              <a:gd name="connsiteY8" fmla="*/ 1043346 h 1464687"/>
              <a:gd name="connsiteX9" fmla="*/ 1048883 w 1069203"/>
              <a:gd name="connsiteY9" fmla="*/ 980593 h 1464687"/>
              <a:gd name="connsiteX10" fmla="*/ 1066813 w 1069203"/>
              <a:gd name="connsiteY10" fmla="*/ 944735 h 1464687"/>
              <a:gd name="connsiteX11" fmla="*/ 1021989 w 1069203"/>
              <a:gd name="connsiteY11" fmla="*/ 693723 h 1464687"/>
              <a:gd name="connsiteX12" fmla="*/ 1004060 w 1069203"/>
              <a:gd name="connsiteY12" fmla="*/ 675793 h 1464687"/>
              <a:gd name="connsiteX13" fmla="*/ 968201 w 1069203"/>
              <a:gd name="connsiteY13" fmla="*/ 657864 h 1464687"/>
              <a:gd name="connsiteX14" fmla="*/ 932342 w 1069203"/>
              <a:gd name="connsiteY14" fmla="*/ 613040 h 1464687"/>
              <a:gd name="connsiteX15" fmla="*/ 905448 w 1069203"/>
              <a:gd name="connsiteY15" fmla="*/ 568217 h 1464687"/>
              <a:gd name="connsiteX16" fmla="*/ 869589 w 1069203"/>
              <a:gd name="connsiteY16" fmla="*/ 532358 h 1464687"/>
              <a:gd name="connsiteX17" fmla="*/ 842695 w 1069203"/>
              <a:gd name="connsiteY17" fmla="*/ 496499 h 1464687"/>
              <a:gd name="connsiteX18" fmla="*/ 779942 w 1069203"/>
              <a:gd name="connsiteY18" fmla="*/ 442711 h 1464687"/>
              <a:gd name="connsiteX19" fmla="*/ 735119 w 1069203"/>
              <a:gd name="connsiteY19" fmla="*/ 397887 h 1464687"/>
              <a:gd name="connsiteX20" fmla="*/ 717189 w 1069203"/>
              <a:gd name="connsiteY20" fmla="*/ 379958 h 1464687"/>
              <a:gd name="connsiteX21" fmla="*/ 645472 w 1069203"/>
              <a:gd name="connsiteY21" fmla="*/ 370993 h 1464687"/>
              <a:gd name="connsiteX22" fmla="*/ 582719 w 1069203"/>
              <a:gd name="connsiteY22" fmla="*/ 326170 h 1464687"/>
              <a:gd name="connsiteX23" fmla="*/ 564789 w 1069203"/>
              <a:gd name="connsiteY23" fmla="*/ 308240 h 1464687"/>
              <a:gd name="connsiteX24" fmla="*/ 528930 w 1069203"/>
              <a:gd name="connsiteY24" fmla="*/ 290311 h 1464687"/>
              <a:gd name="connsiteX25" fmla="*/ 484107 w 1069203"/>
              <a:gd name="connsiteY25" fmla="*/ 254452 h 1464687"/>
              <a:gd name="connsiteX26" fmla="*/ 430319 w 1069203"/>
              <a:gd name="connsiteY26" fmla="*/ 227558 h 1464687"/>
              <a:gd name="connsiteX27" fmla="*/ 394460 w 1069203"/>
              <a:gd name="connsiteY27" fmla="*/ 200664 h 1464687"/>
              <a:gd name="connsiteX28" fmla="*/ 367566 w 1069203"/>
              <a:gd name="connsiteY28" fmla="*/ 182735 h 1464687"/>
              <a:gd name="connsiteX29" fmla="*/ 349636 w 1069203"/>
              <a:gd name="connsiteY29" fmla="*/ 164805 h 1464687"/>
              <a:gd name="connsiteX30" fmla="*/ 242060 w 1069203"/>
              <a:gd name="connsiteY30" fmla="*/ 155840 h 1464687"/>
              <a:gd name="connsiteX31" fmla="*/ 188272 w 1069203"/>
              <a:gd name="connsiteY31" fmla="*/ 137911 h 1464687"/>
              <a:gd name="connsiteX32" fmla="*/ 161377 w 1069203"/>
              <a:gd name="connsiteY32" fmla="*/ 128946 h 1464687"/>
              <a:gd name="connsiteX33" fmla="*/ 98625 w 1069203"/>
              <a:gd name="connsiteY33" fmla="*/ 102052 h 1464687"/>
              <a:gd name="connsiteX34" fmla="*/ 53801 w 1069203"/>
              <a:gd name="connsiteY34" fmla="*/ 75158 h 1464687"/>
              <a:gd name="connsiteX35" fmla="*/ 8977 w 1069203"/>
              <a:gd name="connsiteY35" fmla="*/ 39299 h 1464687"/>
              <a:gd name="connsiteX36" fmla="*/ 8977 w 1069203"/>
              <a:gd name="connsiteY36" fmla="*/ 93087 h 1464687"/>
              <a:gd name="connsiteX37" fmla="*/ 17942 w 1069203"/>
              <a:gd name="connsiteY37" fmla="*/ 128946 h 1464687"/>
              <a:gd name="connsiteX38" fmla="*/ 233095 w 1069203"/>
              <a:gd name="connsiteY38" fmla="*/ 12405 h 146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9203" h="1464687">
                <a:moveTo>
                  <a:pt x="699260" y="1464687"/>
                </a:moveTo>
                <a:cubicBezTo>
                  <a:pt x="815796" y="1418073"/>
                  <a:pt x="693839" y="1476674"/>
                  <a:pt x="762013" y="1419864"/>
                </a:cubicBezTo>
                <a:cubicBezTo>
                  <a:pt x="772279" y="1411309"/>
                  <a:pt x="786269" y="1408565"/>
                  <a:pt x="797872" y="1401935"/>
                </a:cubicBezTo>
                <a:cubicBezTo>
                  <a:pt x="807227" y="1396589"/>
                  <a:pt x="816489" y="1390903"/>
                  <a:pt x="824766" y="1384005"/>
                </a:cubicBezTo>
                <a:cubicBezTo>
                  <a:pt x="854273" y="1359415"/>
                  <a:pt x="887698" y="1312018"/>
                  <a:pt x="905448" y="1285393"/>
                </a:cubicBezTo>
                <a:cubicBezTo>
                  <a:pt x="948720" y="1220486"/>
                  <a:pt x="931670" y="1250879"/>
                  <a:pt x="959236" y="1195746"/>
                </a:cubicBezTo>
                <a:cubicBezTo>
                  <a:pt x="972427" y="1129792"/>
                  <a:pt x="959749" y="1163603"/>
                  <a:pt x="1004060" y="1097135"/>
                </a:cubicBezTo>
                <a:lnTo>
                  <a:pt x="1021989" y="1070240"/>
                </a:lnTo>
                <a:lnTo>
                  <a:pt x="1039919" y="1043346"/>
                </a:lnTo>
                <a:cubicBezTo>
                  <a:pt x="1042907" y="1022428"/>
                  <a:pt x="1043323" y="1000978"/>
                  <a:pt x="1048883" y="980593"/>
                </a:cubicBezTo>
                <a:cubicBezTo>
                  <a:pt x="1052399" y="967700"/>
                  <a:pt x="1066233" y="958086"/>
                  <a:pt x="1066813" y="944735"/>
                </a:cubicBezTo>
                <a:cubicBezTo>
                  <a:pt x="1072169" y="821553"/>
                  <a:pt x="1072725" y="786740"/>
                  <a:pt x="1021989" y="693723"/>
                </a:cubicBezTo>
                <a:cubicBezTo>
                  <a:pt x="1017942" y="686303"/>
                  <a:pt x="1011093" y="680481"/>
                  <a:pt x="1004060" y="675793"/>
                </a:cubicBezTo>
                <a:cubicBezTo>
                  <a:pt x="992941" y="668380"/>
                  <a:pt x="980154" y="663840"/>
                  <a:pt x="968201" y="657864"/>
                </a:cubicBezTo>
                <a:cubicBezTo>
                  <a:pt x="956248" y="642923"/>
                  <a:pt x="943315" y="628715"/>
                  <a:pt x="932342" y="613040"/>
                </a:cubicBezTo>
                <a:cubicBezTo>
                  <a:pt x="922350" y="598766"/>
                  <a:pt x="916145" y="581971"/>
                  <a:pt x="905448" y="568217"/>
                </a:cubicBezTo>
                <a:cubicBezTo>
                  <a:pt x="895070" y="554874"/>
                  <a:pt x="879731" y="545881"/>
                  <a:pt x="869589" y="532358"/>
                </a:cubicBezTo>
                <a:cubicBezTo>
                  <a:pt x="860624" y="520405"/>
                  <a:pt x="853260" y="507064"/>
                  <a:pt x="842695" y="496499"/>
                </a:cubicBezTo>
                <a:cubicBezTo>
                  <a:pt x="802141" y="455945"/>
                  <a:pt x="822783" y="506974"/>
                  <a:pt x="779942" y="442711"/>
                </a:cubicBezTo>
                <a:cubicBezTo>
                  <a:pt x="749208" y="396610"/>
                  <a:pt x="777806" y="432036"/>
                  <a:pt x="735119" y="397887"/>
                </a:cubicBezTo>
                <a:cubicBezTo>
                  <a:pt x="728519" y="392607"/>
                  <a:pt x="725285" y="382387"/>
                  <a:pt x="717189" y="379958"/>
                </a:cubicBezTo>
                <a:cubicBezTo>
                  <a:pt x="694113" y="373035"/>
                  <a:pt x="669378" y="373981"/>
                  <a:pt x="645472" y="370993"/>
                </a:cubicBezTo>
                <a:cubicBezTo>
                  <a:pt x="605115" y="330638"/>
                  <a:pt x="655623" y="378245"/>
                  <a:pt x="582719" y="326170"/>
                </a:cubicBezTo>
                <a:cubicBezTo>
                  <a:pt x="575841" y="321257"/>
                  <a:pt x="571822" y="312928"/>
                  <a:pt x="564789" y="308240"/>
                </a:cubicBezTo>
                <a:cubicBezTo>
                  <a:pt x="553670" y="300827"/>
                  <a:pt x="540533" y="296941"/>
                  <a:pt x="528930" y="290311"/>
                </a:cubicBezTo>
                <a:cubicBezTo>
                  <a:pt x="480640" y="262717"/>
                  <a:pt x="520922" y="283904"/>
                  <a:pt x="484107" y="254452"/>
                </a:cubicBezTo>
                <a:cubicBezTo>
                  <a:pt x="459283" y="234592"/>
                  <a:pt x="458723" y="237026"/>
                  <a:pt x="430319" y="227558"/>
                </a:cubicBezTo>
                <a:cubicBezTo>
                  <a:pt x="418366" y="218593"/>
                  <a:pt x="406618" y="209348"/>
                  <a:pt x="394460" y="200664"/>
                </a:cubicBezTo>
                <a:cubicBezTo>
                  <a:pt x="385693" y="194402"/>
                  <a:pt x="375979" y="189466"/>
                  <a:pt x="367566" y="182735"/>
                </a:cubicBezTo>
                <a:cubicBezTo>
                  <a:pt x="360966" y="177455"/>
                  <a:pt x="357901" y="166576"/>
                  <a:pt x="349636" y="164805"/>
                </a:cubicBezTo>
                <a:cubicBezTo>
                  <a:pt x="314452" y="157265"/>
                  <a:pt x="277919" y="158828"/>
                  <a:pt x="242060" y="155840"/>
                </a:cubicBezTo>
                <a:lnTo>
                  <a:pt x="188272" y="137911"/>
                </a:lnTo>
                <a:cubicBezTo>
                  <a:pt x="179307" y="134923"/>
                  <a:pt x="169240" y="134188"/>
                  <a:pt x="161377" y="128946"/>
                </a:cubicBezTo>
                <a:cubicBezTo>
                  <a:pt x="124232" y="104183"/>
                  <a:pt x="144935" y="113630"/>
                  <a:pt x="98625" y="102052"/>
                </a:cubicBezTo>
                <a:cubicBezTo>
                  <a:pt x="63604" y="67033"/>
                  <a:pt x="100351" y="98433"/>
                  <a:pt x="53801" y="75158"/>
                </a:cubicBezTo>
                <a:cubicBezTo>
                  <a:pt x="31182" y="63849"/>
                  <a:pt x="25654" y="55976"/>
                  <a:pt x="8977" y="39299"/>
                </a:cubicBezTo>
                <a:cubicBezTo>
                  <a:pt x="-3894" y="77915"/>
                  <a:pt x="-2056" y="54471"/>
                  <a:pt x="8977" y="93087"/>
                </a:cubicBezTo>
                <a:cubicBezTo>
                  <a:pt x="12362" y="104934"/>
                  <a:pt x="17942" y="128946"/>
                  <a:pt x="17942" y="128946"/>
                </a:cubicBezTo>
                <a:cubicBezTo>
                  <a:pt x="32178" y="-56122"/>
                  <a:pt x="-12055" y="12405"/>
                  <a:pt x="233095" y="1240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8214032">
            <a:off x="4128888" y="3203111"/>
            <a:ext cx="1162024" cy="1571819"/>
          </a:xfrm>
          <a:custGeom>
            <a:avLst/>
            <a:gdLst>
              <a:gd name="connsiteX0" fmla="*/ 887506 w 887506"/>
              <a:gd name="connsiteY0" fmla="*/ 950259 h 950259"/>
              <a:gd name="connsiteX1" fmla="*/ 824753 w 887506"/>
              <a:gd name="connsiteY1" fmla="*/ 914400 h 950259"/>
              <a:gd name="connsiteX2" fmla="*/ 770965 w 887506"/>
              <a:gd name="connsiteY2" fmla="*/ 869576 h 950259"/>
              <a:gd name="connsiteX3" fmla="*/ 753035 w 887506"/>
              <a:gd name="connsiteY3" fmla="*/ 851647 h 950259"/>
              <a:gd name="connsiteX4" fmla="*/ 645459 w 887506"/>
              <a:gd name="connsiteY4" fmla="*/ 779929 h 950259"/>
              <a:gd name="connsiteX5" fmla="*/ 591671 w 887506"/>
              <a:gd name="connsiteY5" fmla="*/ 753035 h 950259"/>
              <a:gd name="connsiteX6" fmla="*/ 475130 w 887506"/>
              <a:gd name="connsiteY6" fmla="*/ 654423 h 950259"/>
              <a:gd name="connsiteX7" fmla="*/ 421341 w 887506"/>
              <a:gd name="connsiteY7" fmla="*/ 618564 h 950259"/>
              <a:gd name="connsiteX8" fmla="*/ 340659 w 887506"/>
              <a:gd name="connsiteY8" fmla="*/ 546847 h 950259"/>
              <a:gd name="connsiteX9" fmla="*/ 286871 w 887506"/>
              <a:gd name="connsiteY9" fmla="*/ 484094 h 950259"/>
              <a:gd name="connsiteX10" fmla="*/ 259977 w 887506"/>
              <a:gd name="connsiteY10" fmla="*/ 466164 h 950259"/>
              <a:gd name="connsiteX11" fmla="*/ 224118 w 887506"/>
              <a:gd name="connsiteY11" fmla="*/ 421341 h 950259"/>
              <a:gd name="connsiteX12" fmla="*/ 215153 w 887506"/>
              <a:gd name="connsiteY12" fmla="*/ 394447 h 950259"/>
              <a:gd name="connsiteX13" fmla="*/ 197224 w 887506"/>
              <a:gd name="connsiteY13" fmla="*/ 322729 h 950259"/>
              <a:gd name="connsiteX14" fmla="*/ 179294 w 887506"/>
              <a:gd name="connsiteY14" fmla="*/ 251012 h 950259"/>
              <a:gd name="connsiteX15" fmla="*/ 170330 w 887506"/>
              <a:gd name="connsiteY15" fmla="*/ 224117 h 950259"/>
              <a:gd name="connsiteX16" fmla="*/ 161365 w 887506"/>
              <a:gd name="connsiteY16" fmla="*/ 188259 h 950259"/>
              <a:gd name="connsiteX17" fmla="*/ 107577 w 887506"/>
              <a:gd name="connsiteY17" fmla="*/ 134470 h 950259"/>
              <a:gd name="connsiteX18" fmla="*/ 62753 w 887506"/>
              <a:gd name="connsiteY18" fmla="*/ 80682 h 950259"/>
              <a:gd name="connsiteX19" fmla="*/ 53788 w 887506"/>
              <a:gd name="connsiteY19" fmla="*/ 53788 h 950259"/>
              <a:gd name="connsiteX20" fmla="*/ 26894 w 887506"/>
              <a:gd name="connsiteY20" fmla="*/ 44823 h 950259"/>
              <a:gd name="connsiteX21" fmla="*/ 8965 w 887506"/>
              <a:gd name="connsiteY21" fmla="*/ 98612 h 950259"/>
              <a:gd name="connsiteX22" fmla="*/ 0 w 887506"/>
              <a:gd name="connsiteY22" fmla="*/ 143435 h 950259"/>
              <a:gd name="connsiteX23" fmla="*/ 17930 w 887506"/>
              <a:gd name="connsiteY23" fmla="*/ 26894 h 950259"/>
              <a:gd name="connsiteX24" fmla="*/ 26894 w 887506"/>
              <a:gd name="connsiteY24" fmla="*/ 0 h 950259"/>
              <a:gd name="connsiteX25" fmla="*/ 89647 w 887506"/>
              <a:gd name="connsiteY25" fmla="*/ 26894 h 950259"/>
              <a:gd name="connsiteX26" fmla="*/ 107577 w 887506"/>
              <a:gd name="connsiteY26" fmla="*/ 53788 h 950259"/>
              <a:gd name="connsiteX27" fmla="*/ 188259 w 887506"/>
              <a:gd name="connsiteY27" fmla="*/ 89647 h 950259"/>
              <a:gd name="connsiteX28" fmla="*/ 242047 w 887506"/>
              <a:gd name="connsiteY28" fmla="*/ 116541 h 950259"/>
              <a:gd name="connsiteX29" fmla="*/ 259977 w 887506"/>
              <a:gd name="connsiteY29" fmla="*/ 116541 h 9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7506" h="950259">
                <a:moveTo>
                  <a:pt x="887506" y="950259"/>
                </a:moveTo>
                <a:cubicBezTo>
                  <a:pt x="866588" y="938306"/>
                  <a:pt x="844561" y="928113"/>
                  <a:pt x="824753" y="914400"/>
                </a:cubicBezTo>
                <a:cubicBezTo>
                  <a:pt x="805564" y="901115"/>
                  <a:pt x="788529" y="884945"/>
                  <a:pt x="770965" y="869576"/>
                </a:cubicBezTo>
                <a:cubicBezTo>
                  <a:pt x="764604" y="864010"/>
                  <a:pt x="759913" y="856560"/>
                  <a:pt x="753035" y="851647"/>
                </a:cubicBezTo>
                <a:cubicBezTo>
                  <a:pt x="717966" y="826597"/>
                  <a:pt x="684006" y="799203"/>
                  <a:pt x="645459" y="779929"/>
                </a:cubicBezTo>
                <a:cubicBezTo>
                  <a:pt x="627530" y="770964"/>
                  <a:pt x="607809" y="764926"/>
                  <a:pt x="591671" y="753035"/>
                </a:cubicBezTo>
                <a:cubicBezTo>
                  <a:pt x="550704" y="722848"/>
                  <a:pt x="517471" y="682650"/>
                  <a:pt x="475130" y="654423"/>
                </a:cubicBezTo>
                <a:cubicBezTo>
                  <a:pt x="457200" y="642470"/>
                  <a:pt x="437895" y="632359"/>
                  <a:pt x="421341" y="618564"/>
                </a:cubicBezTo>
                <a:cubicBezTo>
                  <a:pt x="298529" y="516221"/>
                  <a:pt x="414743" y="596235"/>
                  <a:pt x="340659" y="546847"/>
                </a:cubicBezTo>
                <a:cubicBezTo>
                  <a:pt x="320873" y="520465"/>
                  <a:pt x="311845" y="504906"/>
                  <a:pt x="286871" y="484094"/>
                </a:cubicBezTo>
                <a:cubicBezTo>
                  <a:pt x="278594" y="477196"/>
                  <a:pt x="268390" y="472895"/>
                  <a:pt x="259977" y="466164"/>
                </a:cubicBezTo>
                <a:cubicBezTo>
                  <a:pt x="246078" y="455045"/>
                  <a:pt x="231885" y="436876"/>
                  <a:pt x="224118" y="421341"/>
                </a:cubicBezTo>
                <a:cubicBezTo>
                  <a:pt x="219892" y="412889"/>
                  <a:pt x="217639" y="403564"/>
                  <a:pt x="215153" y="394447"/>
                </a:cubicBezTo>
                <a:cubicBezTo>
                  <a:pt x="208669" y="370674"/>
                  <a:pt x="203200" y="346635"/>
                  <a:pt x="197224" y="322729"/>
                </a:cubicBezTo>
                <a:cubicBezTo>
                  <a:pt x="197223" y="322726"/>
                  <a:pt x="179295" y="251016"/>
                  <a:pt x="179294" y="251012"/>
                </a:cubicBezTo>
                <a:cubicBezTo>
                  <a:pt x="176306" y="242047"/>
                  <a:pt x="172926" y="233203"/>
                  <a:pt x="170330" y="224117"/>
                </a:cubicBezTo>
                <a:cubicBezTo>
                  <a:pt x="166945" y="212270"/>
                  <a:pt x="168430" y="198352"/>
                  <a:pt x="161365" y="188259"/>
                </a:cubicBezTo>
                <a:cubicBezTo>
                  <a:pt x="146824" y="167486"/>
                  <a:pt x="121642" y="155567"/>
                  <a:pt x="107577" y="134470"/>
                </a:cubicBezTo>
                <a:cubicBezTo>
                  <a:pt x="82614" y="97027"/>
                  <a:pt x="97266" y="115195"/>
                  <a:pt x="62753" y="80682"/>
                </a:cubicBezTo>
                <a:cubicBezTo>
                  <a:pt x="59765" y="71717"/>
                  <a:pt x="60470" y="60470"/>
                  <a:pt x="53788" y="53788"/>
                </a:cubicBezTo>
                <a:cubicBezTo>
                  <a:pt x="47106" y="47106"/>
                  <a:pt x="33576" y="38141"/>
                  <a:pt x="26894" y="44823"/>
                </a:cubicBezTo>
                <a:cubicBezTo>
                  <a:pt x="13530" y="58187"/>
                  <a:pt x="12672" y="80080"/>
                  <a:pt x="8965" y="98612"/>
                </a:cubicBezTo>
                <a:cubicBezTo>
                  <a:pt x="5977" y="113553"/>
                  <a:pt x="0" y="158672"/>
                  <a:pt x="0" y="143435"/>
                </a:cubicBezTo>
                <a:cubicBezTo>
                  <a:pt x="0" y="103693"/>
                  <a:pt x="7103" y="64788"/>
                  <a:pt x="17930" y="26894"/>
                </a:cubicBezTo>
                <a:cubicBezTo>
                  <a:pt x="20526" y="17808"/>
                  <a:pt x="23906" y="8965"/>
                  <a:pt x="26894" y="0"/>
                </a:cubicBezTo>
                <a:cubicBezTo>
                  <a:pt x="54329" y="6858"/>
                  <a:pt x="69009" y="6256"/>
                  <a:pt x="89647" y="26894"/>
                </a:cubicBezTo>
                <a:cubicBezTo>
                  <a:pt x="97266" y="34513"/>
                  <a:pt x="99958" y="46169"/>
                  <a:pt x="107577" y="53788"/>
                </a:cubicBezTo>
                <a:cubicBezTo>
                  <a:pt x="144066" y="90276"/>
                  <a:pt x="135003" y="54144"/>
                  <a:pt x="188259" y="89647"/>
                </a:cubicBezTo>
                <a:cubicBezTo>
                  <a:pt x="210924" y="104757"/>
                  <a:pt x="215537" y="111239"/>
                  <a:pt x="242047" y="116541"/>
                </a:cubicBezTo>
                <a:cubicBezTo>
                  <a:pt x="247908" y="117713"/>
                  <a:pt x="254000" y="116541"/>
                  <a:pt x="259977" y="1165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790014" y="3272328"/>
            <a:ext cx="653910" cy="910180"/>
          </a:xfrm>
          <a:custGeom>
            <a:avLst/>
            <a:gdLst>
              <a:gd name="connsiteX0" fmla="*/ 887506 w 887506"/>
              <a:gd name="connsiteY0" fmla="*/ 950259 h 950259"/>
              <a:gd name="connsiteX1" fmla="*/ 824753 w 887506"/>
              <a:gd name="connsiteY1" fmla="*/ 914400 h 950259"/>
              <a:gd name="connsiteX2" fmla="*/ 770965 w 887506"/>
              <a:gd name="connsiteY2" fmla="*/ 869576 h 950259"/>
              <a:gd name="connsiteX3" fmla="*/ 753035 w 887506"/>
              <a:gd name="connsiteY3" fmla="*/ 851647 h 950259"/>
              <a:gd name="connsiteX4" fmla="*/ 645459 w 887506"/>
              <a:gd name="connsiteY4" fmla="*/ 779929 h 950259"/>
              <a:gd name="connsiteX5" fmla="*/ 591671 w 887506"/>
              <a:gd name="connsiteY5" fmla="*/ 753035 h 950259"/>
              <a:gd name="connsiteX6" fmla="*/ 475130 w 887506"/>
              <a:gd name="connsiteY6" fmla="*/ 654423 h 950259"/>
              <a:gd name="connsiteX7" fmla="*/ 421341 w 887506"/>
              <a:gd name="connsiteY7" fmla="*/ 618564 h 950259"/>
              <a:gd name="connsiteX8" fmla="*/ 340659 w 887506"/>
              <a:gd name="connsiteY8" fmla="*/ 546847 h 950259"/>
              <a:gd name="connsiteX9" fmla="*/ 286871 w 887506"/>
              <a:gd name="connsiteY9" fmla="*/ 484094 h 950259"/>
              <a:gd name="connsiteX10" fmla="*/ 259977 w 887506"/>
              <a:gd name="connsiteY10" fmla="*/ 466164 h 950259"/>
              <a:gd name="connsiteX11" fmla="*/ 224118 w 887506"/>
              <a:gd name="connsiteY11" fmla="*/ 421341 h 950259"/>
              <a:gd name="connsiteX12" fmla="*/ 215153 w 887506"/>
              <a:gd name="connsiteY12" fmla="*/ 394447 h 950259"/>
              <a:gd name="connsiteX13" fmla="*/ 197224 w 887506"/>
              <a:gd name="connsiteY13" fmla="*/ 322729 h 950259"/>
              <a:gd name="connsiteX14" fmla="*/ 179294 w 887506"/>
              <a:gd name="connsiteY14" fmla="*/ 251012 h 950259"/>
              <a:gd name="connsiteX15" fmla="*/ 170330 w 887506"/>
              <a:gd name="connsiteY15" fmla="*/ 224117 h 950259"/>
              <a:gd name="connsiteX16" fmla="*/ 161365 w 887506"/>
              <a:gd name="connsiteY16" fmla="*/ 188259 h 950259"/>
              <a:gd name="connsiteX17" fmla="*/ 107577 w 887506"/>
              <a:gd name="connsiteY17" fmla="*/ 134470 h 950259"/>
              <a:gd name="connsiteX18" fmla="*/ 62753 w 887506"/>
              <a:gd name="connsiteY18" fmla="*/ 80682 h 950259"/>
              <a:gd name="connsiteX19" fmla="*/ 53788 w 887506"/>
              <a:gd name="connsiteY19" fmla="*/ 53788 h 950259"/>
              <a:gd name="connsiteX20" fmla="*/ 26894 w 887506"/>
              <a:gd name="connsiteY20" fmla="*/ 44823 h 950259"/>
              <a:gd name="connsiteX21" fmla="*/ 8965 w 887506"/>
              <a:gd name="connsiteY21" fmla="*/ 98612 h 950259"/>
              <a:gd name="connsiteX22" fmla="*/ 0 w 887506"/>
              <a:gd name="connsiteY22" fmla="*/ 143435 h 950259"/>
              <a:gd name="connsiteX23" fmla="*/ 17930 w 887506"/>
              <a:gd name="connsiteY23" fmla="*/ 26894 h 950259"/>
              <a:gd name="connsiteX24" fmla="*/ 26894 w 887506"/>
              <a:gd name="connsiteY24" fmla="*/ 0 h 950259"/>
              <a:gd name="connsiteX25" fmla="*/ 89647 w 887506"/>
              <a:gd name="connsiteY25" fmla="*/ 26894 h 950259"/>
              <a:gd name="connsiteX26" fmla="*/ 107577 w 887506"/>
              <a:gd name="connsiteY26" fmla="*/ 53788 h 950259"/>
              <a:gd name="connsiteX27" fmla="*/ 188259 w 887506"/>
              <a:gd name="connsiteY27" fmla="*/ 89647 h 950259"/>
              <a:gd name="connsiteX28" fmla="*/ 242047 w 887506"/>
              <a:gd name="connsiteY28" fmla="*/ 116541 h 950259"/>
              <a:gd name="connsiteX29" fmla="*/ 259977 w 887506"/>
              <a:gd name="connsiteY29" fmla="*/ 116541 h 9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7506" h="950259">
                <a:moveTo>
                  <a:pt x="887506" y="950259"/>
                </a:moveTo>
                <a:cubicBezTo>
                  <a:pt x="866588" y="938306"/>
                  <a:pt x="844561" y="928113"/>
                  <a:pt x="824753" y="914400"/>
                </a:cubicBezTo>
                <a:cubicBezTo>
                  <a:pt x="805564" y="901115"/>
                  <a:pt x="788529" y="884945"/>
                  <a:pt x="770965" y="869576"/>
                </a:cubicBezTo>
                <a:cubicBezTo>
                  <a:pt x="764604" y="864010"/>
                  <a:pt x="759913" y="856560"/>
                  <a:pt x="753035" y="851647"/>
                </a:cubicBezTo>
                <a:cubicBezTo>
                  <a:pt x="717966" y="826597"/>
                  <a:pt x="684006" y="799203"/>
                  <a:pt x="645459" y="779929"/>
                </a:cubicBezTo>
                <a:cubicBezTo>
                  <a:pt x="627530" y="770964"/>
                  <a:pt x="607809" y="764926"/>
                  <a:pt x="591671" y="753035"/>
                </a:cubicBezTo>
                <a:cubicBezTo>
                  <a:pt x="550704" y="722848"/>
                  <a:pt x="517471" y="682650"/>
                  <a:pt x="475130" y="654423"/>
                </a:cubicBezTo>
                <a:cubicBezTo>
                  <a:pt x="457200" y="642470"/>
                  <a:pt x="437895" y="632359"/>
                  <a:pt x="421341" y="618564"/>
                </a:cubicBezTo>
                <a:cubicBezTo>
                  <a:pt x="298529" y="516221"/>
                  <a:pt x="414743" y="596235"/>
                  <a:pt x="340659" y="546847"/>
                </a:cubicBezTo>
                <a:cubicBezTo>
                  <a:pt x="320873" y="520465"/>
                  <a:pt x="311845" y="504906"/>
                  <a:pt x="286871" y="484094"/>
                </a:cubicBezTo>
                <a:cubicBezTo>
                  <a:pt x="278594" y="477196"/>
                  <a:pt x="268390" y="472895"/>
                  <a:pt x="259977" y="466164"/>
                </a:cubicBezTo>
                <a:cubicBezTo>
                  <a:pt x="246078" y="455045"/>
                  <a:pt x="231885" y="436876"/>
                  <a:pt x="224118" y="421341"/>
                </a:cubicBezTo>
                <a:cubicBezTo>
                  <a:pt x="219892" y="412889"/>
                  <a:pt x="217639" y="403564"/>
                  <a:pt x="215153" y="394447"/>
                </a:cubicBezTo>
                <a:cubicBezTo>
                  <a:pt x="208669" y="370674"/>
                  <a:pt x="203200" y="346635"/>
                  <a:pt x="197224" y="322729"/>
                </a:cubicBezTo>
                <a:cubicBezTo>
                  <a:pt x="197223" y="322726"/>
                  <a:pt x="179295" y="251016"/>
                  <a:pt x="179294" y="251012"/>
                </a:cubicBezTo>
                <a:cubicBezTo>
                  <a:pt x="176306" y="242047"/>
                  <a:pt x="172926" y="233203"/>
                  <a:pt x="170330" y="224117"/>
                </a:cubicBezTo>
                <a:cubicBezTo>
                  <a:pt x="166945" y="212270"/>
                  <a:pt x="168430" y="198352"/>
                  <a:pt x="161365" y="188259"/>
                </a:cubicBezTo>
                <a:cubicBezTo>
                  <a:pt x="146824" y="167486"/>
                  <a:pt x="121642" y="155567"/>
                  <a:pt x="107577" y="134470"/>
                </a:cubicBezTo>
                <a:cubicBezTo>
                  <a:pt x="82614" y="97027"/>
                  <a:pt x="97266" y="115195"/>
                  <a:pt x="62753" y="80682"/>
                </a:cubicBezTo>
                <a:cubicBezTo>
                  <a:pt x="59765" y="71717"/>
                  <a:pt x="60470" y="60470"/>
                  <a:pt x="53788" y="53788"/>
                </a:cubicBezTo>
                <a:cubicBezTo>
                  <a:pt x="47106" y="47106"/>
                  <a:pt x="33576" y="38141"/>
                  <a:pt x="26894" y="44823"/>
                </a:cubicBezTo>
                <a:cubicBezTo>
                  <a:pt x="13530" y="58187"/>
                  <a:pt x="12672" y="80080"/>
                  <a:pt x="8965" y="98612"/>
                </a:cubicBezTo>
                <a:cubicBezTo>
                  <a:pt x="5977" y="113553"/>
                  <a:pt x="0" y="158672"/>
                  <a:pt x="0" y="143435"/>
                </a:cubicBezTo>
                <a:cubicBezTo>
                  <a:pt x="0" y="103693"/>
                  <a:pt x="7103" y="64788"/>
                  <a:pt x="17930" y="26894"/>
                </a:cubicBezTo>
                <a:cubicBezTo>
                  <a:pt x="20526" y="17808"/>
                  <a:pt x="23906" y="8965"/>
                  <a:pt x="26894" y="0"/>
                </a:cubicBezTo>
                <a:cubicBezTo>
                  <a:pt x="54329" y="6858"/>
                  <a:pt x="69009" y="6256"/>
                  <a:pt x="89647" y="26894"/>
                </a:cubicBezTo>
                <a:cubicBezTo>
                  <a:pt x="97266" y="34513"/>
                  <a:pt x="99958" y="46169"/>
                  <a:pt x="107577" y="53788"/>
                </a:cubicBezTo>
                <a:cubicBezTo>
                  <a:pt x="144066" y="90276"/>
                  <a:pt x="135003" y="54144"/>
                  <a:pt x="188259" y="89647"/>
                </a:cubicBezTo>
                <a:cubicBezTo>
                  <a:pt x="210924" y="104757"/>
                  <a:pt x="215537" y="111239"/>
                  <a:pt x="242047" y="116541"/>
                </a:cubicBezTo>
                <a:cubicBezTo>
                  <a:pt x="247908" y="117713"/>
                  <a:pt x="254000" y="116541"/>
                  <a:pt x="259977" y="1165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86704" y="2935916"/>
            <a:ext cx="1252271" cy="276999"/>
          </a:xfrm>
          <a:prstGeom prst="rect">
            <a:avLst/>
          </a:prstGeom>
          <a:solidFill>
            <a:schemeClr val="bg1"/>
          </a:solidFill>
          <a:ln>
            <a:solidFill>
              <a:schemeClr val="tx1"/>
            </a:solidFill>
          </a:ln>
        </p:spPr>
        <p:txBody>
          <a:bodyPr wrap="square" rtlCol="0">
            <a:spAutoFit/>
          </a:bodyPr>
          <a:lstStyle/>
          <a:p>
            <a:r>
              <a:rPr lang="en-US" sz="1200" dirty="0" smtClean="0"/>
              <a:t>Constantinople</a:t>
            </a:r>
            <a:endParaRPr lang="en-US" sz="1200" dirty="0"/>
          </a:p>
        </p:txBody>
      </p:sp>
      <p:sp>
        <p:nvSpPr>
          <p:cNvPr id="27" name="TextBox 26"/>
          <p:cNvSpPr txBox="1"/>
          <p:nvPr/>
        </p:nvSpPr>
        <p:spPr>
          <a:xfrm>
            <a:off x="3615331" y="3002653"/>
            <a:ext cx="762000" cy="276999"/>
          </a:xfrm>
          <a:prstGeom prst="rect">
            <a:avLst/>
          </a:prstGeom>
          <a:solidFill>
            <a:schemeClr val="bg1"/>
          </a:solidFill>
          <a:ln>
            <a:solidFill>
              <a:schemeClr val="tx1"/>
            </a:solidFill>
          </a:ln>
        </p:spPr>
        <p:txBody>
          <a:bodyPr wrap="square" rtlCol="0">
            <a:spAutoFit/>
          </a:bodyPr>
          <a:lstStyle/>
          <a:p>
            <a:r>
              <a:rPr lang="en-US" sz="1200" dirty="0" smtClean="0"/>
              <a:t>Rome</a:t>
            </a:r>
            <a:endParaRPr lang="en-US" sz="1200" dirty="0"/>
          </a:p>
        </p:txBody>
      </p:sp>
      <p:sp>
        <p:nvSpPr>
          <p:cNvPr id="28" name="TextBox 27"/>
          <p:cNvSpPr txBox="1"/>
          <p:nvPr/>
        </p:nvSpPr>
        <p:spPr>
          <a:xfrm>
            <a:off x="7372776" y="4837365"/>
            <a:ext cx="1009223" cy="276999"/>
          </a:xfrm>
          <a:prstGeom prst="rect">
            <a:avLst/>
          </a:prstGeom>
          <a:solidFill>
            <a:schemeClr val="bg1"/>
          </a:solidFill>
          <a:ln>
            <a:solidFill>
              <a:schemeClr val="tx1"/>
            </a:solidFill>
          </a:ln>
        </p:spPr>
        <p:txBody>
          <a:bodyPr wrap="square" rtlCol="0">
            <a:spAutoFit/>
          </a:bodyPr>
          <a:lstStyle/>
          <a:p>
            <a:r>
              <a:rPr lang="en-US" sz="1200" dirty="0" smtClean="0"/>
              <a:t>Jerusalem</a:t>
            </a:r>
            <a:endParaRPr lang="en-US" sz="1200" dirty="0"/>
          </a:p>
        </p:txBody>
      </p:sp>
      <p:sp>
        <p:nvSpPr>
          <p:cNvPr id="29" name="TextBox 28"/>
          <p:cNvSpPr txBox="1"/>
          <p:nvPr/>
        </p:nvSpPr>
        <p:spPr>
          <a:xfrm>
            <a:off x="5391096" y="4857363"/>
            <a:ext cx="1029543" cy="276999"/>
          </a:xfrm>
          <a:prstGeom prst="rect">
            <a:avLst/>
          </a:prstGeom>
          <a:solidFill>
            <a:schemeClr val="bg1"/>
          </a:solidFill>
          <a:ln>
            <a:solidFill>
              <a:schemeClr val="tx1"/>
            </a:solidFill>
          </a:ln>
        </p:spPr>
        <p:txBody>
          <a:bodyPr wrap="square" rtlCol="0">
            <a:spAutoFit/>
          </a:bodyPr>
          <a:lstStyle/>
          <a:p>
            <a:r>
              <a:rPr lang="en-US" sz="1200" dirty="0" smtClean="0"/>
              <a:t>Alexandria</a:t>
            </a:r>
            <a:endParaRPr lang="en-US" sz="1200" dirty="0"/>
          </a:p>
        </p:txBody>
      </p:sp>
      <p:sp>
        <p:nvSpPr>
          <p:cNvPr id="30" name="Freeform 29"/>
          <p:cNvSpPr/>
          <p:nvPr/>
        </p:nvSpPr>
        <p:spPr>
          <a:xfrm rot="14285836" flipV="1">
            <a:off x="7779894" y="4266229"/>
            <a:ext cx="986264" cy="1662327"/>
          </a:xfrm>
          <a:custGeom>
            <a:avLst/>
            <a:gdLst>
              <a:gd name="connsiteX0" fmla="*/ 887506 w 887506"/>
              <a:gd name="connsiteY0" fmla="*/ 950259 h 950259"/>
              <a:gd name="connsiteX1" fmla="*/ 824753 w 887506"/>
              <a:gd name="connsiteY1" fmla="*/ 914400 h 950259"/>
              <a:gd name="connsiteX2" fmla="*/ 770965 w 887506"/>
              <a:gd name="connsiteY2" fmla="*/ 869576 h 950259"/>
              <a:gd name="connsiteX3" fmla="*/ 753035 w 887506"/>
              <a:gd name="connsiteY3" fmla="*/ 851647 h 950259"/>
              <a:gd name="connsiteX4" fmla="*/ 645459 w 887506"/>
              <a:gd name="connsiteY4" fmla="*/ 779929 h 950259"/>
              <a:gd name="connsiteX5" fmla="*/ 591671 w 887506"/>
              <a:gd name="connsiteY5" fmla="*/ 753035 h 950259"/>
              <a:gd name="connsiteX6" fmla="*/ 475130 w 887506"/>
              <a:gd name="connsiteY6" fmla="*/ 654423 h 950259"/>
              <a:gd name="connsiteX7" fmla="*/ 421341 w 887506"/>
              <a:gd name="connsiteY7" fmla="*/ 618564 h 950259"/>
              <a:gd name="connsiteX8" fmla="*/ 340659 w 887506"/>
              <a:gd name="connsiteY8" fmla="*/ 546847 h 950259"/>
              <a:gd name="connsiteX9" fmla="*/ 286871 w 887506"/>
              <a:gd name="connsiteY9" fmla="*/ 484094 h 950259"/>
              <a:gd name="connsiteX10" fmla="*/ 259977 w 887506"/>
              <a:gd name="connsiteY10" fmla="*/ 466164 h 950259"/>
              <a:gd name="connsiteX11" fmla="*/ 224118 w 887506"/>
              <a:gd name="connsiteY11" fmla="*/ 421341 h 950259"/>
              <a:gd name="connsiteX12" fmla="*/ 215153 w 887506"/>
              <a:gd name="connsiteY12" fmla="*/ 394447 h 950259"/>
              <a:gd name="connsiteX13" fmla="*/ 197224 w 887506"/>
              <a:gd name="connsiteY13" fmla="*/ 322729 h 950259"/>
              <a:gd name="connsiteX14" fmla="*/ 179294 w 887506"/>
              <a:gd name="connsiteY14" fmla="*/ 251012 h 950259"/>
              <a:gd name="connsiteX15" fmla="*/ 170330 w 887506"/>
              <a:gd name="connsiteY15" fmla="*/ 224117 h 950259"/>
              <a:gd name="connsiteX16" fmla="*/ 161365 w 887506"/>
              <a:gd name="connsiteY16" fmla="*/ 188259 h 950259"/>
              <a:gd name="connsiteX17" fmla="*/ 107577 w 887506"/>
              <a:gd name="connsiteY17" fmla="*/ 134470 h 950259"/>
              <a:gd name="connsiteX18" fmla="*/ 62753 w 887506"/>
              <a:gd name="connsiteY18" fmla="*/ 80682 h 950259"/>
              <a:gd name="connsiteX19" fmla="*/ 53788 w 887506"/>
              <a:gd name="connsiteY19" fmla="*/ 53788 h 950259"/>
              <a:gd name="connsiteX20" fmla="*/ 26894 w 887506"/>
              <a:gd name="connsiteY20" fmla="*/ 44823 h 950259"/>
              <a:gd name="connsiteX21" fmla="*/ 8965 w 887506"/>
              <a:gd name="connsiteY21" fmla="*/ 98612 h 950259"/>
              <a:gd name="connsiteX22" fmla="*/ 0 w 887506"/>
              <a:gd name="connsiteY22" fmla="*/ 143435 h 950259"/>
              <a:gd name="connsiteX23" fmla="*/ 17930 w 887506"/>
              <a:gd name="connsiteY23" fmla="*/ 26894 h 950259"/>
              <a:gd name="connsiteX24" fmla="*/ 26894 w 887506"/>
              <a:gd name="connsiteY24" fmla="*/ 0 h 950259"/>
              <a:gd name="connsiteX25" fmla="*/ 89647 w 887506"/>
              <a:gd name="connsiteY25" fmla="*/ 26894 h 950259"/>
              <a:gd name="connsiteX26" fmla="*/ 107577 w 887506"/>
              <a:gd name="connsiteY26" fmla="*/ 53788 h 950259"/>
              <a:gd name="connsiteX27" fmla="*/ 188259 w 887506"/>
              <a:gd name="connsiteY27" fmla="*/ 89647 h 950259"/>
              <a:gd name="connsiteX28" fmla="*/ 242047 w 887506"/>
              <a:gd name="connsiteY28" fmla="*/ 116541 h 950259"/>
              <a:gd name="connsiteX29" fmla="*/ 259977 w 887506"/>
              <a:gd name="connsiteY29" fmla="*/ 116541 h 9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7506" h="950259">
                <a:moveTo>
                  <a:pt x="887506" y="950259"/>
                </a:moveTo>
                <a:cubicBezTo>
                  <a:pt x="866588" y="938306"/>
                  <a:pt x="844561" y="928113"/>
                  <a:pt x="824753" y="914400"/>
                </a:cubicBezTo>
                <a:cubicBezTo>
                  <a:pt x="805564" y="901115"/>
                  <a:pt x="788529" y="884945"/>
                  <a:pt x="770965" y="869576"/>
                </a:cubicBezTo>
                <a:cubicBezTo>
                  <a:pt x="764604" y="864010"/>
                  <a:pt x="759913" y="856560"/>
                  <a:pt x="753035" y="851647"/>
                </a:cubicBezTo>
                <a:cubicBezTo>
                  <a:pt x="717966" y="826597"/>
                  <a:pt x="684006" y="799203"/>
                  <a:pt x="645459" y="779929"/>
                </a:cubicBezTo>
                <a:cubicBezTo>
                  <a:pt x="627530" y="770964"/>
                  <a:pt x="607809" y="764926"/>
                  <a:pt x="591671" y="753035"/>
                </a:cubicBezTo>
                <a:cubicBezTo>
                  <a:pt x="550704" y="722848"/>
                  <a:pt x="517471" y="682650"/>
                  <a:pt x="475130" y="654423"/>
                </a:cubicBezTo>
                <a:cubicBezTo>
                  <a:pt x="457200" y="642470"/>
                  <a:pt x="437895" y="632359"/>
                  <a:pt x="421341" y="618564"/>
                </a:cubicBezTo>
                <a:cubicBezTo>
                  <a:pt x="298529" y="516221"/>
                  <a:pt x="414743" y="596235"/>
                  <a:pt x="340659" y="546847"/>
                </a:cubicBezTo>
                <a:cubicBezTo>
                  <a:pt x="320873" y="520465"/>
                  <a:pt x="311845" y="504906"/>
                  <a:pt x="286871" y="484094"/>
                </a:cubicBezTo>
                <a:cubicBezTo>
                  <a:pt x="278594" y="477196"/>
                  <a:pt x="268390" y="472895"/>
                  <a:pt x="259977" y="466164"/>
                </a:cubicBezTo>
                <a:cubicBezTo>
                  <a:pt x="246078" y="455045"/>
                  <a:pt x="231885" y="436876"/>
                  <a:pt x="224118" y="421341"/>
                </a:cubicBezTo>
                <a:cubicBezTo>
                  <a:pt x="219892" y="412889"/>
                  <a:pt x="217639" y="403564"/>
                  <a:pt x="215153" y="394447"/>
                </a:cubicBezTo>
                <a:cubicBezTo>
                  <a:pt x="208669" y="370674"/>
                  <a:pt x="203200" y="346635"/>
                  <a:pt x="197224" y="322729"/>
                </a:cubicBezTo>
                <a:cubicBezTo>
                  <a:pt x="197223" y="322726"/>
                  <a:pt x="179295" y="251016"/>
                  <a:pt x="179294" y="251012"/>
                </a:cubicBezTo>
                <a:cubicBezTo>
                  <a:pt x="176306" y="242047"/>
                  <a:pt x="172926" y="233203"/>
                  <a:pt x="170330" y="224117"/>
                </a:cubicBezTo>
                <a:cubicBezTo>
                  <a:pt x="166945" y="212270"/>
                  <a:pt x="168430" y="198352"/>
                  <a:pt x="161365" y="188259"/>
                </a:cubicBezTo>
                <a:cubicBezTo>
                  <a:pt x="146824" y="167486"/>
                  <a:pt x="121642" y="155567"/>
                  <a:pt x="107577" y="134470"/>
                </a:cubicBezTo>
                <a:cubicBezTo>
                  <a:pt x="82614" y="97027"/>
                  <a:pt x="97266" y="115195"/>
                  <a:pt x="62753" y="80682"/>
                </a:cubicBezTo>
                <a:cubicBezTo>
                  <a:pt x="59765" y="71717"/>
                  <a:pt x="60470" y="60470"/>
                  <a:pt x="53788" y="53788"/>
                </a:cubicBezTo>
                <a:cubicBezTo>
                  <a:pt x="47106" y="47106"/>
                  <a:pt x="33576" y="38141"/>
                  <a:pt x="26894" y="44823"/>
                </a:cubicBezTo>
                <a:cubicBezTo>
                  <a:pt x="13530" y="58187"/>
                  <a:pt x="12672" y="80080"/>
                  <a:pt x="8965" y="98612"/>
                </a:cubicBezTo>
                <a:cubicBezTo>
                  <a:pt x="5977" y="113553"/>
                  <a:pt x="0" y="158672"/>
                  <a:pt x="0" y="143435"/>
                </a:cubicBezTo>
                <a:cubicBezTo>
                  <a:pt x="0" y="103693"/>
                  <a:pt x="7103" y="64788"/>
                  <a:pt x="17930" y="26894"/>
                </a:cubicBezTo>
                <a:cubicBezTo>
                  <a:pt x="20526" y="17808"/>
                  <a:pt x="23906" y="8965"/>
                  <a:pt x="26894" y="0"/>
                </a:cubicBezTo>
                <a:cubicBezTo>
                  <a:pt x="54329" y="6858"/>
                  <a:pt x="69009" y="6256"/>
                  <a:pt x="89647" y="26894"/>
                </a:cubicBezTo>
                <a:cubicBezTo>
                  <a:pt x="97266" y="34513"/>
                  <a:pt x="99958" y="46169"/>
                  <a:pt x="107577" y="53788"/>
                </a:cubicBezTo>
                <a:cubicBezTo>
                  <a:pt x="144066" y="90276"/>
                  <a:pt x="135003" y="54144"/>
                  <a:pt x="188259" y="89647"/>
                </a:cubicBezTo>
                <a:cubicBezTo>
                  <a:pt x="210924" y="104757"/>
                  <a:pt x="215537" y="111239"/>
                  <a:pt x="242047" y="116541"/>
                </a:cubicBezTo>
                <a:cubicBezTo>
                  <a:pt x="247908" y="117713"/>
                  <a:pt x="254000" y="116541"/>
                  <a:pt x="259977" y="1165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285836">
            <a:off x="6601132" y="5534122"/>
            <a:ext cx="234894" cy="303550"/>
          </a:xfrm>
          <a:custGeom>
            <a:avLst/>
            <a:gdLst>
              <a:gd name="connsiteX0" fmla="*/ 887506 w 887506"/>
              <a:gd name="connsiteY0" fmla="*/ 950259 h 950259"/>
              <a:gd name="connsiteX1" fmla="*/ 824753 w 887506"/>
              <a:gd name="connsiteY1" fmla="*/ 914400 h 950259"/>
              <a:gd name="connsiteX2" fmla="*/ 770965 w 887506"/>
              <a:gd name="connsiteY2" fmla="*/ 869576 h 950259"/>
              <a:gd name="connsiteX3" fmla="*/ 753035 w 887506"/>
              <a:gd name="connsiteY3" fmla="*/ 851647 h 950259"/>
              <a:gd name="connsiteX4" fmla="*/ 645459 w 887506"/>
              <a:gd name="connsiteY4" fmla="*/ 779929 h 950259"/>
              <a:gd name="connsiteX5" fmla="*/ 591671 w 887506"/>
              <a:gd name="connsiteY5" fmla="*/ 753035 h 950259"/>
              <a:gd name="connsiteX6" fmla="*/ 475130 w 887506"/>
              <a:gd name="connsiteY6" fmla="*/ 654423 h 950259"/>
              <a:gd name="connsiteX7" fmla="*/ 421341 w 887506"/>
              <a:gd name="connsiteY7" fmla="*/ 618564 h 950259"/>
              <a:gd name="connsiteX8" fmla="*/ 340659 w 887506"/>
              <a:gd name="connsiteY8" fmla="*/ 546847 h 950259"/>
              <a:gd name="connsiteX9" fmla="*/ 286871 w 887506"/>
              <a:gd name="connsiteY9" fmla="*/ 484094 h 950259"/>
              <a:gd name="connsiteX10" fmla="*/ 259977 w 887506"/>
              <a:gd name="connsiteY10" fmla="*/ 466164 h 950259"/>
              <a:gd name="connsiteX11" fmla="*/ 224118 w 887506"/>
              <a:gd name="connsiteY11" fmla="*/ 421341 h 950259"/>
              <a:gd name="connsiteX12" fmla="*/ 215153 w 887506"/>
              <a:gd name="connsiteY12" fmla="*/ 394447 h 950259"/>
              <a:gd name="connsiteX13" fmla="*/ 197224 w 887506"/>
              <a:gd name="connsiteY13" fmla="*/ 322729 h 950259"/>
              <a:gd name="connsiteX14" fmla="*/ 179294 w 887506"/>
              <a:gd name="connsiteY14" fmla="*/ 251012 h 950259"/>
              <a:gd name="connsiteX15" fmla="*/ 170330 w 887506"/>
              <a:gd name="connsiteY15" fmla="*/ 224117 h 950259"/>
              <a:gd name="connsiteX16" fmla="*/ 161365 w 887506"/>
              <a:gd name="connsiteY16" fmla="*/ 188259 h 950259"/>
              <a:gd name="connsiteX17" fmla="*/ 107577 w 887506"/>
              <a:gd name="connsiteY17" fmla="*/ 134470 h 950259"/>
              <a:gd name="connsiteX18" fmla="*/ 62753 w 887506"/>
              <a:gd name="connsiteY18" fmla="*/ 80682 h 950259"/>
              <a:gd name="connsiteX19" fmla="*/ 53788 w 887506"/>
              <a:gd name="connsiteY19" fmla="*/ 53788 h 950259"/>
              <a:gd name="connsiteX20" fmla="*/ 26894 w 887506"/>
              <a:gd name="connsiteY20" fmla="*/ 44823 h 950259"/>
              <a:gd name="connsiteX21" fmla="*/ 8965 w 887506"/>
              <a:gd name="connsiteY21" fmla="*/ 98612 h 950259"/>
              <a:gd name="connsiteX22" fmla="*/ 0 w 887506"/>
              <a:gd name="connsiteY22" fmla="*/ 143435 h 950259"/>
              <a:gd name="connsiteX23" fmla="*/ 17930 w 887506"/>
              <a:gd name="connsiteY23" fmla="*/ 26894 h 950259"/>
              <a:gd name="connsiteX24" fmla="*/ 26894 w 887506"/>
              <a:gd name="connsiteY24" fmla="*/ 0 h 950259"/>
              <a:gd name="connsiteX25" fmla="*/ 89647 w 887506"/>
              <a:gd name="connsiteY25" fmla="*/ 26894 h 950259"/>
              <a:gd name="connsiteX26" fmla="*/ 107577 w 887506"/>
              <a:gd name="connsiteY26" fmla="*/ 53788 h 950259"/>
              <a:gd name="connsiteX27" fmla="*/ 188259 w 887506"/>
              <a:gd name="connsiteY27" fmla="*/ 89647 h 950259"/>
              <a:gd name="connsiteX28" fmla="*/ 242047 w 887506"/>
              <a:gd name="connsiteY28" fmla="*/ 116541 h 950259"/>
              <a:gd name="connsiteX29" fmla="*/ 259977 w 887506"/>
              <a:gd name="connsiteY29" fmla="*/ 116541 h 9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7506" h="950259">
                <a:moveTo>
                  <a:pt x="887506" y="950259"/>
                </a:moveTo>
                <a:cubicBezTo>
                  <a:pt x="866588" y="938306"/>
                  <a:pt x="844561" y="928113"/>
                  <a:pt x="824753" y="914400"/>
                </a:cubicBezTo>
                <a:cubicBezTo>
                  <a:pt x="805564" y="901115"/>
                  <a:pt x="788529" y="884945"/>
                  <a:pt x="770965" y="869576"/>
                </a:cubicBezTo>
                <a:cubicBezTo>
                  <a:pt x="764604" y="864010"/>
                  <a:pt x="759913" y="856560"/>
                  <a:pt x="753035" y="851647"/>
                </a:cubicBezTo>
                <a:cubicBezTo>
                  <a:pt x="717966" y="826597"/>
                  <a:pt x="684006" y="799203"/>
                  <a:pt x="645459" y="779929"/>
                </a:cubicBezTo>
                <a:cubicBezTo>
                  <a:pt x="627530" y="770964"/>
                  <a:pt x="607809" y="764926"/>
                  <a:pt x="591671" y="753035"/>
                </a:cubicBezTo>
                <a:cubicBezTo>
                  <a:pt x="550704" y="722848"/>
                  <a:pt x="517471" y="682650"/>
                  <a:pt x="475130" y="654423"/>
                </a:cubicBezTo>
                <a:cubicBezTo>
                  <a:pt x="457200" y="642470"/>
                  <a:pt x="437895" y="632359"/>
                  <a:pt x="421341" y="618564"/>
                </a:cubicBezTo>
                <a:cubicBezTo>
                  <a:pt x="298529" y="516221"/>
                  <a:pt x="414743" y="596235"/>
                  <a:pt x="340659" y="546847"/>
                </a:cubicBezTo>
                <a:cubicBezTo>
                  <a:pt x="320873" y="520465"/>
                  <a:pt x="311845" y="504906"/>
                  <a:pt x="286871" y="484094"/>
                </a:cubicBezTo>
                <a:cubicBezTo>
                  <a:pt x="278594" y="477196"/>
                  <a:pt x="268390" y="472895"/>
                  <a:pt x="259977" y="466164"/>
                </a:cubicBezTo>
                <a:cubicBezTo>
                  <a:pt x="246078" y="455045"/>
                  <a:pt x="231885" y="436876"/>
                  <a:pt x="224118" y="421341"/>
                </a:cubicBezTo>
                <a:cubicBezTo>
                  <a:pt x="219892" y="412889"/>
                  <a:pt x="217639" y="403564"/>
                  <a:pt x="215153" y="394447"/>
                </a:cubicBezTo>
                <a:cubicBezTo>
                  <a:pt x="208669" y="370674"/>
                  <a:pt x="203200" y="346635"/>
                  <a:pt x="197224" y="322729"/>
                </a:cubicBezTo>
                <a:cubicBezTo>
                  <a:pt x="197223" y="322726"/>
                  <a:pt x="179295" y="251016"/>
                  <a:pt x="179294" y="251012"/>
                </a:cubicBezTo>
                <a:cubicBezTo>
                  <a:pt x="176306" y="242047"/>
                  <a:pt x="172926" y="233203"/>
                  <a:pt x="170330" y="224117"/>
                </a:cubicBezTo>
                <a:cubicBezTo>
                  <a:pt x="166945" y="212270"/>
                  <a:pt x="168430" y="198352"/>
                  <a:pt x="161365" y="188259"/>
                </a:cubicBezTo>
                <a:cubicBezTo>
                  <a:pt x="146824" y="167486"/>
                  <a:pt x="121642" y="155567"/>
                  <a:pt x="107577" y="134470"/>
                </a:cubicBezTo>
                <a:cubicBezTo>
                  <a:pt x="82614" y="97027"/>
                  <a:pt x="97266" y="115195"/>
                  <a:pt x="62753" y="80682"/>
                </a:cubicBezTo>
                <a:cubicBezTo>
                  <a:pt x="59765" y="71717"/>
                  <a:pt x="60470" y="60470"/>
                  <a:pt x="53788" y="53788"/>
                </a:cubicBezTo>
                <a:cubicBezTo>
                  <a:pt x="47106" y="47106"/>
                  <a:pt x="33576" y="38141"/>
                  <a:pt x="26894" y="44823"/>
                </a:cubicBezTo>
                <a:cubicBezTo>
                  <a:pt x="13530" y="58187"/>
                  <a:pt x="12672" y="80080"/>
                  <a:pt x="8965" y="98612"/>
                </a:cubicBezTo>
                <a:cubicBezTo>
                  <a:pt x="5977" y="113553"/>
                  <a:pt x="0" y="158672"/>
                  <a:pt x="0" y="143435"/>
                </a:cubicBezTo>
                <a:cubicBezTo>
                  <a:pt x="0" y="103693"/>
                  <a:pt x="7103" y="64788"/>
                  <a:pt x="17930" y="26894"/>
                </a:cubicBezTo>
                <a:cubicBezTo>
                  <a:pt x="20526" y="17808"/>
                  <a:pt x="23906" y="8965"/>
                  <a:pt x="26894" y="0"/>
                </a:cubicBezTo>
                <a:cubicBezTo>
                  <a:pt x="54329" y="6858"/>
                  <a:pt x="69009" y="6256"/>
                  <a:pt x="89647" y="26894"/>
                </a:cubicBezTo>
                <a:cubicBezTo>
                  <a:pt x="97266" y="34513"/>
                  <a:pt x="99958" y="46169"/>
                  <a:pt x="107577" y="53788"/>
                </a:cubicBezTo>
                <a:cubicBezTo>
                  <a:pt x="144066" y="90276"/>
                  <a:pt x="135003" y="54144"/>
                  <a:pt x="188259" y="89647"/>
                </a:cubicBezTo>
                <a:cubicBezTo>
                  <a:pt x="210924" y="104757"/>
                  <a:pt x="215537" y="111239"/>
                  <a:pt x="242047" y="116541"/>
                </a:cubicBezTo>
                <a:cubicBezTo>
                  <a:pt x="247908" y="117713"/>
                  <a:pt x="254000" y="116541"/>
                  <a:pt x="259977" y="1165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5914545">
            <a:off x="7069210" y="5202233"/>
            <a:ext cx="734907" cy="448815"/>
          </a:xfrm>
          <a:custGeom>
            <a:avLst/>
            <a:gdLst>
              <a:gd name="connsiteX0" fmla="*/ 924659 w 942720"/>
              <a:gd name="connsiteY0" fmla="*/ 0 h 448815"/>
              <a:gd name="connsiteX1" fmla="*/ 942588 w 942720"/>
              <a:gd name="connsiteY1" fmla="*/ 53789 h 448815"/>
              <a:gd name="connsiteX2" fmla="*/ 933623 w 942720"/>
              <a:gd name="connsiteY2" fmla="*/ 80683 h 448815"/>
              <a:gd name="connsiteX3" fmla="*/ 879835 w 942720"/>
              <a:gd name="connsiteY3" fmla="*/ 134471 h 448815"/>
              <a:gd name="connsiteX4" fmla="*/ 870870 w 942720"/>
              <a:gd name="connsiteY4" fmla="*/ 161365 h 448815"/>
              <a:gd name="connsiteX5" fmla="*/ 799153 w 942720"/>
              <a:gd name="connsiteY5" fmla="*/ 224118 h 448815"/>
              <a:gd name="connsiteX6" fmla="*/ 763294 w 942720"/>
              <a:gd name="connsiteY6" fmla="*/ 233083 h 448815"/>
              <a:gd name="connsiteX7" fmla="*/ 700541 w 942720"/>
              <a:gd name="connsiteY7" fmla="*/ 268942 h 448815"/>
              <a:gd name="connsiteX8" fmla="*/ 664682 w 942720"/>
              <a:gd name="connsiteY8" fmla="*/ 277906 h 448815"/>
              <a:gd name="connsiteX9" fmla="*/ 637788 w 942720"/>
              <a:gd name="connsiteY9" fmla="*/ 286871 h 448815"/>
              <a:gd name="connsiteX10" fmla="*/ 601929 w 942720"/>
              <a:gd name="connsiteY10" fmla="*/ 295836 h 448815"/>
              <a:gd name="connsiteX11" fmla="*/ 548141 w 942720"/>
              <a:gd name="connsiteY11" fmla="*/ 313765 h 448815"/>
              <a:gd name="connsiteX12" fmla="*/ 19223 w 942720"/>
              <a:gd name="connsiteY12" fmla="*/ 322730 h 448815"/>
              <a:gd name="connsiteX13" fmla="*/ 64047 w 942720"/>
              <a:gd name="connsiteY13" fmla="*/ 331695 h 448815"/>
              <a:gd name="connsiteX14" fmla="*/ 108870 w 942720"/>
              <a:gd name="connsiteY14" fmla="*/ 376518 h 448815"/>
              <a:gd name="connsiteX15" fmla="*/ 126800 w 942720"/>
              <a:gd name="connsiteY15" fmla="*/ 394447 h 448815"/>
              <a:gd name="connsiteX16" fmla="*/ 144729 w 942720"/>
              <a:gd name="connsiteY16" fmla="*/ 448236 h 448815"/>
              <a:gd name="connsiteX17" fmla="*/ 90941 w 942720"/>
              <a:gd name="connsiteY17" fmla="*/ 421342 h 448815"/>
              <a:gd name="connsiteX18" fmla="*/ 73011 w 942720"/>
              <a:gd name="connsiteY18" fmla="*/ 403412 h 448815"/>
              <a:gd name="connsiteX19" fmla="*/ 46117 w 942720"/>
              <a:gd name="connsiteY19" fmla="*/ 394447 h 448815"/>
              <a:gd name="connsiteX20" fmla="*/ 28188 w 942720"/>
              <a:gd name="connsiteY20" fmla="*/ 367553 h 448815"/>
              <a:gd name="connsiteX21" fmla="*/ 1294 w 942720"/>
              <a:gd name="connsiteY21" fmla="*/ 349624 h 448815"/>
              <a:gd name="connsiteX22" fmla="*/ 37153 w 942720"/>
              <a:gd name="connsiteY22" fmla="*/ 304800 h 448815"/>
              <a:gd name="connsiteX23" fmla="*/ 189553 w 942720"/>
              <a:gd name="connsiteY23" fmla="*/ 277906 h 448815"/>
              <a:gd name="connsiteX24" fmla="*/ 216447 w 942720"/>
              <a:gd name="connsiteY24" fmla="*/ 259977 h 448815"/>
              <a:gd name="connsiteX25" fmla="*/ 270235 w 942720"/>
              <a:gd name="connsiteY25" fmla="*/ 233083 h 448815"/>
              <a:gd name="connsiteX26" fmla="*/ 279200 w 942720"/>
              <a:gd name="connsiteY26" fmla="*/ 215153 h 44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42720" h="448815">
                <a:moveTo>
                  <a:pt x="924659" y="0"/>
                </a:moveTo>
                <a:cubicBezTo>
                  <a:pt x="930635" y="17930"/>
                  <a:pt x="940501" y="35005"/>
                  <a:pt x="942588" y="53789"/>
                </a:cubicBezTo>
                <a:cubicBezTo>
                  <a:pt x="943631" y="63181"/>
                  <a:pt x="938311" y="72478"/>
                  <a:pt x="933623" y="80683"/>
                </a:cubicBezTo>
                <a:cubicBezTo>
                  <a:pt x="913094" y="116608"/>
                  <a:pt x="909910" y="114422"/>
                  <a:pt x="879835" y="134471"/>
                </a:cubicBezTo>
                <a:cubicBezTo>
                  <a:pt x="876847" y="143436"/>
                  <a:pt x="876540" y="153805"/>
                  <a:pt x="870870" y="161365"/>
                </a:cubicBezTo>
                <a:cubicBezTo>
                  <a:pt x="860701" y="174924"/>
                  <a:pt x="822074" y="214295"/>
                  <a:pt x="799153" y="224118"/>
                </a:cubicBezTo>
                <a:cubicBezTo>
                  <a:pt x="787828" y="228971"/>
                  <a:pt x="775247" y="230095"/>
                  <a:pt x="763294" y="233083"/>
                </a:cubicBezTo>
                <a:cubicBezTo>
                  <a:pt x="741003" y="247944"/>
                  <a:pt x="726535" y="259194"/>
                  <a:pt x="700541" y="268942"/>
                </a:cubicBezTo>
                <a:cubicBezTo>
                  <a:pt x="689005" y="273268"/>
                  <a:pt x="676529" y="274521"/>
                  <a:pt x="664682" y="277906"/>
                </a:cubicBezTo>
                <a:cubicBezTo>
                  <a:pt x="655596" y="280502"/>
                  <a:pt x="646874" y="284275"/>
                  <a:pt x="637788" y="286871"/>
                </a:cubicBezTo>
                <a:cubicBezTo>
                  <a:pt x="625941" y="290256"/>
                  <a:pt x="613730" y="292296"/>
                  <a:pt x="601929" y="295836"/>
                </a:cubicBezTo>
                <a:cubicBezTo>
                  <a:pt x="583827" y="301267"/>
                  <a:pt x="567037" y="313445"/>
                  <a:pt x="548141" y="313765"/>
                </a:cubicBezTo>
                <a:lnTo>
                  <a:pt x="19223" y="322730"/>
                </a:lnTo>
                <a:cubicBezTo>
                  <a:pt x="34164" y="325718"/>
                  <a:pt x="49780" y="326345"/>
                  <a:pt x="64047" y="331695"/>
                </a:cubicBezTo>
                <a:cubicBezTo>
                  <a:pt x="94784" y="343221"/>
                  <a:pt x="90086" y="353038"/>
                  <a:pt x="108870" y="376518"/>
                </a:cubicBezTo>
                <a:cubicBezTo>
                  <a:pt x="114150" y="383118"/>
                  <a:pt x="120823" y="388471"/>
                  <a:pt x="126800" y="394447"/>
                </a:cubicBezTo>
                <a:cubicBezTo>
                  <a:pt x="132776" y="412377"/>
                  <a:pt x="162659" y="454213"/>
                  <a:pt x="144729" y="448236"/>
                </a:cubicBezTo>
                <a:cubicBezTo>
                  <a:pt x="116324" y="438767"/>
                  <a:pt x="115766" y="441202"/>
                  <a:pt x="90941" y="421342"/>
                </a:cubicBezTo>
                <a:cubicBezTo>
                  <a:pt x="84341" y="416062"/>
                  <a:pt x="80259" y="407761"/>
                  <a:pt x="73011" y="403412"/>
                </a:cubicBezTo>
                <a:cubicBezTo>
                  <a:pt x="64908" y="398550"/>
                  <a:pt x="55082" y="397435"/>
                  <a:pt x="46117" y="394447"/>
                </a:cubicBezTo>
                <a:cubicBezTo>
                  <a:pt x="40141" y="385482"/>
                  <a:pt x="35806" y="375171"/>
                  <a:pt x="28188" y="367553"/>
                </a:cubicBezTo>
                <a:cubicBezTo>
                  <a:pt x="20570" y="359935"/>
                  <a:pt x="5295" y="359628"/>
                  <a:pt x="1294" y="349624"/>
                </a:cubicBezTo>
                <a:cubicBezTo>
                  <a:pt x="-6870" y="329214"/>
                  <a:pt x="25811" y="308924"/>
                  <a:pt x="37153" y="304800"/>
                </a:cubicBezTo>
                <a:cubicBezTo>
                  <a:pt x="91033" y="285207"/>
                  <a:pt x="132795" y="284213"/>
                  <a:pt x="189553" y="277906"/>
                </a:cubicBezTo>
                <a:cubicBezTo>
                  <a:pt x="198518" y="271930"/>
                  <a:pt x="206810" y="264795"/>
                  <a:pt x="216447" y="259977"/>
                </a:cubicBezTo>
                <a:cubicBezTo>
                  <a:pt x="245610" y="245396"/>
                  <a:pt x="244546" y="258772"/>
                  <a:pt x="270235" y="233083"/>
                </a:cubicBezTo>
                <a:cubicBezTo>
                  <a:pt x="274960" y="228358"/>
                  <a:pt x="276212" y="221130"/>
                  <a:pt x="279200" y="2151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sz="4000" smtClean="0">
                <a:solidFill>
                  <a:srgbClr val="0000FF"/>
                </a:solidFill>
                <a:latin typeface="Times New Roman" pitchFamily="18" charset="0"/>
              </a:rPr>
              <a:t>Label the Spread of Christianity and Judaism</a:t>
            </a:r>
          </a:p>
        </p:txBody>
      </p:sp>
      <p:pic>
        <p:nvPicPr>
          <p:cNvPr id="10243" name="Picture 4"/>
          <p:cNvPicPr>
            <a:picLocks noGrp="1" noChangeAspect="1" noChangeArrowheads="1"/>
          </p:cNvPicPr>
          <p:nvPr>
            <p:ph type="body" idx="1"/>
          </p:nvPr>
        </p:nvPicPr>
        <p:blipFill>
          <a:blip r:embed="rId2"/>
          <a:srcRect/>
          <a:stretch>
            <a:fillRect/>
          </a:stretch>
        </p:blipFill>
        <p:spPr>
          <a:xfrm>
            <a:off x="1263650" y="1635125"/>
            <a:ext cx="6615113" cy="4454525"/>
          </a:xfrm>
          <a:noFill/>
        </p:spPr>
      </p:pic>
      <p:sp>
        <p:nvSpPr>
          <p:cNvPr id="10244" name="Text Box 5"/>
          <p:cNvSpPr txBox="1">
            <a:spLocks noChangeArrowheads="1"/>
          </p:cNvSpPr>
          <p:nvPr/>
        </p:nvSpPr>
        <p:spPr bwMode="auto">
          <a:xfrm>
            <a:off x="1219200" y="6019800"/>
            <a:ext cx="6324600" cy="274638"/>
          </a:xfrm>
          <a:prstGeom prst="rect">
            <a:avLst/>
          </a:prstGeom>
          <a:noFill/>
          <a:ln w="9525">
            <a:noFill/>
            <a:miter lim="800000"/>
            <a:headEnd/>
            <a:tailEnd/>
          </a:ln>
          <a:effectLst/>
        </p:spPr>
        <p:txBody>
          <a:bodyPr>
            <a:spAutoFit/>
          </a:bodyPr>
          <a:lstStyle/>
          <a:p>
            <a:pPr>
              <a:spcBef>
                <a:spcPct val="50000"/>
              </a:spcBef>
            </a:pPr>
            <a:r>
              <a:rPr lang="en-US" sz="1200">
                <a:solidFill>
                  <a:schemeClr val="bg1"/>
                </a:solidFill>
                <a:latin typeface="Times New Roman" pitchFamily="18" charset="0"/>
              </a:rPr>
              <a:t>http://www.learner.org/courses/worldhistory/support/activities_7.pdf</a:t>
            </a:r>
          </a:p>
        </p:txBody>
      </p:sp>
      <p:sp>
        <p:nvSpPr>
          <p:cNvPr id="10245" name="Rectangle 6"/>
          <p:cNvSpPr>
            <a:spLocks noChangeArrowheads="1"/>
          </p:cNvSpPr>
          <p:nvPr/>
        </p:nvSpPr>
        <p:spPr bwMode="auto">
          <a:xfrm>
            <a:off x="457200" y="6202363"/>
            <a:ext cx="8520113" cy="519112"/>
          </a:xfrm>
          <a:prstGeom prst="rect">
            <a:avLst/>
          </a:prstGeom>
          <a:noFill/>
          <a:ln w="9525">
            <a:noFill/>
            <a:miter lim="800000"/>
            <a:headEnd/>
            <a:tailEnd/>
          </a:ln>
          <a:effectLst/>
        </p:spPr>
        <p:txBody>
          <a:bodyPr wrap="none">
            <a:spAutoFit/>
          </a:bodyPr>
          <a:lstStyle/>
          <a:p>
            <a:r>
              <a:rPr lang="en-US" sz="2800">
                <a:solidFill>
                  <a:srgbClr val="0000FF"/>
                </a:solidFill>
                <a:latin typeface="Times New Roman" pitchFamily="18" charset="0"/>
              </a:rPr>
              <a:t>Draw the arrows to indicate how these religions expanded.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lum bright="70000" contrast="-70000"/>
          </a:blip>
          <a:srcRect/>
          <a:stretch>
            <a:fillRect/>
          </a:stretch>
        </p:blipFill>
        <p:spPr bwMode="auto">
          <a:xfrm>
            <a:off x="152400" y="152400"/>
            <a:ext cx="9144000" cy="6858000"/>
          </a:xfrm>
          <a:prstGeom prst="rect">
            <a:avLst/>
          </a:prstGeom>
          <a:noFill/>
          <a:ln w="9525">
            <a:noFill/>
            <a:miter lim="800000"/>
            <a:headEnd/>
            <a:tailEnd/>
          </a:ln>
          <a:effectLst/>
        </p:spPr>
      </p:pic>
      <p:pic>
        <p:nvPicPr>
          <p:cNvPr id="11267" name="Picture 4"/>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a:effectLst/>
        </p:spPr>
      </p:pic>
      <p:sp>
        <p:nvSpPr>
          <p:cNvPr id="11268" name="Rectangle 2"/>
          <p:cNvSpPr>
            <a:spLocks noGrp="1" noChangeArrowheads="1"/>
          </p:cNvSpPr>
          <p:nvPr>
            <p:ph type="title"/>
          </p:nvPr>
        </p:nvSpPr>
        <p:spPr/>
        <p:txBody>
          <a:bodyPr/>
          <a:lstStyle/>
          <a:p>
            <a:pPr eaLnBrk="1" hangingPunct="1"/>
            <a:r>
              <a:rPr lang="en-US" dirty="0" smtClean="0">
                <a:solidFill>
                  <a:srgbClr val="0000FF"/>
                </a:solidFill>
                <a:latin typeface="Times New Roman" pitchFamily="18" charset="0"/>
              </a:rPr>
              <a:t>Step 5: Spread of Islam Overlay</a:t>
            </a:r>
          </a:p>
        </p:txBody>
      </p:sp>
      <p:sp>
        <p:nvSpPr>
          <p:cNvPr id="11269" name="Rectangle 3"/>
          <p:cNvSpPr>
            <a:spLocks noGrp="1" noChangeArrowheads="1"/>
          </p:cNvSpPr>
          <p:nvPr>
            <p:ph type="body" idx="1"/>
          </p:nvPr>
        </p:nvSpPr>
        <p:spPr>
          <a:xfrm>
            <a:off x="457200" y="1600200"/>
            <a:ext cx="8229600" cy="4953000"/>
          </a:xfrm>
        </p:spPr>
        <p:txBody>
          <a:bodyPr>
            <a:normAutofit lnSpcReduction="10000"/>
          </a:bodyPr>
          <a:lstStyle/>
          <a:p>
            <a:pPr eaLnBrk="1" hangingPunct="1">
              <a:lnSpc>
                <a:spcPct val="90000"/>
              </a:lnSpc>
            </a:pPr>
            <a:r>
              <a:rPr lang="en-US" sz="2800" dirty="0" smtClean="0">
                <a:latin typeface="Times New Roman" pitchFamily="18" charset="0"/>
              </a:rPr>
              <a:t>Lay the third piece of tracing paper over the map with the excess paper this time on the left and glue down only the excess strip allowing the rest of the tracing paper to flip freely. </a:t>
            </a:r>
          </a:p>
          <a:p>
            <a:pPr eaLnBrk="1" hangingPunct="1">
              <a:lnSpc>
                <a:spcPct val="90000"/>
              </a:lnSpc>
            </a:pPr>
            <a:r>
              <a:rPr lang="en-US" sz="2800" dirty="0" smtClean="0">
                <a:latin typeface="Times New Roman" pitchFamily="18" charset="0"/>
              </a:rPr>
              <a:t>Now, again in </a:t>
            </a:r>
            <a:r>
              <a:rPr lang="en-US" sz="2800" b="1" dirty="0" smtClean="0">
                <a:latin typeface="Times New Roman" pitchFamily="18" charset="0"/>
              </a:rPr>
              <a:t>black </a:t>
            </a:r>
            <a:r>
              <a:rPr lang="en-US" sz="2800" dirty="0" smtClean="0">
                <a:latin typeface="Times New Roman" pitchFamily="18" charset="0"/>
              </a:rPr>
              <a:t>pen</a:t>
            </a:r>
            <a:r>
              <a:rPr lang="en-US" sz="2800" b="1" dirty="0" smtClean="0">
                <a:latin typeface="Times New Roman" pitchFamily="18" charset="0"/>
              </a:rPr>
              <a:t> </a:t>
            </a:r>
            <a:r>
              <a:rPr lang="en-US" sz="2800" dirty="0" smtClean="0">
                <a:latin typeface="Times New Roman" pitchFamily="18" charset="0"/>
              </a:rPr>
              <a:t>trace the outline of the land onto the map overlay.</a:t>
            </a:r>
          </a:p>
          <a:p>
            <a:pPr eaLnBrk="1" hangingPunct="1">
              <a:lnSpc>
                <a:spcPct val="90000"/>
              </a:lnSpc>
            </a:pPr>
            <a:r>
              <a:rPr lang="en-US" sz="2800" dirty="0" smtClean="0">
                <a:latin typeface="Times New Roman" pitchFamily="18" charset="0"/>
              </a:rPr>
              <a:t>Title this layer </a:t>
            </a:r>
            <a:r>
              <a:rPr lang="en-US" sz="2800" i="1" dirty="0" smtClean="0">
                <a:latin typeface="Times New Roman" pitchFamily="18" charset="0"/>
              </a:rPr>
              <a:t>SPREAD OF ISLAM</a:t>
            </a:r>
          </a:p>
          <a:p>
            <a:pPr eaLnBrk="1" hangingPunct="1">
              <a:lnSpc>
                <a:spcPct val="90000"/>
              </a:lnSpc>
            </a:pPr>
            <a:r>
              <a:rPr lang="en-US" sz="2800" dirty="0" smtClean="0">
                <a:latin typeface="Times New Roman" pitchFamily="18" charset="0"/>
              </a:rPr>
              <a:t>Label the following cites: Medina, Mecca, Damascus in </a:t>
            </a:r>
            <a:r>
              <a:rPr lang="en-US" sz="2800" b="1" dirty="0" smtClean="0">
                <a:latin typeface="Times New Roman" pitchFamily="18" charset="0"/>
              </a:rPr>
              <a:t>black.</a:t>
            </a:r>
          </a:p>
          <a:p>
            <a:pPr eaLnBrk="1" hangingPunct="1">
              <a:lnSpc>
                <a:spcPct val="90000"/>
              </a:lnSpc>
            </a:pPr>
            <a:r>
              <a:rPr lang="en-US" sz="2800" dirty="0" smtClean="0">
                <a:latin typeface="Times New Roman" pitchFamily="18" charset="0"/>
              </a:rPr>
              <a:t>Now, using the map given to color in the areas that Islam spread and mark arrows showing the direction of its spread in </a:t>
            </a:r>
            <a:r>
              <a:rPr lang="en-US" sz="2800" b="1" dirty="0" smtClean="0">
                <a:solidFill>
                  <a:srgbClr val="FF0000"/>
                </a:solidFill>
                <a:latin typeface="Times New Roman" pitchFamily="18" charset="0"/>
              </a:rPr>
              <a:t>red </a:t>
            </a:r>
            <a:r>
              <a:rPr lang="en-US" sz="2800" dirty="0" smtClean="0">
                <a:latin typeface="Times New Roman" pitchFamily="18" charset="0"/>
              </a:rPr>
              <a:t>pen.</a:t>
            </a:r>
          </a:p>
          <a:p>
            <a:pPr eaLnBrk="1" hangingPunct="1">
              <a:lnSpc>
                <a:spcPct val="90000"/>
              </a:lnSpc>
            </a:pPr>
            <a:endParaRPr lang="en-US" sz="2800" dirty="0" smtClean="0">
              <a:solidFill>
                <a:srgbClr val="0000FF"/>
              </a:solidFill>
              <a:latin typeface="Times New Roman" pitchFamily="18" charset="0"/>
            </a:endParaRPr>
          </a:p>
          <a:p>
            <a:pPr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76200"/>
            <a:ext cx="8382000" cy="944563"/>
          </a:xfrm>
        </p:spPr>
        <p:txBody>
          <a:bodyPr>
            <a:normAutofit fontScale="90000"/>
          </a:bodyPr>
          <a:lstStyle/>
          <a:p>
            <a:pPr eaLnBrk="1" hangingPunct="1"/>
            <a:r>
              <a:rPr lang="en-US" sz="2800" dirty="0" smtClean="0">
                <a:solidFill>
                  <a:srgbClr val="0000FF"/>
                </a:solidFill>
                <a:latin typeface="Times New Roman" pitchFamily="18" charset="0"/>
              </a:rPr>
              <a:t>Label the following cites on your overlay: </a:t>
            </a:r>
            <a:r>
              <a:rPr lang="en-US" sz="2800" dirty="0" smtClean="0">
                <a:solidFill>
                  <a:srgbClr val="0000FF"/>
                </a:solidFill>
                <a:latin typeface="Times New Roman" pitchFamily="18" charset="0"/>
              </a:rPr>
              <a:t/>
            </a:r>
            <a:br>
              <a:rPr lang="en-US" sz="2800" dirty="0" smtClean="0">
                <a:solidFill>
                  <a:srgbClr val="0000FF"/>
                </a:solidFill>
                <a:latin typeface="Times New Roman" pitchFamily="18" charset="0"/>
              </a:rPr>
            </a:br>
            <a:r>
              <a:rPr lang="en-US" sz="2800" b="1" dirty="0" smtClean="0">
                <a:latin typeface="Times New Roman" pitchFamily="18" charset="0"/>
              </a:rPr>
              <a:t>Medina</a:t>
            </a:r>
            <a:r>
              <a:rPr lang="en-US" sz="2800" b="1" dirty="0" smtClean="0">
                <a:latin typeface="Times New Roman" pitchFamily="18" charset="0"/>
              </a:rPr>
              <a:t>, Mecca, </a:t>
            </a:r>
            <a:r>
              <a:rPr lang="en-US" sz="2800" b="1" dirty="0" smtClean="0">
                <a:latin typeface="Times New Roman" pitchFamily="18" charset="0"/>
              </a:rPr>
              <a:t>Damascus</a:t>
            </a:r>
            <a:endParaRPr lang="en-US" sz="2800" b="1" dirty="0" smtClean="0">
              <a:latin typeface="Times New Roman" pitchFamily="18" charset="0"/>
            </a:endParaRPr>
          </a:p>
        </p:txBody>
      </p:sp>
      <p:pic>
        <p:nvPicPr>
          <p:cNvPr id="12291" name="Picture 5"/>
          <p:cNvPicPr>
            <a:picLocks noChangeAspect="1" noChangeArrowheads="1"/>
          </p:cNvPicPr>
          <p:nvPr/>
        </p:nvPicPr>
        <p:blipFill>
          <a:blip r:embed="rId2"/>
          <a:srcRect/>
          <a:stretch>
            <a:fillRect/>
          </a:stretch>
        </p:blipFill>
        <p:spPr bwMode="auto">
          <a:xfrm>
            <a:off x="990600" y="914400"/>
            <a:ext cx="7391400" cy="5173663"/>
          </a:xfrm>
          <a:prstGeom prst="rect">
            <a:avLst/>
          </a:prstGeom>
          <a:noFill/>
          <a:ln w="9525">
            <a:noFill/>
            <a:miter lim="800000"/>
            <a:headEnd/>
            <a:tailEnd/>
          </a:ln>
          <a:effectLst/>
        </p:spPr>
      </p:pic>
      <p:sp>
        <p:nvSpPr>
          <p:cNvPr id="12292" name="Text Box 6"/>
          <p:cNvSpPr txBox="1">
            <a:spLocks noChangeArrowheads="1"/>
          </p:cNvSpPr>
          <p:nvPr/>
        </p:nvSpPr>
        <p:spPr bwMode="auto">
          <a:xfrm>
            <a:off x="762000" y="6067425"/>
            <a:ext cx="8458200" cy="1223963"/>
          </a:xfrm>
          <a:prstGeom prst="rect">
            <a:avLst/>
          </a:prstGeom>
          <a:noFill/>
          <a:ln w="9525">
            <a:noFill/>
            <a:miter lim="800000"/>
            <a:headEnd/>
            <a:tailEnd/>
          </a:ln>
          <a:effectLst/>
        </p:spPr>
        <p:txBody>
          <a:bodyPr>
            <a:spAutoFit/>
          </a:bodyPr>
          <a:lstStyle/>
          <a:p>
            <a:pPr>
              <a:lnSpc>
                <a:spcPct val="80000"/>
              </a:lnSpc>
              <a:spcBef>
                <a:spcPct val="20000"/>
              </a:spcBef>
            </a:pPr>
            <a:r>
              <a:rPr lang="en-US" sz="2400">
                <a:solidFill>
                  <a:srgbClr val="0000FF"/>
                </a:solidFill>
                <a:latin typeface="Times New Roman" pitchFamily="18" charset="0"/>
              </a:rPr>
              <a:t>On the overlay, color in the areas that Islam spread and mark arrows showing the direction of its spread.</a:t>
            </a:r>
          </a:p>
          <a:p>
            <a:pPr>
              <a:spcBef>
                <a:spcPct val="50000"/>
              </a:spcBef>
            </a:pPr>
            <a:endParaRPr lang="en-US" sz="2400">
              <a:latin typeface="Times New Roman" pitchFamily="18" charset="0"/>
            </a:endParaRPr>
          </a:p>
        </p:txBody>
      </p:sp>
      <p:sp>
        <p:nvSpPr>
          <p:cNvPr id="5" name="5-Point Star 4"/>
          <p:cNvSpPr/>
          <p:nvPr/>
        </p:nvSpPr>
        <p:spPr>
          <a:xfrm>
            <a:off x="5486400" y="4864100"/>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5277196" y="4407435"/>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5162896" y="3272640"/>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32840" y="3111122"/>
            <a:ext cx="990600" cy="276999"/>
          </a:xfrm>
          <a:prstGeom prst="rect">
            <a:avLst/>
          </a:prstGeom>
          <a:solidFill>
            <a:schemeClr val="bg1"/>
          </a:solidFill>
        </p:spPr>
        <p:txBody>
          <a:bodyPr wrap="square" rtlCol="0">
            <a:spAutoFit/>
          </a:bodyPr>
          <a:lstStyle/>
          <a:p>
            <a:r>
              <a:rPr lang="en-US" sz="1200" dirty="0" smtClean="0"/>
              <a:t>Damascus</a:t>
            </a:r>
            <a:endParaRPr lang="en-US" sz="1200" dirty="0"/>
          </a:p>
        </p:txBody>
      </p:sp>
      <p:sp>
        <p:nvSpPr>
          <p:cNvPr id="9" name="TextBox 8"/>
          <p:cNvSpPr txBox="1"/>
          <p:nvPr/>
        </p:nvSpPr>
        <p:spPr>
          <a:xfrm>
            <a:off x="5600700" y="4407435"/>
            <a:ext cx="800100" cy="276999"/>
          </a:xfrm>
          <a:prstGeom prst="rect">
            <a:avLst/>
          </a:prstGeom>
          <a:solidFill>
            <a:schemeClr val="bg1"/>
          </a:solidFill>
        </p:spPr>
        <p:txBody>
          <a:bodyPr wrap="square" rtlCol="0">
            <a:spAutoFit/>
          </a:bodyPr>
          <a:lstStyle/>
          <a:p>
            <a:r>
              <a:rPr lang="en-US" sz="1200" dirty="0" smtClean="0"/>
              <a:t>Medina</a:t>
            </a:r>
            <a:endParaRPr lang="en-US" sz="1200" dirty="0"/>
          </a:p>
        </p:txBody>
      </p:sp>
      <p:sp>
        <p:nvSpPr>
          <p:cNvPr id="10" name="TextBox 9"/>
          <p:cNvSpPr txBox="1"/>
          <p:nvPr/>
        </p:nvSpPr>
        <p:spPr>
          <a:xfrm>
            <a:off x="5715000" y="4739501"/>
            <a:ext cx="685800" cy="276999"/>
          </a:xfrm>
          <a:prstGeom prst="rect">
            <a:avLst/>
          </a:prstGeom>
          <a:solidFill>
            <a:schemeClr val="bg1"/>
          </a:solidFill>
        </p:spPr>
        <p:txBody>
          <a:bodyPr wrap="square" rtlCol="0">
            <a:spAutoFit/>
          </a:bodyPr>
          <a:lstStyle/>
          <a:p>
            <a:r>
              <a:rPr lang="en-US" sz="1200" dirty="0" smtClean="0"/>
              <a:t>Mecca</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228600"/>
            <a:ext cx="8686800" cy="1447800"/>
          </a:xfrm>
        </p:spPr>
        <p:txBody>
          <a:bodyPr/>
          <a:lstStyle/>
          <a:p>
            <a:pPr eaLnBrk="1" hangingPunct="1"/>
            <a:r>
              <a:rPr lang="en-US" sz="2800" smtClean="0">
                <a:solidFill>
                  <a:srgbClr val="0000FF"/>
                </a:solidFill>
                <a:latin typeface="Times New Roman" pitchFamily="18" charset="0"/>
              </a:rPr>
              <a:t>Mark arrows on the overlay showing the direction of its spread.</a:t>
            </a:r>
            <a:br>
              <a:rPr lang="en-US" sz="2800" smtClean="0">
                <a:solidFill>
                  <a:srgbClr val="0000FF"/>
                </a:solidFill>
                <a:latin typeface="Times New Roman" pitchFamily="18" charset="0"/>
              </a:rPr>
            </a:br>
            <a:endParaRPr lang="en-US" sz="2800" smtClean="0">
              <a:solidFill>
                <a:srgbClr val="0000FF"/>
              </a:solidFill>
              <a:latin typeface="Times New Roman" pitchFamily="18" charset="0"/>
            </a:endParaRPr>
          </a:p>
        </p:txBody>
      </p:sp>
      <p:pic>
        <p:nvPicPr>
          <p:cNvPr id="13315" name="Picture 4"/>
          <p:cNvPicPr>
            <a:picLocks noChangeAspect="1" noChangeArrowheads="1"/>
          </p:cNvPicPr>
          <p:nvPr/>
        </p:nvPicPr>
        <p:blipFill>
          <a:blip r:embed="rId2"/>
          <a:srcRect/>
          <a:stretch>
            <a:fillRect/>
          </a:stretch>
        </p:blipFill>
        <p:spPr bwMode="auto">
          <a:xfrm>
            <a:off x="1309688" y="1555750"/>
            <a:ext cx="6615112" cy="4464050"/>
          </a:xfrm>
          <a:prstGeom prst="rect">
            <a:avLst/>
          </a:prstGeom>
          <a:noFill/>
          <a:ln w="9525">
            <a:noFill/>
            <a:miter lim="800000"/>
            <a:headEnd/>
            <a:tailEnd/>
          </a:ln>
          <a:effectLst/>
        </p:spPr>
      </p:pic>
      <p:sp>
        <p:nvSpPr>
          <p:cNvPr id="13316" name="Text Box 5"/>
          <p:cNvSpPr txBox="1">
            <a:spLocks noChangeArrowheads="1"/>
          </p:cNvSpPr>
          <p:nvPr/>
        </p:nvSpPr>
        <p:spPr bwMode="auto">
          <a:xfrm>
            <a:off x="1295400" y="6400800"/>
            <a:ext cx="6324600" cy="274638"/>
          </a:xfrm>
          <a:prstGeom prst="rect">
            <a:avLst/>
          </a:prstGeom>
          <a:noFill/>
          <a:ln w="9525">
            <a:noFill/>
            <a:miter lim="800000"/>
            <a:headEnd/>
            <a:tailEnd/>
          </a:ln>
          <a:effectLst/>
        </p:spPr>
        <p:txBody>
          <a:bodyPr>
            <a:spAutoFit/>
          </a:bodyPr>
          <a:lstStyle/>
          <a:p>
            <a:pPr>
              <a:spcBef>
                <a:spcPct val="50000"/>
              </a:spcBef>
            </a:pPr>
            <a:r>
              <a:rPr lang="en-US" sz="1200">
                <a:solidFill>
                  <a:schemeClr val="bg1"/>
                </a:solidFill>
                <a:latin typeface="Times New Roman" pitchFamily="18" charset="0"/>
              </a:rPr>
              <a:t>http://www.learner.org/courses/worldhistory/support/activities_7.pdf</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lum bright="70000" contrast="-70000"/>
          </a:blip>
          <a:srcRect/>
          <a:stretch>
            <a:fillRect/>
          </a:stretch>
        </p:blipFill>
        <p:spPr bwMode="auto">
          <a:xfrm>
            <a:off x="152400" y="152400"/>
            <a:ext cx="9144000" cy="6858000"/>
          </a:xfrm>
          <a:prstGeom prst="rect">
            <a:avLst/>
          </a:prstGeom>
          <a:noFill/>
          <a:ln w="9525">
            <a:noFill/>
            <a:miter lim="800000"/>
            <a:headEnd/>
            <a:tailEnd/>
          </a:ln>
          <a:effectLst/>
        </p:spPr>
      </p:pic>
      <p:pic>
        <p:nvPicPr>
          <p:cNvPr id="18435" name="Picture 4"/>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a:effectLst/>
        </p:spPr>
      </p:pic>
      <p:sp>
        <p:nvSpPr>
          <p:cNvPr id="18436" name="Rectangle 2"/>
          <p:cNvSpPr>
            <a:spLocks noGrp="1" noChangeArrowheads="1"/>
          </p:cNvSpPr>
          <p:nvPr>
            <p:ph type="title" idx="4294967295"/>
          </p:nvPr>
        </p:nvSpPr>
        <p:spPr/>
        <p:txBody>
          <a:bodyPr>
            <a:normAutofit fontScale="90000"/>
          </a:bodyPr>
          <a:lstStyle/>
          <a:p>
            <a:pPr eaLnBrk="1" hangingPunct="1"/>
            <a:r>
              <a:rPr lang="en-US" smtClean="0">
                <a:solidFill>
                  <a:srgbClr val="0000FF"/>
                </a:solidFill>
                <a:latin typeface="Times New Roman" pitchFamily="18" charset="0"/>
              </a:rPr>
              <a:t>Step 6: Silk Road and Indian Ocean Trade Basin Overlay</a:t>
            </a:r>
          </a:p>
        </p:txBody>
      </p:sp>
      <p:sp>
        <p:nvSpPr>
          <p:cNvPr id="18437" name="Rectangle 3"/>
          <p:cNvSpPr>
            <a:spLocks noGrp="1" noChangeArrowheads="1"/>
          </p:cNvSpPr>
          <p:nvPr>
            <p:ph type="body" idx="4294967295"/>
          </p:nvPr>
        </p:nvSpPr>
        <p:spPr>
          <a:xfrm>
            <a:off x="457200" y="1600200"/>
            <a:ext cx="8229600" cy="4953000"/>
          </a:xfrm>
        </p:spPr>
        <p:txBody>
          <a:bodyPr/>
          <a:lstStyle/>
          <a:p>
            <a:pPr eaLnBrk="1" hangingPunct="1">
              <a:lnSpc>
                <a:spcPct val="80000"/>
              </a:lnSpc>
            </a:pPr>
            <a:r>
              <a:rPr lang="en-US" dirty="0" smtClean="0">
                <a:latin typeface="Times New Roman" pitchFamily="18" charset="0"/>
              </a:rPr>
              <a:t>Lay the fourth piece of tracing paper over the map with the excess paper this time at the bottom and glue down only the excess strip allowing the rest of the tracing paper to flip freely. </a:t>
            </a:r>
          </a:p>
          <a:p>
            <a:pPr eaLnBrk="1" hangingPunct="1">
              <a:lnSpc>
                <a:spcPct val="80000"/>
              </a:lnSpc>
            </a:pPr>
            <a:endParaRPr lang="en-US" dirty="0" smtClean="0">
              <a:latin typeface="Times New Roman" pitchFamily="18" charset="0"/>
            </a:endParaRPr>
          </a:p>
          <a:p>
            <a:pPr eaLnBrk="1" hangingPunct="1">
              <a:lnSpc>
                <a:spcPct val="80000"/>
              </a:lnSpc>
            </a:pPr>
            <a:r>
              <a:rPr lang="en-US" dirty="0" smtClean="0">
                <a:latin typeface="Times New Roman" pitchFamily="18" charset="0"/>
              </a:rPr>
              <a:t>Now</a:t>
            </a:r>
            <a:r>
              <a:rPr lang="en-US" dirty="0" smtClean="0">
                <a:latin typeface="Times New Roman" pitchFamily="18" charset="0"/>
              </a:rPr>
              <a:t>, again in ink trace the outline of the land onto the map overlay.</a:t>
            </a:r>
          </a:p>
          <a:p>
            <a:pPr eaLnBrk="1" hangingPunct="1">
              <a:lnSpc>
                <a:spcPct val="80000"/>
              </a:lnSpc>
            </a:pPr>
            <a:endParaRPr lang="en-US" dirty="0" smtClean="0">
              <a:latin typeface="Times New Roman" pitchFamily="18" charset="0"/>
            </a:endParaRPr>
          </a:p>
          <a:p>
            <a:pPr eaLnBrk="1" hangingPunct="1">
              <a:lnSpc>
                <a:spcPct val="80000"/>
              </a:lnSpc>
            </a:pPr>
            <a:r>
              <a:rPr lang="en-US" dirty="0" smtClean="0">
                <a:latin typeface="Times New Roman" pitchFamily="18" charset="0"/>
              </a:rPr>
              <a:t>Title </a:t>
            </a:r>
            <a:r>
              <a:rPr lang="en-US" dirty="0" smtClean="0">
                <a:latin typeface="Times New Roman" pitchFamily="18" charset="0"/>
              </a:rPr>
              <a:t>this layer </a:t>
            </a:r>
            <a:r>
              <a:rPr lang="en-US" i="1" dirty="0" smtClean="0">
                <a:latin typeface="Times New Roman" pitchFamily="18" charset="0"/>
              </a:rPr>
              <a:t>Silk Road and Indian Ocean Trade</a:t>
            </a:r>
            <a:r>
              <a:rPr lang="en-US" sz="2800" dirty="0" smtClean="0">
                <a:latin typeface="Times New Roman" pitchFamily="18" charset="0"/>
              </a:rPr>
              <a:t> </a:t>
            </a:r>
            <a:endParaRPr lang="en-US" sz="2800" i="1" dirty="0" smtClean="0">
              <a:latin typeface="Times New Roman" pitchFamily="18" charset="0"/>
            </a:endParaRPr>
          </a:p>
          <a:p>
            <a:pPr eaLnBrk="1" hangingPunct="1">
              <a:lnSpc>
                <a:spcPct val="80000"/>
              </a:lnSpc>
            </a:pPr>
            <a:endParaRPr lang="en-US" sz="2800" dirty="0" smtClean="0">
              <a:solidFill>
                <a:srgbClr val="0000FF"/>
              </a:solidFill>
              <a:latin typeface="Times New Roman" pitchFamily="18" charset="0"/>
            </a:endParaRPr>
          </a:p>
          <a:p>
            <a:pPr eaLnBrk="1" hangingPunct="1">
              <a:lnSpc>
                <a:spcPct val="80000"/>
              </a:lnSpc>
              <a:buFontTx/>
              <a:buNone/>
            </a:pPr>
            <a:endParaRPr lang="en-US" sz="2800" dirty="0" smtClean="0">
              <a:solidFill>
                <a:srgbClr val="0000FF"/>
              </a:solidFill>
              <a:latin typeface="Times New Roman" pitchFamily="18" charset="0"/>
            </a:endParaRPr>
          </a:p>
          <a:p>
            <a:pPr eaLnBrk="1" hangingPunct="1">
              <a:lnSpc>
                <a:spcPct val="80000"/>
              </a:lnSpc>
            </a:pPr>
            <a:endParaRPr lang="en-US" sz="2800" dirty="0" smtClean="0">
              <a:solidFill>
                <a:srgbClr val="0000FF"/>
              </a:solidFill>
              <a:latin typeface="Times New Roman" pitchFamily="18" charset="0"/>
            </a:endParaRPr>
          </a:p>
          <a:p>
            <a:pPr eaLnBrk="1" hangingPunct="1">
              <a:lnSpc>
                <a:spcPct val="80000"/>
              </a:lnSpc>
            </a:pPr>
            <a:endParaRPr lang="en-US"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sz="4000" smtClean="0">
                <a:solidFill>
                  <a:srgbClr val="0000FF"/>
                </a:solidFill>
                <a:latin typeface="Times New Roman" pitchFamily="18" charset="0"/>
              </a:rPr>
              <a:t>Silk Road and Indian Ocean Trade Basin Overlay</a:t>
            </a:r>
          </a:p>
        </p:txBody>
      </p:sp>
      <p:sp>
        <p:nvSpPr>
          <p:cNvPr id="19459" name="Rectangle 3"/>
          <p:cNvSpPr>
            <a:spLocks noGrp="1" noChangeArrowheads="1"/>
          </p:cNvSpPr>
          <p:nvPr>
            <p:ph type="body" idx="1"/>
          </p:nvPr>
        </p:nvSpPr>
        <p:spPr>
          <a:xfrm>
            <a:off x="228600" y="1600200"/>
            <a:ext cx="8686800" cy="5257800"/>
          </a:xfrm>
        </p:spPr>
        <p:txBody>
          <a:bodyPr/>
          <a:lstStyle/>
          <a:p>
            <a:pPr eaLnBrk="1" hangingPunct="1">
              <a:lnSpc>
                <a:spcPct val="90000"/>
              </a:lnSpc>
            </a:pPr>
            <a:r>
              <a:rPr lang="en-US" sz="2400" b="1" dirty="0" smtClean="0">
                <a:latin typeface="Times New Roman" pitchFamily="18" charset="0"/>
              </a:rPr>
              <a:t>Label the following cities along the Silk Road: </a:t>
            </a:r>
            <a:r>
              <a:rPr lang="en-US" sz="2400" dirty="0" smtClean="0">
                <a:solidFill>
                  <a:schemeClr val="bg2">
                    <a:lumMod val="50000"/>
                  </a:schemeClr>
                </a:solidFill>
                <a:latin typeface="Times New Roman" pitchFamily="18" charset="0"/>
              </a:rPr>
              <a:t>Alexandria, Rome, Constantinople, Antioch, Bagdad, </a:t>
            </a:r>
            <a:r>
              <a:rPr lang="en-US" sz="2400" dirty="0" err="1" smtClean="0">
                <a:solidFill>
                  <a:schemeClr val="bg2">
                    <a:lumMod val="50000"/>
                  </a:schemeClr>
                </a:solidFill>
                <a:latin typeface="Times New Roman" pitchFamily="18" charset="0"/>
              </a:rPr>
              <a:t>Dunhuang</a:t>
            </a:r>
            <a:endParaRPr lang="en-US" sz="2400" dirty="0" smtClean="0">
              <a:solidFill>
                <a:schemeClr val="bg2">
                  <a:lumMod val="50000"/>
                </a:schemeClr>
              </a:solidFill>
              <a:latin typeface="Times New Roman" pitchFamily="18" charset="0"/>
            </a:endParaRPr>
          </a:p>
          <a:p>
            <a:pPr eaLnBrk="1" hangingPunct="1">
              <a:lnSpc>
                <a:spcPct val="90000"/>
              </a:lnSpc>
            </a:pPr>
            <a:r>
              <a:rPr lang="en-US" sz="2400" b="1" dirty="0" smtClean="0">
                <a:latin typeface="Times New Roman" pitchFamily="18" charset="0"/>
              </a:rPr>
              <a:t>Label the following cities in the Indian Ocean Trade Basin: </a:t>
            </a:r>
            <a:r>
              <a:rPr lang="en-US" sz="2400" dirty="0" smtClean="0">
                <a:solidFill>
                  <a:schemeClr val="bg2">
                    <a:lumMod val="50000"/>
                  </a:schemeClr>
                </a:solidFill>
                <a:latin typeface="Times New Roman" pitchFamily="18" charset="0"/>
              </a:rPr>
              <a:t>Aden, Malacca, Calcutta, </a:t>
            </a:r>
            <a:r>
              <a:rPr lang="en-US" sz="2400" dirty="0">
                <a:solidFill>
                  <a:schemeClr val="bg2">
                    <a:lumMod val="50000"/>
                  </a:schemeClr>
                </a:solidFill>
                <a:latin typeface="Times New Roman" pitchFamily="18" charset="0"/>
              </a:rPr>
              <a:t>G</a:t>
            </a:r>
            <a:r>
              <a:rPr lang="en-US" sz="2400" dirty="0" smtClean="0">
                <a:solidFill>
                  <a:schemeClr val="bg2">
                    <a:lumMod val="50000"/>
                  </a:schemeClr>
                </a:solidFill>
                <a:latin typeface="Times New Roman" pitchFamily="18" charset="0"/>
              </a:rPr>
              <a:t>uangzhou</a:t>
            </a:r>
          </a:p>
          <a:p>
            <a:pPr eaLnBrk="1" hangingPunct="1">
              <a:lnSpc>
                <a:spcPct val="90000"/>
              </a:lnSpc>
            </a:pPr>
            <a:r>
              <a:rPr lang="en-US" sz="2400" b="1" dirty="0" smtClean="0">
                <a:latin typeface="Times New Roman" pitchFamily="18" charset="0"/>
              </a:rPr>
              <a:t>Label bodies of water: </a:t>
            </a:r>
            <a:r>
              <a:rPr lang="en-US" sz="2400" dirty="0" smtClean="0">
                <a:solidFill>
                  <a:schemeClr val="bg2">
                    <a:lumMod val="50000"/>
                  </a:schemeClr>
                </a:solidFill>
                <a:latin typeface="Times New Roman" pitchFamily="18" charset="0"/>
              </a:rPr>
              <a:t>Indian Ocean, Atlantic Ocean, Pacific Ocean, Arabian Sea, Bay of Bengal, South China Sea, Mediterranean Sea</a:t>
            </a:r>
          </a:p>
          <a:p>
            <a:pPr eaLnBrk="1" hangingPunct="1">
              <a:lnSpc>
                <a:spcPct val="90000"/>
              </a:lnSpc>
            </a:pPr>
            <a:r>
              <a:rPr lang="en-US" sz="2400" b="1" dirty="0" smtClean="0">
                <a:latin typeface="Times New Roman" pitchFamily="18" charset="0"/>
              </a:rPr>
              <a:t>Label landforms: </a:t>
            </a:r>
            <a:r>
              <a:rPr lang="en-US" sz="2400" dirty="0" smtClean="0">
                <a:solidFill>
                  <a:schemeClr val="bg2">
                    <a:lumMod val="50000"/>
                  </a:schemeClr>
                </a:solidFill>
                <a:latin typeface="Times New Roman" pitchFamily="18" charset="0"/>
              </a:rPr>
              <a:t>Gobi Desert, Himalaya Mountain Range</a:t>
            </a:r>
          </a:p>
          <a:p>
            <a:pPr eaLnBrk="1" hangingPunct="1">
              <a:lnSpc>
                <a:spcPct val="90000"/>
              </a:lnSpc>
            </a:pPr>
            <a:endParaRPr lang="en-US" sz="2400" b="1" dirty="0" smtClean="0">
              <a:latin typeface="Times New Roman" pitchFamily="18" charset="0"/>
            </a:endParaRPr>
          </a:p>
          <a:p>
            <a:pPr eaLnBrk="1" hangingPunct="1">
              <a:lnSpc>
                <a:spcPct val="90000"/>
              </a:lnSpc>
            </a:pPr>
            <a:r>
              <a:rPr lang="en-US" sz="2400" b="1" dirty="0" smtClean="0">
                <a:latin typeface="Times New Roman" pitchFamily="18" charset="0"/>
              </a:rPr>
              <a:t>Do not color this map.</a:t>
            </a:r>
            <a:r>
              <a:rPr lang="en-US" sz="2400" dirty="0" smtClean="0">
                <a:solidFill>
                  <a:srgbClr val="0000FF"/>
                </a:solidFill>
                <a:latin typeface="Times New Roman" pitchFamily="18" charset="0"/>
              </a:rPr>
              <a:t> </a:t>
            </a:r>
            <a:r>
              <a:rPr lang="en-US" sz="2400" dirty="0" smtClean="0">
                <a:latin typeface="Times New Roman" pitchFamily="18" charset="0"/>
              </a:rPr>
              <a:t>In</a:t>
            </a:r>
            <a:r>
              <a:rPr lang="en-US" sz="2400" dirty="0" smtClean="0">
                <a:solidFill>
                  <a:srgbClr val="0000FF"/>
                </a:solidFill>
                <a:latin typeface="Times New Roman" pitchFamily="18" charset="0"/>
              </a:rPr>
              <a:t> </a:t>
            </a:r>
            <a:r>
              <a:rPr lang="en-US" sz="2400" b="1" dirty="0" smtClean="0">
                <a:solidFill>
                  <a:srgbClr val="FF0000"/>
                </a:solidFill>
                <a:latin typeface="Times New Roman" pitchFamily="18" charset="0"/>
              </a:rPr>
              <a:t>Red</a:t>
            </a:r>
            <a:r>
              <a:rPr lang="en-US" sz="2400" dirty="0" smtClean="0">
                <a:solidFill>
                  <a:srgbClr val="0000FF"/>
                </a:solidFill>
                <a:latin typeface="Times New Roman" pitchFamily="18" charset="0"/>
              </a:rPr>
              <a:t> </a:t>
            </a:r>
            <a:r>
              <a:rPr lang="en-US" sz="2400" dirty="0" smtClean="0">
                <a:latin typeface="Times New Roman" pitchFamily="18" charset="0"/>
              </a:rPr>
              <a:t>follow the</a:t>
            </a:r>
            <a:r>
              <a:rPr lang="en-US" sz="2400" dirty="0" smtClean="0">
                <a:solidFill>
                  <a:srgbClr val="0000FF"/>
                </a:solidFill>
                <a:latin typeface="Times New Roman" pitchFamily="18" charset="0"/>
              </a:rPr>
              <a:t> </a:t>
            </a:r>
            <a:r>
              <a:rPr lang="en-US" sz="2400" dirty="0" smtClean="0">
                <a:latin typeface="Times New Roman" pitchFamily="18" charset="0"/>
              </a:rPr>
              <a:t>path</a:t>
            </a:r>
            <a:r>
              <a:rPr lang="en-US" sz="2400" dirty="0" smtClean="0">
                <a:solidFill>
                  <a:srgbClr val="0000FF"/>
                </a:solidFill>
                <a:latin typeface="Times New Roman" pitchFamily="18" charset="0"/>
              </a:rPr>
              <a:t> </a:t>
            </a:r>
            <a:r>
              <a:rPr lang="en-US" sz="2400" dirty="0" smtClean="0">
                <a:latin typeface="Times New Roman" pitchFamily="18" charset="0"/>
              </a:rPr>
              <a:t>indicating</a:t>
            </a:r>
            <a:r>
              <a:rPr lang="en-US" sz="2400" dirty="0" smtClean="0">
                <a:solidFill>
                  <a:srgbClr val="0000FF"/>
                </a:solidFill>
                <a:latin typeface="Times New Roman" pitchFamily="18" charset="0"/>
              </a:rPr>
              <a:t> </a:t>
            </a:r>
            <a:r>
              <a:rPr lang="en-US" sz="2400" u="sng" dirty="0" smtClean="0">
                <a:solidFill>
                  <a:srgbClr val="FF0000"/>
                </a:solidFill>
                <a:latin typeface="Times New Roman" pitchFamily="18" charset="0"/>
              </a:rPr>
              <a:t>The Indian Ocean Trade Route </a:t>
            </a:r>
            <a:r>
              <a:rPr lang="en-US" sz="2400" dirty="0" smtClean="0">
                <a:latin typeface="Times New Roman" pitchFamily="18" charset="0"/>
              </a:rPr>
              <a:t>and in</a:t>
            </a:r>
            <a:r>
              <a:rPr lang="en-US" sz="2400" dirty="0" smtClean="0">
                <a:solidFill>
                  <a:srgbClr val="0000FF"/>
                </a:solidFill>
                <a:latin typeface="Times New Roman" pitchFamily="18" charset="0"/>
              </a:rPr>
              <a:t> </a:t>
            </a:r>
            <a:r>
              <a:rPr lang="en-US" sz="2400" b="1" dirty="0" smtClean="0">
                <a:latin typeface="Times New Roman" pitchFamily="18" charset="0"/>
              </a:rPr>
              <a:t>black</a:t>
            </a:r>
            <a:r>
              <a:rPr lang="en-US" sz="2400" dirty="0" smtClean="0">
                <a:solidFill>
                  <a:srgbClr val="FF0000"/>
                </a:solidFill>
                <a:latin typeface="Times New Roman" pitchFamily="18" charset="0"/>
              </a:rPr>
              <a:t> </a:t>
            </a:r>
            <a:r>
              <a:rPr lang="en-US" sz="2400" u="sng" dirty="0" smtClean="0">
                <a:latin typeface="Times New Roman" pitchFamily="18" charset="0"/>
              </a:rPr>
              <a:t>trace the Silk Road Trade Route</a:t>
            </a:r>
            <a:r>
              <a:rPr lang="en-US" sz="2400" dirty="0" smtClean="0">
                <a:solidFill>
                  <a:srgbClr val="FF0000"/>
                </a:solidFill>
                <a:latin typeface="Times New Roman" pitchFamily="18" charset="0"/>
              </a:rPr>
              <a:t>.</a:t>
            </a:r>
            <a:r>
              <a:rPr lang="en-US" sz="2400" dirty="0" smtClean="0">
                <a:solidFill>
                  <a:srgbClr val="0000FF"/>
                </a:solidFill>
                <a:latin typeface="Times New Roman" pitchFamily="18" charset="0"/>
              </a:rPr>
              <a:t> </a:t>
            </a:r>
            <a:r>
              <a:rPr lang="en-US" sz="2400" dirty="0" smtClean="0">
                <a:latin typeface="Times New Roman" pitchFamily="18" charset="0"/>
              </a:rPr>
              <a:t>Create a key at the bottom of the overlay.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sp>
        <p:nvSpPr>
          <p:cNvPr id="20483" name="Rectangle 3"/>
          <p:cNvSpPr>
            <a:spLocks noGrp="1" noChangeArrowheads="1"/>
          </p:cNvSpPr>
          <p:nvPr>
            <p:ph type="body" idx="1"/>
          </p:nvPr>
        </p:nvSpPr>
        <p:spPr/>
        <p:txBody>
          <a:bodyPr/>
          <a:lstStyle/>
          <a:p>
            <a:pPr eaLnBrk="1" hangingPunct="1"/>
            <a:endParaRPr lang="en-US" smtClean="0"/>
          </a:p>
        </p:txBody>
      </p:sp>
      <p:pic>
        <p:nvPicPr>
          <p:cNvPr id="20484" name="Picture 6" descr="Silkroad trade ma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5-Point Star 4"/>
          <p:cNvSpPr/>
          <p:nvPr/>
        </p:nvSpPr>
        <p:spPr>
          <a:xfrm>
            <a:off x="7086600" y="4724400"/>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3124200" y="3710781"/>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2133600" y="1905000"/>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838200" y="541338"/>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1752600" y="715963"/>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2438400" y="1295400"/>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3009900" y="1481051"/>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6854536" y="693738"/>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6248400" y="2743200"/>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8001000" y="2667000"/>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pPr marL="0" indent="0">
              <a:buNone/>
            </a:pPr>
            <a:r>
              <a:rPr lang="en-US" dirty="0" smtClean="0"/>
              <a:t>The purpose of this assignment is to visualize how trade routes facilitated the </a:t>
            </a:r>
            <a:r>
              <a:rPr lang="en-US" u="sng" dirty="0" smtClean="0"/>
              <a:t>diffusion of culture.</a:t>
            </a:r>
          </a:p>
          <a:p>
            <a:pPr marL="0" indent="0">
              <a:buNone/>
            </a:pPr>
            <a:endParaRPr lang="en-US" dirty="0"/>
          </a:p>
          <a:p>
            <a:pPr marL="0" indent="0">
              <a:buNone/>
            </a:pPr>
            <a:r>
              <a:rPr lang="en-US" dirty="0" smtClean="0"/>
              <a:t>What is cultural diffusion?</a:t>
            </a:r>
            <a:endParaRPr lang="en-US" dirty="0"/>
          </a:p>
        </p:txBody>
      </p:sp>
    </p:spTree>
    <p:extLst>
      <p:ext uri="{BB962C8B-B14F-4D97-AF65-F5344CB8AC3E}">
        <p14:creationId xmlns:p14="http://schemas.microsoft.com/office/powerpoint/2010/main" val="2687363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dirty="0" smtClean="0">
                <a:solidFill>
                  <a:srgbClr val="0000FF"/>
                </a:solidFill>
              </a:rPr>
              <a:t>Reflecting on world religion map: </a:t>
            </a:r>
          </a:p>
        </p:txBody>
      </p:sp>
      <p:sp>
        <p:nvSpPr>
          <p:cNvPr id="21507" name="Rectangle 3"/>
          <p:cNvSpPr>
            <a:spLocks noGrp="1" noChangeArrowheads="1"/>
          </p:cNvSpPr>
          <p:nvPr>
            <p:ph type="body" idx="1"/>
          </p:nvPr>
        </p:nvSpPr>
        <p:spPr/>
        <p:txBody>
          <a:bodyPr/>
          <a:lstStyle/>
          <a:p>
            <a:pPr eaLnBrk="1" hangingPunct="1">
              <a:lnSpc>
                <a:spcPct val="90000"/>
              </a:lnSpc>
            </a:pPr>
            <a:r>
              <a:rPr lang="en-US" dirty="0" smtClean="0">
                <a:solidFill>
                  <a:srgbClr val="0000FF"/>
                </a:solidFill>
              </a:rPr>
              <a:t>How did trade affect the spread of religion? </a:t>
            </a:r>
          </a:p>
          <a:p>
            <a:pPr eaLnBrk="1" hangingPunct="1">
              <a:lnSpc>
                <a:spcPct val="90000"/>
              </a:lnSpc>
            </a:pPr>
            <a:r>
              <a:rPr lang="en-US" dirty="0" smtClean="0">
                <a:solidFill>
                  <a:srgbClr val="0000FF"/>
                </a:solidFill>
              </a:rPr>
              <a:t>After completing all the overlays discuss the importance of Constantinople in regards to trade? </a:t>
            </a:r>
          </a:p>
          <a:p>
            <a:pPr eaLnBrk="1" hangingPunct="1">
              <a:lnSpc>
                <a:spcPct val="90000"/>
              </a:lnSpc>
            </a:pPr>
            <a:r>
              <a:rPr lang="en-US" dirty="0" smtClean="0">
                <a:solidFill>
                  <a:srgbClr val="0000FF"/>
                </a:solidFill>
              </a:rPr>
              <a:t>Why were empires throughout history competing for this location?</a:t>
            </a:r>
          </a:p>
          <a:p>
            <a:pPr eaLnBrk="1" hangingPunct="1">
              <a:lnSpc>
                <a:spcPct val="90000"/>
              </a:lnSpc>
            </a:pPr>
            <a:r>
              <a:rPr lang="en-US" dirty="0" smtClean="0">
                <a:solidFill>
                  <a:srgbClr val="0000FF"/>
                </a:solidFill>
              </a:rPr>
              <a:t>Discuss the role of geography and cultural diffusion in trade.</a:t>
            </a:r>
          </a:p>
          <a:p>
            <a:pPr eaLnBrk="1" hangingPunct="1">
              <a:lnSpc>
                <a:spcPct val="90000"/>
              </a:lnSpc>
            </a:pPr>
            <a:endParaRPr lang="en-US" dirty="0" smtClean="0">
              <a:solidFill>
                <a:srgbClr val="0000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a:effectLst/>
        </p:spPr>
      </p:pic>
      <p:sp>
        <p:nvSpPr>
          <p:cNvPr id="3075" name="Rectangle 2"/>
          <p:cNvSpPr>
            <a:spLocks noGrp="1" noChangeArrowheads="1"/>
          </p:cNvSpPr>
          <p:nvPr>
            <p:ph type="title"/>
          </p:nvPr>
        </p:nvSpPr>
        <p:spPr/>
        <p:txBody>
          <a:bodyPr/>
          <a:lstStyle/>
          <a:p>
            <a:pPr eaLnBrk="1" hangingPunct="1"/>
            <a:r>
              <a:rPr lang="en-US" smtClean="0">
                <a:solidFill>
                  <a:srgbClr val="0000FF"/>
                </a:solidFill>
                <a:latin typeface="Times New Roman" pitchFamily="18" charset="0"/>
              </a:rPr>
              <a:t>Materials Needed</a:t>
            </a:r>
          </a:p>
        </p:txBody>
      </p:sp>
      <p:sp>
        <p:nvSpPr>
          <p:cNvPr id="3076" name="Rectangle 3"/>
          <p:cNvSpPr>
            <a:spLocks noGrp="1" noChangeArrowheads="1"/>
          </p:cNvSpPr>
          <p:nvPr>
            <p:ph type="body" idx="1"/>
          </p:nvPr>
        </p:nvSpPr>
        <p:spPr/>
        <p:txBody>
          <a:bodyPr/>
          <a:lstStyle/>
          <a:p>
            <a:pPr eaLnBrk="1" hangingPunct="1">
              <a:lnSpc>
                <a:spcPct val="90000"/>
              </a:lnSpc>
            </a:pPr>
            <a:r>
              <a:rPr lang="en-US" dirty="0" smtClean="0">
                <a:latin typeface="Times New Roman" pitchFamily="18" charset="0"/>
              </a:rPr>
              <a:t>1 piece of colored paper for the base</a:t>
            </a:r>
          </a:p>
          <a:p>
            <a:pPr eaLnBrk="1" hangingPunct="1">
              <a:lnSpc>
                <a:spcPct val="90000"/>
              </a:lnSpc>
            </a:pPr>
            <a:r>
              <a:rPr lang="en-US" dirty="0" smtClean="0">
                <a:latin typeface="Times New Roman" pitchFamily="18" charset="0"/>
              </a:rPr>
              <a:t>1 map </a:t>
            </a:r>
          </a:p>
          <a:p>
            <a:pPr eaLnBrk="1" hangingPunct="1">
              <a:lnSpc>
                <a:spcPct val="90000"/>
              </a:lnSpc>
            </a:pPr>
            <a:r>
              <a:rPr lang="en-US" dirty="0" smtClean="0">
                <a:latin typeface="Times New Roman" pitchFamily="18" charset="0"/>
              </a:rPr>
              <a:t>1 sheet of tracing paper cut into fourths</a:t>
            </a:r>
          </a:p>
          <a:p>
            <a:pPr eaLnBrk="1" hangingPunct="1">
              <a:lnSpc>
                <a:spcPct val="90000"/>
              </a:lnSpc>
            </a:pPr>
            <a:r>
              <a:rPr lang="en-US" dirty="0" smtClean="0">
                <a:latin typeface="Times New Roman" pitchFamily="18" charset="0"/>
              </a:rPr>
              <a:t>2 Colored pencils</a:t>
            </a:r>
          </a:p>
          <a:p>
            <a:pPr eaLnBrk="1" hangingPunct="1">
              <a:lnSpc>
                <a:spcPct val="90000"/>
              </a:lnSpc>
            </a:pPr>
            <a:r>
              <a:rPr lang="en-US" dirty="0" smtClean="0">
                <a:latin typeface="Times New Roman" pitchFamily="18" charset="0"/>
              </a:rPr>
              <a:t>Scissors</a:t>
            </a:r>
          </a:p>
          <a:p>
            <a:pPr eaLnBrk="1" hangingPunct="1">
              <a:lnSpc>
                <a:spcPct val="90000"/>
              </a:lnSpc>
            </a:pPr>
            <a:r>
              <a:rPr lang="en-US" dirty="0" smtClean="0">
                <a:latin typeface="Times New Roman" pitchFamily="18" charset="0"/>
              </a:rPr>
              <a:t>glue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a:effectLst/>
        </p:spPr>
      </p:pic>
      <p:sp>
        <p:nvSpPr>
          <p:cNvPr id="4099" name="Rectangle 2"/>
          <p:cNvSpPr>
            <a:spLocks noGrp="1" noChangeArrowheads="1"/>
          </p:cNvSpPr>
          <p:nvPr>
            <p:ph type="title"/>
          </p:nvPr>
        </p:nvSpPr>
        <p:spPr>
          <a:xfrm>
            <a:off x="1371600" y="152400"/>
            <a:ext cx="6400800" cy="1173163"/>
          </a:xfrm>
        </p:spPr>
        <p:txBody>
          <a:bodyPr/>
          <a:lstStyle/>
          <a:p>
            <a:pPr eaLnBrk="1" hangingPunct="1"/>
            <a:r>
              <a:rPr lang="en-US" smtClean="0">
                <a:solidFill>
                  <a:srgbClr val="0000FF"/>
                </a:solidFill>
                <a:latin typeface="Times New Roman" pitchFamily="18" charset="0"/>
              </a:rPr>
              <a:t>Step 1 – Base Map</a:t>
            </a:r>
          </a:p>
        </p:txBody>
      </p:sp>
      <p:sp>
        <p:nvSpPr>
          <p:cNvPr id="4100" name="Rectangle 3"/>
          <p:cNvSpPr>
            <a:spLocks noGrp="1" noChangeArrowheads="1"/>
          </p:cNvSpPr>
          <p:nvPr>
            <p:ph type="body" sz="half" idx="1"/>
          </p:nvPr>
        </p:nvSpPr>
        <p:spPr>
          <a:xfrm>
            <a:off x="1981200" y="2590800"/>
            <a:ext cx="4191000" cy="3124200"/>
          </a:xfrm>
        </p:spPr>
        <p:txBody>
          <a:bodyPr/>
          <a:lstStyle/>
          <a:p>
            <a:pPr eaLnBrk="1" hangingPunct="1"/>
            <a:r>
              <a:rPr lang="en-US" sz="2400" dirty="0" smtClean="0">
                <a:solidFill>
                  <a:srgbClr val="FF0000"/>
                </a:solidFill>
                <a:latin typeface="Times New Roman" pitchFamily="18" charset="0"/>
              </a:rPr>
              <a:t>Europe </a:t>
            </a:r>
          </a:p>
          <a:p>
            <a:pPr eaLnBrk="1" hangingPunct="1"/>
            <a:r>
              <a:rPr lang="en-US" sz="2400" dirty="0" smtClean="0">
                <a:solidFill>
                  <a:srgbClr val="FF0000"/>
                </a:solidFill>
                <a:latin typeface="Times New Roman" pitchFamily="18" charset="0"/>
              </a:rPr>
              <a:t>Russia</a:t>
            </a:r>
          </a:p>
          <a:p>
            <a:pPr eaLnBrk="1" hangingPunct="1"/>
            <a:r>
              <a:rPr lang="en-US" sz="2400" dirty="0" smtClean="0">
                <a:solidFill>
                  <a:srgbClr val="FF0000"/>
                </a:solidFill>
                <a:latin typeface="Times New Roman" pitchFamily="18" charset="0"/>
              </a:rPr>
              <a:t>China</a:t>
            </a:r>
          </a:p>
          <a:p>
            <a:pPr eaLnBrk="1" hangingPunct="1"/>
            <a:r>
              <a:rPr lang="en-US" sz="2400" dirty="0" smtClean="0">
                <a:solidFill>
                  <a:srgbClr val="FF0000"/>
                </a:solidFill>
                <a:latin typeface="Times New Roman" pitchFamily="18" charset="0"/>
              </a:rPr>
              <a:t>India</a:t>
            </a:r>
          </a:p>
          <a:p>
            <a:pPr eaLnBrk="1" hangingPunct="1"/>
            <a:r>
              <a:rPr lang="en-US" sz="2400" dirty="0" smtClean="0">
                <a:solidFill>
                  <a:srgbClr val="FF0000"/>
                </a:solidFill>
                <a:latin typeface="Times New Roman" pitchFamily="18" charset="0"/>
              </a:rPr>
              <a:t>Japan</a:t>
            </a:r>
          </a:p>
          <a:p>
            <a:pPr eaLnBrk="1" hangingPunct="1"/>
            <a:r>
              <a:rPr lang="en-US" sz="2400" dirty="0" smtClean="0">
                <a:solidFill>
                  <a:srgbClr val="FF0000"/>
                </a:solidFill>
                <a:latin typeface="Times New Roman" pitchFamily="18" charset="0"/>
              </a:rPr>
              <a:t>Africa</a:t>
            </a:r>
          </a:p>
          <a:p>
            <a:pPr eaLnBrk="1" hangingPunct="1"/>
            <a:r>
              <a:rPr lang="en-US" sz="2400" dirty="0" smtClean="0">
                <a:solidFill>
                  <a:srgbClr val="FF0000"/>
                </a:solidFill>
                <a:latin typeface="Times New Roman" pitchFamily="18" charset="0"/>
              </a:rPr>
              <a:t>Spain</a:t>
            </a:r>
          </a:p>
          <a:p>
            <a:pPr eaLnBrk="1" hangingPunct="1"/>
            <a:endParaRPr lang="en-US" sz="2400" dirty="0" smtClean="0">
              <a:solidFill>
                <a:srgbClr val="0000FF"/>
              </a:solidFill>
              <a:latin typeface="Times New Roman" pitchFamily="18" charset="0"/>
            </a:endParaRPr>
          </a:p>
          <a:p>
            <a:pPr eaLnBrk="1" hangingPunct="1"/>
            <a:endParaRPr lang="en-US" sz="2400" dirty="0" smtClean="0"/>
          </a:p>
        </p:txBody>
      </p:sp>
      <p:sp>
        <p:nvSpPr>
          <p:cNvPr id="4101" name="Rectangle 4"/>
          <p:cNvSpPr>
            <a:spLocks noGrp="1" noChangeArrowheads="1"/>
          </p:cNvSpPr>
          <p:nvPr>
            <p:ph type="body" sz="half" idx="2"/>
          </p:nvPr>
        </p:nvSpPr>
        <p:spPr>
          <a:xfrm>
            <a:off x="4953000" y="2590800"/>
            <a:ext cx="3962400" cy="3657600"/>
          </a:xfrm>
        </p:spPr>
        <p:txBody>
          <a:bodyPr/>
          <a:lstStyle/>
          <a:p>
            <a:pPr eaLnBrk="1" hangingPunct="1"/>
            <a:r>
              <a:rPr lang="en-US" sz="2400" dirty="0" smtClean="0">
                <a:solidFill>
                  <a:srgbClr val="FF0000"/>
                </a:solidFill>
                <a:latin typeface="Times New Roman" pitchFamily="18" charset="0"/>
              </a:rPr>
              <a:t>Atlantic Ocean </a:t>
            </a:r>
          </a:p>
          <a:p>
            <a:pPr eaLnBrk="1" hangingPunct="1"/>
            <a:r>
              <a:rPr lang="en-US" sz="2400" dirty="0" smtClean="0">
                <a:solidFill>
                  <a:srgbClr val="FF0000"/>
                </a:solidFill>
                <a:latin typeface="Times New Roman" pitchFamily="18" charset="0"/>
              </a:rPr>
              <a:t>Pacific Ocean</a:t>
            </a:r>
          </a:p>
          <a:p>
            <a:pPr eaLnBrk="1" hangingPunct="1"/>
            <a:r>
              <a:rPr lang="en-US" sz="2400" dirty="0" smtClean="0">
                <a:solidFill>
                  <a:srgbClr val="FF0000"/>
                </a:solidFill>
                <a:latin typeface="Times New Roman" pitchFamily="18" charset="0"/>
              </a:rPr>
              <a:t>Indian Ocean</a:t>
            </a:r>
          </a:p>
          <a:p>
            <a:pPr eaLnBrk="1" hangingPunct="1"/>
            <a:r>
              <a:rPr lang="en-US" sz="2400" dirty="0" smtClean="0">
                <a:solidFill>
                  <a:srgbClr val="FF0000"/>
                </a:solidFill>
                <a:latin typeface="Times New Roman" pitchFamily="18" charset="0"/>
              </a:rPr>
              <a:t>Mediterranean Sea</a:t>
            </a:r>
          </a:p>
          <a:p>
            <a:pPr eaLnBrk="1" hangingPunct="1"/>
            <a:r>
              <a:rPr lang="en-US" sz="2400" dirty="0" smtClean="0">
                <a:solidFill>
                  <a:srgbClr val="FF0000"/>
                </a:solidFill>
                <a:latin typeface="Times New Roman" pitchFamily="18" charset="0"/>
              </a:rPr>
              <a:t>Arabian Sea</a:t>
            </a:r>
          </a:p>
          <a:p>
            <a:pPr eaLnBrk="1" hangingPunct="1"/>
            <a:r>
              <a:rPr lang="en-US" sz="2400" dirty="0" smtClean="0">
                <a:solidFill>
                  <a:srgbClr val="FF0000"/>
                </a:solidFill>
                <a:latin typeface="Times New Roman" pitchFamily="18" charset="0"/>
              </a:rPr>
              <a:t>Bay of Bengal</a:t>
            </a:r>
            <a:r>
              <a:rPr lang="en-US" sz="2400" dirty="0" smtClean="0">
                <a:solidFill>
                  <a:srgbClr val="FF0000"/>
                </a:solidFill>
              </a:rPr>
              <a:t> </a:t>
            </a:r>
          </a:p>
          <a:p>
            <a:pPr eaLnBrk="1" hangingPunct="1"/>
            <a:endParaRPr lang="en-US" sz="2400" dirty="0" smtClean="0"/>
          </a:p>
        </p:txBody>
      </p:sp>
      <p:sp>
        <p:nvSpPr>
          <p:cNvPr id="4102" name="Text Box 6"/>
          <p:cNvSpPr txBox="1">
            <a:spLocks noChangeArrowheads="1"/>
          </p:cNvSpPr>
          <p:nvPr/>
        </p:nvSpPr>
        <p:spPr bwMode="auto">
          <a:xfrm>
            <a:off x="1066800" y="1387475"/>
            <a:ext cx="7391400" cy="830997"/>
          </a:xfrm>
          <a:prstGeom prst="rect">
            <a:avLst/>
          </a:prstGeom>
          <a:noFill/>
          <a:ln w="9525">
            <a:noFill/>
            <a:miter lim="800000"/>
            <a:headEnd/>
            <a:tailEnd/>
          </a:ln>
          <a:effectLst/>
        </p:spPr>
        <p:txBody>
          <a:bodyPr>
            <a:spAutoFit/>
          </a:bodyPr>
          <a:lstStyle/>
          <a:p>
            <a:pPr>
              <a:spcBef>
                <a:spcPct val="50000"/>
              </a:spcBef>
            </a:pPr>
            <a:r>
              <a:rPr lang="en-US" sz="2400" b="1" dirty="0">
                <a:solidFill>
                  <a:srgbClr val="0000FF"/>
                </a:solidFill>
                <a:latin typeface="Times New Roman" pitchFamily="18" charset="0"/>
              </a:rPr>
              <a:t>Directions: </a:t>
            </a:r>
            <a:r>
              <a:rPr lang="en-US" sz="2400" b="1" dirty="0">
                <a:latin typeface="Times New Roman" pitchFamily="18" charset="0"/>
              </a:rPr>
              <a:t>Students need to label the following places and bodies of water of the base map </a:t>
            </a:r>
            <a:r>
              <a:rPr lang="en-US" sz="2400" b="1" dirty="0" smtClean="0">
                <a:latin typeface="Times New Roman" pitchFamily="18" charset="0"/>
              </a:rPr>
              <a:t>in </a:t>
            </a:r>
            <a:r>
              <a:rPr lang="en-US" sz="2400" b="1" dirty="0" smtClean="0">
                <a:solidFill>
                  <a:srgbClr val="FF0000"/>
                </a:solidFill>
                <a:latin typeface="Times New Roman" pitchFamily="18" charset="0"/>
              </a:rPr>
              <a:t>red</a:t>
            </a:r>
            <a:r>
              <a:rPr lang="en-US" sz="2400" b="1" dirty="0" smtClean="0">
                <a:latin typeface="Times New Roman" pitchFamily="18" charset="0"/>
              </a:rPr>
              <a:t> </a:t>
            </a:r>
            <a:r>
              <a:rPr lang="en-US" sz="2400" b="1" dirty="0">
                <a:latin typeface="Times New Roman" pitchFamily="18" charset="0"/>
              </a:rPr>
              <a:t>PEN.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spect="1" noChangeArrowheads="1"/>
          </p:cNvSpPr>
          <p:nvPr>
            <p:ph type="title"/>
          </p:nvPr>
        </p:nvSpPr>
        <p:spPr/>
        <p:txBody>
          <a:bodyPr/>
          <a:lstStyle/>
          <a:p>
            <a:pPr eaLnBrk="1" hangingPunct="1"/>
            <a:r>
              <a:rPr lang="en-US" sz="4000" dirty="0" smtClean="0">
                <a:solidFill>
                  <a:srgbClr val="0000FF"/>
                </a:solidFill>
                <a:latin typeface="Times New Roman" pitchFamily="18" charset="0"/>
              </a:rPr>
              <a:t>Label the oceans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8406" r="-38418" b="14296"/>
          <a:stretch/>
        </p:blipFill>
        <p:spPr>
          <a:xfrm>
            <a:off x="1676400" y="1381857"/>
            <a:ext cx="8839200" cy="5408262"/>
          </a:xfrm>
          <a:prstGeom prst="rect">
            <a:avLst/>
          </a:prstGeom>
        </p:spPr>
      </p:pic>
      <p:sp>
        <p:nvSpPr>
          <p:cNvPr id="3" name="TextBox 2"/>
          <p:cNvSpPr txBox="1"/>
          <p:nvPr/>
        </p:nvSpPr>
        <p:spPr>
          <a:xfrm>
            <a:off x="3886200" y="4495800"/>
            <a:ext cx="914400" cy="400110"/>
          </a:xfrm>
          <a:prstGeom prst="rect">
            <a:avLst/>
          </a:prstGeom>
          <a:noFill/>
        </p:spPr>
        <p:txBody>
          <a:bodyPr wrap="square" rtlCol="0">
            <a:spAutoFit/>
          </a:bodyPr>
          <a:lstStyle/>
          <a:p>
            <a:r>
              <a:rPr lang="en-US" sz="1000" b="1" dirty="0" smtClean="0"/>
              <a:t>Arabian </a:t>
            </a:r>
          </a:p>
          <a:p>
            <a:r>
              <a:rPr lang="en-US" sz="1000" b="1" dirty="0" smtClean="0"/>
              <a:t>sea</a:t>
            </a:r>
            <a:endParaRPr lang="en-US" sz="1000" b="1" dirty="0"/>
          </a:p>
        </p:txBody>
      </p:sp>
      <p:sp>
        <p:nvSpPr>
          <p:cNvPr id="6" name="TextBox 5"/>
          <p:cNvSpPr txBox="1"/>
          <p:nvPr/>
        </p:nvSpPr>
        <p:spPr>
          <a:xfrm>
            <a:off x="4572000" y="4559092"/>
            <a:ext cx="609600" cy="400110"/>
          </a:xfrm>
          <a:prstGeom prst="rect">
            <a:avLst/>
          </a:prstGeom>
          <a:noFill/>
        </p:spPr>
        <p:txBody>
          <a:bodyPr wrap="square" rtlCol="0">
            <a:spAutoFit/>
          </a:bodyPr>
          <a:lstStyle/>
          <a:p>
            <a:r>
              <a:rPr lang="en-US" sz="1000" b="1" dirty="0" smtClean="0"/>
              <a:t>Bay of</a:t>
            </a:r>
          </a:p>
          <a:p>
            <a:r>
              <a:rPr lang="en-US" sz="1000" b="1" dirty="0" smtClean="0"/>
              <a:t>Bengal</a:t>
            </a:r>
            <a:endParaRPr lang="en-US" sz="1000" b="1" dirty="0"/>
          </a:p>
        </p:txBody>
      </p:sp>
      <p:sp>
        <p:nvSpPr>
          <p:cNvPr id="7" name="TextBox 6"/>
          <p:cNvSpPr txBox="1"/>
          <p:nvPr/>
        </p:nvSpPr>
        <p:spPr>
          <a:xfrm rot="1016070">
            <a:off x="2747670" y="3980768"/>
            <a:ext cx="1447800" cy="246221"/>
          </a:xfrm>
          <a:prstGeom prst="rect">
            <a:avLst/>
          </a:prstGeom>
          <a:noFill/>
        </p:spPr>
        <p:txBody>
          <a:bodyPr wrap="square" rtlCol="0">
            <a:spAutoFit/>
          </a:bodyPr>
          <a:lstStyle/>
          <a:p>
            <a:r>
              <a:rPr lang="en-US" sz="1000" b="1" dirty="0" smtClean="0"/>
              <a:t>Med sea</a:t>
            </a:r>
            <a:endParaRPr lang="en-US" sz="1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n-US" sz="4000" dirty="0" smtClean="0">
                <a:solidFill>
                  <a:srgbClr val="0000FF"/>
                </a:solidFill>
                <a:latin typeface="Times New Roman" pitchFamily="18" charset="0"/>
              </a:rPr>
              <a:t>Label the land masses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0200"/>
            <a:ext cx="7954926" cy="5105400"/>
          </a:xfrm>
          <a:prstGeom prst="rect">
            <a:avLst/>
          </a:prstGeom>
        </p:spPr>
      </p:pic>
      <p:sp>
        <p:nvSpPr>
          <p:cNvPr id="3" name="TextBox 2"/>
          <p:cNvSpPr txBox="1"/>
          <p:nvPr/>
        </p:nvSpPr>
        <p:spPr>
          <a:xfrm rot="19284309">
            <a:off x="942313" y="4075460"/>
            <a:ext cx="799220" cy="369332"/>
          </a:xfrm>
          <a:prstGeom prst="rect">
            <a:avLst/>
          </a:prstGeom>
          <a:noFill/>
        </p:spPr>
        <p:txBody>
          <a:bodyPr wrap="square" rtlCol="0">
            <a:spAutoFit/>
          </a:bodyPr>
          <a:lstStyle/>
          <a:p>
            <a:r>
              <a:rPr lang="en-US" dirty="0"/>
              <a:t>S</a:t>
            </a:r>
            <a:r>
              <a:rPr lang="en-US" dirty="0" smtClean="0"/>
              <a:t>pain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a:effectLst/>
        </p:spPr>
      </p:pic>
      <p:sp>
        <p:nvSpPr>
          <p:cNvPr id="7171" name="Rectangle 2"/>
          <p:cNvSpPr>
            <a:spLocks noGrp="1" noChangeArrowheads="1"/>
          </p:cNvSpPr>
          <p:nvPr>
            <p:ph type="title"/>
          </p:nvPr>
        </p:nvSpPr>
        <p:spPr/>
        <p:txBody>
          <a:bodyPr/>
          <a:lstStyle/>
          <a:p>
            <a:pPr eaLnBrk="1" hangingPunct="1"/>
            <a:r>
              <a:rPr lang="en-US" dirty="0" smtClean="0">
                <a:solidFill>
                  <a:srgbClr val="0000FF"/>
                </a:solidFill>
                <a:latin typeface="Times New Roman" pitchFamily="18" charset="0"/>
              </a:rPr>
              <a:t>Step 2: Color and Glue Base Map</a:t>
            </a:r>
          </a:p>
        </p:txBody>
      </p:sp>
      <p:sp>
        <p:nvSpPr>
          <p:cNvPr id="7172" name="Rectangle 3"/>
          <p:cNvSpPr>
            <a:spLocks noGrp="1" noChangeArrowheads="1"/>
          </p:cNvSpPr>
          <p:nvPr>
            <p:ph type="body" idx="1"/>
          </p:nvPr>
        </p:nvSpPr>
        <p:spPr/>
        <p:txBody>
          <a:bodyPr/>
          <a:lstStyle/>
          <a:p>
            <a:pPr eaLnBrk="1" hangingPunct="1"/>
            <a:r>
              <a:rPr lang="en-US" dirty="0" smtClean="0">
                <a:latin typeface="Times New Roman" pitchFamily="18" charset="0"/>
              </a:rPr>
              <a:t>Students should color the land </a:t>
            </a:r>
            <a:r>
              <a:rPr lang="en-US" b="1" dirty="0" smtClean="0">
                <a:solidFill>
                  <a:srgbClr val="00B050"/>
                </a:solidFill>
                <a:latin typeface="Times New Roman" pitchFamily="18" charset="0"/>
              </a:rPr>
              <a:t>green</a:t>
            </a:r>
            <a:r>
              <a:rPr lang="en-US" dirty="0" smtClean="0">
                <a:latin typeface="Times New Roman" pitchFamily="18" charset="0"/>
              </a:rPr>
              <a:t> and the water </a:t>
            </a:r>
            <a:r>
              <a:rPr lang="en-US" b="1" dirty="0" smtClean="0">
                <a:solidFill>
                  <a:srgbClr val="0070C0"/>
                </a:solidFill>
                <a:latin typeface="Times New Roman" pitchFamily="18" charset="0"/>
              </a:rPr>
              <a:t>blue</a:t>
            </a:r>
            <a:r>
              <a:rPr lang="en-US" dirty="0" smtClean="0">
                <a:latin typeface="Times New Roman" pitchFamily="18" charset="0"/>
              </a:rPr>
              <a:t> after labeling the bodies of water and places indicated on slide 3.</a:t>
            </a:r>
          </a:p>
          <a:p>
            <a:pPr eaLnBrk="1" hangingPunct="1"/>
            <a:r>
              <a:rPr lang="en-US" dirty="0" smtClean="0">
                <a:latin typeface="Times New Roman" pitchFamily="18" charset="0"/>
              </a:rPr>
              <a:t> After the map has been colored and labeled, students should center the map on the colored paper</a:t>
            </a:r>
            <a:endParaRPr lang="en-US" dirty="0" smtClean="0">
              <a:solidFill>
                <a:srgbClr val="0000FF"/>
              </a:solidFill>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lum bright="70000" contrast="-70000"/>
          </a:blip>
          <a:srcRect/>
          <a:stretch>
            <a:fillRect/>
          </a:stretch>
        </p:blipFill>
        <p:spPr bwMode="auto">
          <a:xfrm>
            <a:off x="152400" y="152400"/>
            <a:ext cx="8991600" cy="6743700"/>
          </a:xfrm>
          <a:prstGeom prst="rect">
            <a:avLst/>
          </a:prstGeom>
          <a:noFill/>
          <a:ln w="9525">
            <a:noFill/>
            <a:miter lim="800000"/>
            <a:headEnd/>
            <a:tailEnd/>
          </a:ln>
          <a:effectLst/>
        </p:spPr>
      </p:pic>
      <p:pic>
        <p:nvPicPr>
          <p:cNvPr id="14339" name="Picture 4"/>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a:effectLst/>
        </p:spPr>
      </p:pic>
      <p:sp>
        <p:nvSpPr>
          <p:cNvPr id="14340" name="Rectangle 2"/>
          <p:cNvSpPr>
            <a:spLocks noGrp="1" noChangeArrowheads="1"/>
          </p:cNvSpPr>
          <p:nvPr>
            <p:ph type="title"/>
          </p:nvPr>
        </p:nvSpPr>
        <p:spPr/>
        <p:txBody>
          <a:bodyPr>
            <a:normAutofit fontScale="90000"/>
          </a:bodyPr>
          <a:lstStyle/>
          <a:p>
            <a:pPr eaLnBrk="1" hangingPunct="1"/>
            <a:r>
              <a:rPr lang="en-US" dirty="0" smtClean="0">
                <a:solidFill>
                  <a:srgbClr val="0000FF"/>
                </a:solidFill>
                <a:latin typeface="Times New Roman" pitchFamily="18" charset="0"/>
              </a:rPr>
              <a:t>Step 3: First Overlay: Spread of Buddhism</a:t>
            </a:r>
          </a:p>
        </p:txBody>
      </p:sp>
      <p:sp>
        <p:nvSpPr>
          <p:cNvPr id="14341" name="Rectangle 3"/>
          <p:cNvSpPr>
            <a:spLocks noGrp="1" noChangeArrowheads="1"/>
          </p:cNvSpPr>
          <p:nvPr>
            <p:ph type="body" idx="1"/>
          </p:nvPr>
        </p:nvSpPr>
        <p:spPr>
          <a:xfrm>
            <a:off x="457200" y="1600200"/>
            <a:ext cx="8229600" cy="4953000"/>
          </a:xfrm>
        </p:spPr>
        <p:txBody>
          <a:bodyPr/>
          <a:lstStyle/>
          <a:p>
            <a:pPr eaLnBrk="1" hangingPunct="1">
              <a:lnSpc>
                <a:spcPct val="80000"/>
              </a:lnSpc>
            </a:pPr>
            <a:r>
              <a:rPr lang="en-US" sz="2800" dirty="0" smtClean="0">
                <a:latin typeface="Times New Roman" pitchFamily="18" charset="0"/>
              </a:rPr>
              <a:t>Lay the first piece of tracing paper over the map with the excess paper this time at the top and glue down only the excess strip allowing the rest of the tracing paper to flip freely. </a:t>
            </a:r>
          </a:p>
          <a:p>
            <a:pPr marL="0" indent="0" eaLnBrk="1" hangingPunct="1">
              <a:lnSpc>
                <a:spcPct val="80000"/>
              </a:lnSpc>
              <a:buNone/>
            </a:pPr>
            <a:endParaRPr lang="en-US" sz="2800" dirty="0" smtClean="0">
              <a:latin typeface="Times New Roman" pitchFamily="18" charset="0"/>
            </a:endParaRPr>
          </a:p>
          <a:p>
            <a:pPr eaLnBrk="1" hangingPunct="1">
              <a:lnSpc>
                <a:spcPct val="80000"/>
              </a:lnSpc>
            </a:pPr>
            <a:r>
              <a:rPr lang="en-US" sz="2800" dirty="0" smtClean="0">
                <a:latin typeface="Times New Roman" pitchFamily="18" charset="0"/>
              </a:rPr>
              <a:t>Now, again in </a:t>
            </a:r>
            <a:r>
              <a:rPr lang="en-US" sz="2800" b="1" dirty="0" smtClean="0">
                <a:latin typeface="Times New Roman" pitchFamily="18" charset="0"/>
              </a:rPr>
              <a:t>black </a:t>
            </a:r>
            <a:r>
              <a:rPr lang="en-US" sz="2800" dirty="0" smtClean="0">
                <a:latin typeface="Times New Roman" pitchFamily="18" charset="0"/>
              </a:rPr>
              <a:t>pen</a:t>
            </a:r>
            <a:r>
              <a:rPr lang="en-US" sz="2800" b="1" dirty="0" smtClean="0">
                <a:latin typeface="Times New Roman" pitchFamily="18" charset="0"/>
              </a:rPr>
              <a:t> </a:t>
            </a:r>
            <a:r>
              <a:rPr lang="en-US" sz="2800" dirty="0" smtClean="0">
                <a:latin typeface="Times New Roman" pitchFamily="18" charset="0"/>
              </a:rPr>
              <a:t>trace the outline of the land onto the map overlay.</a:t>
            </a:r>
          </a:p>
          <a:p>
            <a:pPr eaLnBrk="1" hangingPunct="1">
              <a:lnSpc>
                <a:spcPct val="80000"/>
              </a:lnSpc>
            </a:pPr>
            <a:r>
              <a:rPr lang="en-US" sz="2800" dirty="0" smtClean="0">
                <a:latin typeface="Times New Roman" pitchFamily="18" charset="0"/>
              </a:rPr>
              <a:t>Title this layer </a:t>
            </a:r>
            <a:r>
              <a:rPr lang="en-US" sz="2800" i="1" dirty="0" smtClean="0">
                <a:latin typeface="Times New Roman" pitchFamily="18" charset="0"/>
              </a:rPr>
              <a:t>Spread of Buddhism in </a:t>
            </a:r>
            <a:r>
              <a:rPr lang="en-US" sz="2800" b="1" dirty="0" smtClean="0">
                <a:latin typeface="Times New Roman" pitchFamily="18" charset="0"/>
              </a:rPr>
              <a:t>black</a:t>
            </a:r>
          </a:p>
          <a:p>
            <a:pPr eaLnBrk="1" hangingPunct="1">
              <a:lnSpc>
                <a:spcPct val="80000"/>
              </a:lnSpc>
            </a:pPr>
            <a:r>
              <a:rPr lang="en-US" sz="2800" dirty="0" smtClean="0">
                <a:latin typeface="Times New Roman" pitchFamily="18" charset="0"/>
              </a:rPr>
              <a:t>Label the following cities: Sri Lanka, </a:t>
            </a:r>
            <a:r>
              <a:rPr lang="en-US" sz="2800" dirty="0" err="1" smtClean="0">
                <a:latin typeface="Times New Roman" pitchFamily="18" charset="0"/>
              </a:rPr>
              <a:t>Paliputra</a:t>
            </a:r>
            <a:r>
              <a:rPr lang="en-US" sz="2800" dirty="0" smtClean="0">
                <a:latin typeface="Times New Roman" pitchFamily="18" charset="0"/>
              </a:rPr>
              <a:t>, </a:t>
            </a:r>
            <a:r>
              <a:rPr lang="en-US" sz="2800" dirty="0" err="1" smtClean="0">
                <a:latin typeface="Times New Roman" pitchFamily="18" charset="0"/>
              </a:rPr>
              <a:t>Chang’an</a:t>
            </a:r>
            <a:r>
              <a:rPr lang="en-US" sz="2800" dirty="0" smtClean="0">
                <a:latin typeface="Times New Roman" pitchFamily="18" charset="0"/>
              </a:rPr>
              <a:t>, </a:t>
            </a:r>
            <a:r>
              <a:rPr lang="en-US" sz="2800" dirty="0" err="1" smtClean="0">
                <a:latin typeface="Times New Roman" pitchFamily="18" charset="0"/>
              </a:rPr>
              <a:t>Bejing</a:t>
            </a:r>
            <a:r>
              <a:rPr lang="en-US" sz="2800" dirty="0">
                <a:latin typeface="Times New Roman" pitchFamily="18" charset="0"/>
              </a:rPr>
              <a:t> </a:t>
            </a:r>
            <a:r>
              <a:rPr lang="en-US" sz="2800" dirty="0" smtClean="0">
                <a:latin typeface="Times New Roman" pitchFamily="18" charset="0"/>
              </a:rPr>
              <a:t>in </a:t>
            </a:r>
            <a:r>
              <a:rPr lang="en-US" sz="2800" b="1" dirty="0" smtClean="0">
                <a:latin typeface="Times New Roman" pitchFamily="18" charset="0"/>
              </a:rPr>
              <a:t>black</a:t>
            </a:r>
          </a:p>
          <a:p>
            <a:pPr>
              <a:lnSpc>
                <a:spcPct val="80000"/>
              </a:lnSpc>
            </a:pPr>
            <a:r>
              <a:rPr lang="en-US" sz="2800" dirty="0" smtClean="0">
                <a:latin typeface="Times New Roman" pitchFamily="18" charset="0"/>
              </a:rPr>
              <a:t>Then mark arrows showing the direction of its </a:t>
            </a:r>
            <a:r>
              <a:rPr lang="en-US" sz="2800" dirty="0">
                <a:latin typeface="Times New Roman" pitchFamily="18" charset="0"/>
              </a:rPr>
              <a:t>spread in </a:t>
            </a:r>
            <a:r>
              <a:rPr lang="en-US" sz="2800" b="1" dirty="0">
                <a:solidFill>
                  <a:srgbClr val="FF0000"/>
                </a:solidFill>
                <a:latin typeface="Times New Roman" pitchFamily="18" charset="0"/>
              </a:rPr>
              <a:t>red </a:t>
            </a:r>
            <a:r>
              <a:rPr lang="en-US" sz="2800" dirty="0">
                <a:latin typeface="Times New Roman" pitchFamily="18" charset="0"/>
              </a:rPr>
              <a:t>pen.</a:t>
            </a:r>
            <a:endParaRPr lang="en-US" sz="2800" dirty="0" smtClean="0">
              <a:latin typeface="Times New Roman" pitchFamily="18" charset="0"/>
            </a:endParaRPr>
          </a:p>
          <a:p>
            <a:pPr eaLnBrk="1" hangingPunct="1">
              <a:lnSpc>
                <a:spcPct val="80000"/>
              </a:lnSpc>
            </a:pPr>
            <a:endParaRPr lang="en-US" sz="2800" dirty="0" smtClean="0">
              <a:solidFill>
                <a:srgbClr val="0000FF"/>
              </a:solidFill>
              <a:latin typeface="Times New Roman" pitchFamily="18" charset="0"/>
            </a:endParaRPr>
          </a:p>
          <a:p>
            <a:pPr eaLnBrk="1" hangingPunct="1">
              <a:lnSpc>
                <a:spcPct val="80000"/>
              </a:lnSpc>
            </a:pPr>
            <a:endParaRPr lang="en-US"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en-US" sz="2400" dirty="0" smtClean="0">
                <a:solidFill>
                  <a:srgbClr val="0000FF"/>
                </a:solidFill>
                <a:latin typeface="Times New Roman" pitchFamily="18" charset="0"/>
              </a:rPr>
              <a:t>Label the following cities: Sri Lanka, </a:t>
            </a:r>
            <a:r>
              <a:rPr lang="en-US" sz="2400" dirty="0" err="1" smtClean="0">
                <a:solidFill>
                  <a:srgbClr val="0000FF"/>
                </a:solidFill>
                <a:latin typeface="Times New Roman" pitchFamily="18" charset="0"/>
              </a:rPr>
              <a:t>Paliputra</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Chang’an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Bejing</a:t>
            </a:r>
            <a:r>
              <a:rPr lang="en-US" sz="2400" dirty="0" smtClean="0">
                <a:solidFill>
                  <a:srgbClr val="0000FF"/>
                </a:solidFill>
                <a:latin typeface="Times New Roman" pitchFamily="18" charset="0"/>
              </a:rPr>
              <a:t>.</a:t>
            </a:r>
            <a:br>
              <a:rPr lang="en-US" sz="2400" dirty="0" smtClean="0">
                <a:solidFill>
                  <a:srgbClr val="0000FF"/>
                </a:solidFill>
                <a:latin typeface="Times New Roman" pitchFamily="18" charset="0"/>
              </a:rPr>
            </a:br>
            <a:endParaRPr lang="en-US" sz="2400" dirty="0" smtClean="0"/>
          </a:p>
        </p:txBody>
      </p:sp>
      <p:pic>
        <p:nvPicPr>
          <p:cNvPr id="15363" name="Picture 3"/>
          <p:cNvPicPr>
            <a:picLocks noChangeAspect="1" noChangeArrowheads="1"/>
          </p:cNvPicPr>
          <p:nvPr/>
        </p:nvPicPr>
        <p:blipFill>
          <a:blip r:embed="rId2"/>
          <a:srcRect/>
          <a:stretch>
            <a:fillRect/>
          </a:stretch>
        </p:blipFill>
        <p:spPr bwMode="auto">
          <a:xfrm>
            <a:off x="1752600" y="1203325"/>
            <a:ext cx="5486400" cy="5197475"/>
          </a:xfrm>
          <a:prstGeom prst="rect">
            <a:avLst/>
          </a:prstGeom>
          <a:noFill/>
          <a:ln w="9525">
            <a:noFill/>
            <a:miter lim="800000"/>
            <a:headEnd/>
            <a:tailEnd/>
          </a:ln>
          <a:effectLst/>
        </p:spPr>
      </p:pic>
      <p:sp>
        <p:nvSpPr>
          <p:cNvPr id="15364" name="TextBox 3"/>
          <p:cNvSpPr txBox="1">
            <a:spLocks noChangeArrowheads="1"/>
          </p:cNvSpPr>
          <p:nvPr/>
        </p:nvSpPr>
        <p:spPr bwMode="auto">
          <a:xfrm>
            <a:off x="1828800" y="6400800"/>
            <a:ext cx="5410200" cy="461963"/>
          </a:xfrm>
          <a:prstGeom prst="rect">
            <a:avLst/>
          </a:prstGeom>
          <a:noFill/>
          <a:ln w="9525">
            <a:noFill/>
            <a:miter lim="800000"/>
            <a:headEnd/>
            <a:tailEnd/>
          </a:ln>
        </p:spPr>
        <p:txBody>
          <a:bodyPr>
            <a:spAutoFit/>
          </a:bodyPr>
          <a:lstStyle/>
          <a:p>
            <a:r>
              <a:rPr lang="en-US" sz="1200">
                <a:solidFill>
                  <a:schemeClr val="bg1"/>
                </a:solidFill>
              </a:rPr>
              <a:t>http://qed.princeton.edu/images/c/c7/The_Spread_of_Buddhism_to_AD_600.jpg</a:t>
            </a:r>
          </a:p>
        </p:txBody>
      </p:sp>
      <p:sp>
        <p:nvSpPr>
          <p:cNvPr id="2" name="5-Point Star 1"/>
          <p:cNvSpPr/>
          <p:nvPr/>
        </p:nvSpPr>
        <p:spPr>
          <a:xfrm>
            <a:off x="4953000" y="2057400"/>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3124200" y="2895600"/>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2667000" y="4343400"/>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5-Point Star 7"/>
          <p:cNvSpPr/>
          <p:nvPr/>
        </p:nvSpPr>
        <p:spPr>
          <a:xfrm>
            <a:off x="5715000" y="1597693"/>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90900" y="2743200"/>
            <a:ext cx="800100" cy="276999"/>
          </a:xfrm>
          <a:prstGeom prst="rect">
            <a:avLst/>
          </a:prstGeom>
          <a:solidFill>
            <a:schemeClr val="bg1"/>
          </a:solidFill>
        </p:spPr>
        <p:txBody>
          <a:bodyPr wrap="square" rtlCol="0">
            <a:spAutoFit/>
          </a:bodyPr>
          <a:lstStyle/>
          <a:p>
            <a:r>
              <a:rPr lang="en-US" sz="1200" dirty="0" err="1"/>
              <a:t>P</a:t>
            </a:r>
            <a:r>
              <a:rPr lang="en-US" sz="1200" dirty="0" err="1" smtClean="0"/>
              <a:t>aliputra</a:t>
            </a:r>
            <a:endParaRPr lang="en-US" sz="1200" dirty="0"/>
          </a:p>
        </p:txBody>
      </p:sp>
      <p:sp>
        <p:nvSpPr>
          <p:cNvPr id="11" name="TextBox 10"/>
          <p:cNvSpPr txBox="1"/>
          <p:nvPr/>
        </p:nvSpPr>
        <p:spPr>
          <a:xfrm>
            <a:off x="2962275" y="4243001"/>
            <a:ext cx="857250" cy="276999"/>
          </a:xfrm>
          <a:prstGeom prst="rect">
            <a:avLst/>
          </a:prstGeom>
          <a:solidFill>
            <a:schemeClr val="bg1"/>
          </a:solidFill>
        </p:spPr>
        <p:txBody>
          <a:bodyPr wrap="square" rtlCol="0">
            <a:spAutoFit/>
          </a:bodyPr>
          <a:lstStyle/>
          <a:p>
            <a:r>
              <a:rPr lang="en-US" sz="1200" dirty="0" smtClean="0"/>
              <a:t>Sri Lanka</a:t>
            </a:r>
            <a:endParaRPr lang="en-US" sz="1200" dirty="0"/>
          </a:p>
        </p:txBody>
      </p:sp>
      <p:sp>
        <p:nvSpPr>
          <p:cNvPr id="12" name="TextBox 11"/>
          <p:cNvSpPr txBox="1"/>
          <p:nvPr/>
        </p:nvSpPr>
        <p:spPr>
          <a:xfrm>
            <a:off x="4495800" y="2356895"/>
            <a:ext cx="762000" cy="276999"/>
          </a:xfrm>
          <a:prstGeom prst="rect">
            <a:avLst/>
          </a:prstGeom>
          <a:solidFill>
            <a:schemeClr val="bg1"/>
          </a:solidFill>
        </p:spPr>
        <p:txBody>
          <a:bodyPr wrap="square" rtlCol="0">
            <a:spAutoFit/>
          </a:bodyPr>
          <a:lstStyle/>
          <a:p>
            <a:r>
              <a:rPr lang="en-US" sz="1200" dirty="0" err="1" smtClean="0"/>
              <a:t>Chag’an</a:t>
            </a:r>
            <a:endParaRPr lang="en-US" sz="1200" dirty="0"/>
          </a:p>
        </p:txBody>
      </p:sp>
      <p:sp>
        <p:nvSpPr>
          <p:cNvPr id="13" name="TextBox 12"/>
          <p:cNvSpPr txBox="1"/>
          <p:nvPr/>
        </p:nvSpPr>
        <p:spPr>
          <a:xfrm>
            <a:off x="5181600" y="1414986"/>
            <a:ext cx="647700" cy="276999"/>
          </a:xfrm>
          <a:prstGeom prst="rect">
            <a:avLst/>
          </a:prstGeom>
          <a:solidFill>
            <a:schemeClr val="bg1"/>
          </a:solidFill>
        </p:spPr>
        <p:txBody>
          <a:bodyPr wrap="square" rtlCol="0">
            <a:spAutoFit/>
          </a:bodyPr>
          <a:lstStyle/>
          <a:p>
            <a:r>
              <a:rPr lang="en-US" sz="1200" dirty="0" smtClean="0"/>
              <a:t>Beijing</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1253</TotalTime>
  <Words>875</Words>
  <Application>Microsoft Office PowerPoint</Application>
  <PresentationFormat>On-screen Show (4:3)</PresentationFormat>
  <Paragraphs>102</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Times New Roman</vt:lpstr>
      <vt:lpstr>Office Theme</vt:lpstr>
      <vt:lpstr>World Religions  and Trade Map Flipbook</vt:lpstr>
      <vt:lpstr>Purpose</vt:lpstr>
      <vt:lpstr>Materials Needed</vt:lpstr>
      <vt:lpstr>Step 1 – Base Map</vt:lpstr>
      <vt:lpstr>Label the oceans</vt:lpstr>
      <vt:lpstr>Label the land masses </vt:lpstr>
      <vt:lpstr>Step 2: Color and Glue Base Map</vt:lpstr>
      <vt:lpstr>Step 3: First Overlay: Spread of Buddhism</vt:lpstr>
      <vt:lpstr>Label the following cities: Sri Lanka, Paliputra, Chang’an, Bejing. </vt:lpstr>
      <vt:lpstr>Mark arrows showing the direction of its spread. Then look at this site. It’s cool!  http://www.eduplace.com/kids/socsci/books/applications/imaps/maps/g6_u7/index.html </vt:lpstr>
      <vt:lpstr>Step 4: Second Overlay - Spread of Christianity and Judaism</vt:lpstr>
      <vt:lpstr>Label the following cites on your overlay: Alexandria, Rome, Constantinople, Jerusalem</vt:lpstr>
      <vt:lpstr>Label the Spread of Christianity and Judaism</vt:lpstr>
      <vt:lpstr>Step 5: Spread of Islam Overlay</vt:lpstr>
      <vt:lpstr>Label the following cites on your overlay:  Medina, Mecca, Damascus</vt:lpstr>
      <vt:lpstr>Mark arrows on the overlay showing the direction of its spread. </vt:lpstr>
      <vt:lpstr>Step 6: Silk Road and Indian Ocean Trade Basin Overlay</vt:lpstr>
      <vt:lpstr>Silk Road and Indian Ocean Trade Basin Overlay</vt:lpstr>
      <vt:lpstr>PowerPoint Presentation</vt:lpstr>
      <vt:lpstr>Reflecting on world religion map: </vt:lpstr>
    </vt:vector>
  </TitlesOfParts>
  <Company>KISD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Religions and Trade Map Flipbook  Assignment</dc:title>
  <dc:creator>dowens</dc:creator>
  <cp:lastModifiedBy>Neal, Brett</cp:lastModifiedBy>
  <cp:revision>15</cp:revision>
  <dcterms:created xsi:type="dcterms:W3CDTF">2013-10-23T14:51:47Z</dcterms:created>
  <dcterms:modified xsi:type="dcterms:W3CDTF">2016-12-08T13:37:31Z</dcterms:modified>
</cp:coreProperties>
</file>